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ink/ink1.xml" ContentType="application/inkml+xml"/>
  <Override PartName="/ppt/ink/ink2.xml" ContentType="application/inkml+xml"/>
  <Override PartName="/ppt/tags/tag2.xml" ContentType="application/vnd.openxmlformats-officedocument.presentationml.tags+xml"/>
  <Override PartName="/ppt/ink/ink3.xml" ContentType="application/inkml+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333" r:id="rId2"/>
    <p:sldId id="324" r:id="rId3"/>
    <p:sldId id="520" r:id="rId4"/>
    <p:sldId id="309" r:id="rId5"/>
    <p:sldId id="521" r:id="rId6"/>
    <p:sldId id="522" r:id="rId7"/>
    <p:sldId id="530" r:id="rId8"/>
    <p:sldId id="529" r:id="rId9"/>
    <p:sldId id="531" r:id="rId10"/>
    <p:sldId id="532" r:id="rId11"/>
    <p:sldId id="533" r:id="rId12"/>
    <p:sldId id="534" r:id="rId13"/>
    <p:sldId id="523" r:id="rId14"/>
    <p:sldId id="524" r:id="rId15"/>
    <p:sldId id="527" r:id="rId16"/>
    <p:sldId id="525"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3A3AF8"/>
    <a:srgbClr val="006600"/>
    <a:srgbClr val="CC6600"/>
    <a:srgbClr val="E58919"/>
    <a:srgbClr val="00CC66"/>
    <a:srgbClr val="3E104C"/>
    <a:srgbClr val="9E9B22"/>
    <a:srgbClr val="A8A524"/>
    <a:srgbClr val="D1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54" autoAdjust="0"/>
    <p:restoredTop sz="94660"/>
  </p:normalViewPr>
  <p:slideViewPr>
    <p:cSldViewPr snapToGrid="0">
      <p:cViewPr varScale="1">
        <p:scale>
          <a:sx n="62" d="100"/>
          <a:sy n="62" d="100"/>
        </p:scale>
        <p:origin x="474"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07:02:56"/>
    </inkml:context>
    <inkml:brush xml:id="br0">
      <inkml:brushProperty name="width" value="0.05" units="cm"/>
      <inkml:brushProperty name="height" value="0.05" units="cm"/>
    </inkml:brush>
  </inkml:definitions>
  <inkml:trace contextRef="#ctx0" brushRef="#br0">0 1 24575,'10'0'0,"12"0"0,13 0 0,5 0 0,1 0 0,2 0 0,5 0 0,-2 0 0,1 0 0,-7 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07:02:59"/>
    </inkml:context>
    <inkml:brush xml:id="br0">
      <inkml:brushProperty name="width" value="0.05" units="cm"/>
      <inkml:brushProperty name="height" value="0.05" units="cm"/>
    </inkml:brush>
  </inkml:definitions>
  <inkml:trace contextRef="#ctx0" brushRef="#br0">0 1 24575,'5'0'0,"11"0"0,8 0 0,10 0 0,3 0 0,1 0 0,3 5 0,5 1 0,-1 0 0,-3-2 0,-4 0 0,-8-2-8191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07:03:21"/>
    </inkml:context>
    <inkml:brush xml:id="br0">
      <inkml:brushProperty name="width" value="0.1" units="cm"/>
      <inkml:brushProperty name="height" value="0.1" units="cm"/>
    </inkml:brush>
  </inkml:definitions>
  <inkml:trace contextRef="#ctx0" brushRef="#br0">0 1 24575,'600'0'-1365,"-573"0"-5461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7602A-1AD5-45E8-8F43-8837D8D59D3E}" type="datetimeFigureOut">
              <a:rPr lang="zh-CN" altLang="en-US" smtClean="0"/>
              <a:t>2025/8/30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69ED3-9A0A-45B1-BC87-D31A9ADF1E9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FBF8502-F60C-4D98-B571-C955892DB538}" type="datetimeFigureOut">
              <a:rPr lang="zh-CN" altLang="en-US" smtClean="0"/>
              <a:t>2025/8/30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459A03-560E-4B80-82C0-A137F8503E6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FBF8502-F60C-4D98-B571-C955892DB538}" type="datetimeFigureOut">
              <a:rPr lang="zh-CN" altLang="en-US" smtClean="0"/>
              <a:t>2025/8/30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459A03-560E-4B80-82C0-A137F8503E6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FBF8502-F60C-4D98-B571-C955892DB538}" type="datetimeFigureOut">
              <a:rPr lang="zh-CN" altLang="en-US" smtClean="0"/>
              <a:t>2025/8/30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459A03-560E-4B80-82C0-A137F8503E6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FBF8502-F60C-4D98-B571-C955892DB538}" type="datetimeFigureOut">
              <a:rPr lang="zh-CN" altLang="en-US" smtClean="0"/>
              <a:t>2025/8/30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459A03-560E-4B80-82C0-A137F8503E6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FBF8502-F60C-4D98-B571-C955892DB538}" type="datetimeFigureOut">
              <a:rPr lang="zh-CN" altLang="en-US" smtClean="0"/>
              <a:t>2025/8/30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459A03-560E-4B80-82C0-A137F8503E6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FBF8502-F60C-4D98-B571-C955892DB538}" type="datetimeFigureOut">
              <a:rPr lang="zh-CN" altLang="en-US" smtClean="0"/>
              <a:t>2025/8/30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459A03-560E-4B80-82C0-A137F8503E6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FBF8502-F60C-4D98-B571-C955892DB538}" type="datetimeFigureOut">
              <a:rPr lang="zh-CN" altLang="en-US" smtClean="0"/>
              <a:t>2025/8/30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459A03-560E-4B80-82C0-A137F8503E6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FBF8502-F60C-4D98-B571-C955892DB538}" type="datetimeFigureOut">
              <a:rPr lang="zh-CN" altLang="en-US" smtClean="0"/>
              <a:t>2025/8/30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A459A03-560E-4B80-82C0-A137F8503E6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BF8502-F60C-4D98-B571-C955892DB538}" type="datetimeFigureOut">
              <a:rPr lang="zh-CN" altLang="en-US" smtClean="0"/>
              <a:t>2025/8/30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459A03-560E-4B80-82C0-A137F8503E6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FBF8502-F60C-4D98-B571-C955892DB538}" type="datetimeFigureOut">
              <a:rPr lang="zh-CN" altLang="en-US" smtClean="0"/>
              <a:t>2025/8/30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459A03-560E-4B80-82C0-A137F8503E6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FBF8502-F60C-4D98-B571-C955892DB538}" type="datetimeFigureOut">
              <a:rPr lang="zh-CN" altLang="en-US" smtClean="0"/>
              <a:t>2025/8/30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459A03-560E-4B80-82C0-A137F8503E6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F8502-F60C-4D98-B571-C955892DB538}" type="datetimeFigureOut">
              <a:rPr lang="zh-CN" altLang="en-US" smtClean="0"/>
              <a:t>2025/8/30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59A03-560E-4B80-82C0-A137F8503E6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customXml" Target="../ink/ink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customXml" Target="../ink/ink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l="8921" t="4731" r="8491" b="4086"/>
          <a:stretch>
            <a:fillRect/>
          </a:stretch>
        </p:blipFill>
        <p:spPr>
          <a:xfrm rot="16200000">
            <a:off x="3146323" y="-2112016"/>
            <a:ext cx="5899354" cy="11082032"/>
          </a:xfrm>
          <a:prstGeom prst="rect">
            <a:avLst/>
          </a:prstGeom>
        </p:spPr>
      </p:pic>
      <p:sp>
        <p:nvSpPr>
          <p:cNvPr id="7" name="矩形 6"/>
          <p:cNvSpPr/>
          <p:nvPr/>
        </p:nvSpPr>
        <p:spPr>
          <a:xfrm>
            <a:off x="670932" y="689061"/>
            <a:ext cx="10850135" cy="400110"/>
          </a:xfrm>
          <a:prstGeom prst="rect">
            <a:avLst/>
          </a:prstGeom>
        </p:spPr>
        <p:txBody>
          <a:bodyPr wrap="square">
            <a:spAutoFit/>
          </a:bodyPr>
          <a:lstStyle/>
          <a:p>
            <a:r>
              <a:rPr lang="en-US" altLang="zh-CN" sz="2000" b="1" dirty="0">
                <a:latin typeface="仿宋" panose="02010609060101010101" pitchFamily="49" charset="-122"/>
                <a:ea typeface="仿宋" panose="02010609060101010101" pitchFamily="49" charset="-122"/>
              </a:rPr>
              <a:t>    </a:t>
            </a:r>
          </a:p>
        </p:txBody>
      </p:sp>
      <p:pic>
        <p:nvPicPr>
          <p:cNvPr id="2" name="图片 1"/>
          <p:cNvPicPr>
            <a:picLocks noChangeAspect="1"/>
          </p:cNvPicPr>
          <p:nvPr/>
        </p:nvPicPr>
        <p:blipFill>
          <a:blip r:embed="rId4"/>
          <a:stretch>
            <a:fillRect/>
          </a:stretch>
        </p:blipFill>
        <p:spPr>
          <a:xfrm>
            <a:off x="1005154" y="708568"/>
            <a:ext cx="10181690" cy="544086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l="8921" t="4731" r="8491" b="4086"/>
          <a:stretch>
            <a:fillRect/>
          </a:stretch>
        </p:blipFill>
        <p:spPr>
          <a:xfrm rot="16200000">
            <a:off x="3146324" y="-2089894"/>
            <a:ext cx="5899354" cy="11082032"/>
          </a:xfrm>
          <a:prstGeom prst="rect">
            <a:avLst/>
          </a:prstGeom>
        </p:spPr>
      </p:pic>
      <p:sp>
        <p:nvSpPr>
          <p:cNvPr id="7" name="矩形 6"/>
          <p:cNvSpPr/>
          <p:nvPr/>
        </p:nvSpPr>
        <p:spPr>
          <a:xfrm>
            <a:off x="670932" y="689061"/>
            <a:ext cx="10850135" cy="400110"/>
          </a:xfrm>
          <a:prstGeom prst="rect">
            <a:avLst/>
          </a:prstGeom>
        </p:spPr>
        <p:txBody>
          <a:bodyPr wrap="square">
            <a:spAutoFit/>
          </a:bodyPr>
          <a:lstStyle/>
          <a:p>
            <a:r>
              <a:rPr lang="en-US" altLang="zh-CN" sz="2000" b="1" dirty="0">
                <a:latin typeface="仿宋" panose="02010609060101010101" pitchFamily="49" charset="-122"/>
                <a:ea typeface="仿宋" panose="02010609060101010101" pitchFamily="49" charset="-122"/>
              </a:rPr>
              <a:t>    </a:t>
            </a:r>
          </a:p>
        </p:txBody>
      </p:sp>
      <p:sp>
        <p:nvSpPr>
          <p:cNvPr id="2" name="PA_文本框 26"/>
          <p:cNvSpPr txBox="1"/>
          <p:nvPr>
            <p:custDataLst>
              <p:tags r:id="rId1"/>
            </p:custDataLst>
          </p:nvPr>
        </p:nvSpPr>
        <p:spPr>
          <a:xfrm>
            <a:off x="486176" y="481244"/>
            <a:ext cx="11298880" cy="5792932"/>
          </a:xfrm>
          <a:prstGeom prst="rect">
            <a:avLst/>
          </a:prstGeom>
          <a:noFill/>
        </p:spPr>
        <p:txBody>
          <a:bodyPr wrap="square" rtlCol="0">
            <a:spAutoFit/>
          </a:bodyPr>
          <a:lstStyle/>
          <a:p>
            <a:pPr lvl="0"/>
            <a:r>
              <a:rPr lang="zh-CN" altLang="en-US" sz="3400" b="1" dirty="0">
                <a:solidFill>
                  <a:srgbClr val="2C3448"/>
                </a:solidFill>
                <a:latin typeface="楷体" panose="02010609060101010101" charset="-122"/>
                <a:ea typeface="楷体" panose="02010609060101010101" charset="-122"/>
                <a:cs typeface="楷体" panose="02010609060101010101" charset="-122"/>
                <a:sym typeface="+mn-lt"/>
              </a:rPr>
              <a:t>    国脉微如缕。问长缨何时入手，缚将戎主？未必人间无好汉，谁与宽些尺度？试看取当年韩五。岂有谷城公付授，也不干、曾遇骊山母。谈笑起，两河路。</a:t>
            </a:r>
          </a:p>
          <a:p>
            <a:pPr lvl="0" algn="l"/>
            <a:r>
              <a:rPr lang="en-US" altLang="zh-CN" sz="3400" b="1" dirty="0">
                <a:solidFill>
                  <a:srgbClr val="2C3448"/>
                </a:solidFill>
                <a:latin typeface="楷体" panose="02010609060101010101" charset="-122"/>
                <a:ea typeface="楷体" panose="02010609060101010101" charset="-122"/>
                <a:cs typeface="楷体" panose="02010609060101010101" charset="-122"/>
                <a:sym typeface="+mn-lt"/>
              </a:rPr>
              <a:t>    </a:t>
            </a:r>
            <a:r>
              <a:rPr lang="zh-CN" altLang="en-US" sz="3400" b="1" dirty="0">
                <a:solidFill>
                  <a:srgbClr val="2C3448"/>
                </a:solidFill>
                <a:latin typeface="楷体" panose="02010609060101010101" charset="-122"/>
                <a:ea typeface="楷体" panose="02010609060101010101" charset="-122"/>
                <a:cs typeface="楷体" panose="02010609060101010101" charset="-122"/>
                <a:sym typeface="+mn-lt"/>
              </a:rPr>
              <a:t>少时棋柝曾联句。叹而今登楼揽镜，事机频误。</a:t>
            </a:r>
            <a:r>
              <a:rPr lang="zh-CN" altLang="en-US" sz="32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闻说北风吹面急，边上冲梯屡舞。</a:t>
            </a:r>
            <a:r>
              <a:rPr lang="zh-CN" altLang="en-US" sz="3400" b="1" dirty="0">
                <a:solidFill>
                  <a:srgbClr val="2C3448"/>
                </a:solidFill>
                <a:latin typeface="楷体" panose="02010609060101010101" charset="-122"/>
                <a:ea typeface="楷体" panose="02010609060101010101" charset="-122"/>
                <a:cs typeface="楷体" panose="02010609060101010101" charset="-122"/>
                <a:sym typeface="+mn-lt"/>
              </a:rPr>
              <a:t>君莫道、投鞭虚语，自古一贤能制难，有金汤便可无张许？快投笔，莫题柱。</a:t>
            </a:r>
            <a:endParaRPr lang="en-US" altLang="zh-CN" sz="3400" b="1" dirty="0">
              <a:solidFill>
                <a:srgbClr val="2C3448"/>
              </a:solidFill>
              <a:latin typeface="楷体" panose="02010609060101010101" charset="-122"/>
              <a:ea typeface="楷体" panose="02010609060101010101" charset="-122"/>
              <a:cs typeface="楷体" panose="02010609060101010101" charset="-122"/>
              <a:sym typeface="+mn-lt"/>
            </a:endParaRPr>
          </a:p>
          <a:p>
            <a:pPr>
              <a:lnSpc>
                <a:spcPts val="3200"/>
              </a:lnSpc>
            </a:pPr>
            <a:r>
              <a:rPr lang="zh-CN" altLang="en-US" sz="2800" b="1" dirty="0">
                <a:solidFill>
                  <a:srgbClr val="C00000"/>
                </a:solidFill>
                <a:cs typeface="+mn-ea"/>
                <a:sym typeface="+mn-lt"/>
              </a:rPr>
              <a:t>北风：喻指北来的蒙古兵；</a:t>
            </a:r>
            <a:endParaRPr lang="en-US" altLang="zh-CN" sz="2800" b="1" dirty="0">
              <a:solidFill>
                <a:srgbClr val="C00000"/>
              </a:solidFill>
              <a:cs typeface="+mn-ea"/>
              <a:sym typeface="+mn-lt"/>
            </a:endParaRPr>
          </a:p>
          <a:p>
            <a:pPr>
              <a:lnSpc>
                <a:spcPts val="3200"/>
              </a:lnSpc>
            </a:pPr>
            <a:r>
              <a:rPr lang="zh-CN" altLang="en-US" sz="2800" b="1" dirty="0">
                <a:solidFill>
                  <a:srgbClr val="C00000"/>
                </a:solidFill>
                <a:cs typeface="+mn-ea"/>
                <a:sym typeface="+mn-lt"/>
              </a:rPr>
              <a:t>冲：冲车；梯：云梯；二者都是攻城的战具。</a:t>
            </a:r>
            <a:endParaRPr lang="en-US" altLang="zh-CN" sz="2800" b="1" dirty="0">
              <a:solidFill>
                <a:srgbClr val="C00000"/>
              </a:solidFill>
              <a:cs typeface="+mn-ea"/>
              <a:sym typeface="+mn-lt"/>
            </a:endParaRPr>
          </a:p>
          <a:p>
            <a:pPr>
              <a:lnSpc>
                <a:spcPts val="3200"/>
              </a:lnSpc>
            </a:pPr>
            <a:r>
              <a:rPr lang="zh-CN" altLang="en-US" sz="2400" b="1" dirty="0">
                <a:solidFill>
                  <a:srgbClr val="3A3AF8"/>
                </a:solidFill>
                <a:latin typeface="黑体" panose="02010609060101010101" pitchFamily="49" charset="-122"/>
                <a:ea typeface="黑体" panose="02010609060101010101" pitchFamily="49" charset="-122"/>
                <a:cs typeface="楷体" panose="02010609060101010101" charset="-122"/>
                <a:sym typeface="+mn-lt"/>
              </a:rPr>
              <a:t>比喻</a:t>
            </a:r>
            <a:r>
              <a:rPr lang="zh-CN" altLang="en-US" sz="2400" b="1" dirty="0">
                <a:solidFill>
                  <a:srgbClr val="3A3AF8"/>
                </a:solidFill>
                <a:latin typeface="Yu Gothic UI" panose="020B0500000000000000" pitchFamily="34" charset="-128"/>
                <a:ea typeface="Yu Gothic UI" panose="020B0500000000000000" pitchFamily="34" charset="-128"/>
                <a:cs typeface="楷体" panose="02010609060101010101" charset="-122"/>
                <a:sym typeface="+mn-lt"/>
              </a:rPr>
              <a:t>、</a:t>
            </a:r>
            <a:r>
              <a:rPr lang="zh-CN" altLang="en-US" sz="2400" b="1" dirty="0">
                <a:solidFill>
                  <a:srgbClr val="3A3AF8"/>
                </a:solidFill>
                <a:latin typeface="黑体" panose="02010609060101010101" pitchFamily="49" charset="-122"/>
                <a:ea typeface="黑体" panose="02010609060101010101" pitchFamily="49" charset="-122"/>
                <a:cs typeface="楷体" panose="02010609060101010101" charset="-122"/>
                <a:sym typeface="+mn-lt"/>
              </a:rPr>
              <a:t>借代，听说敌人南犯愈发猖狂，正对我边境城池展开疯狂的围攻。</a:t>
            </a:r>
            <a:r>
              <a:rPr lang="zh-CN" altLang="en-US" sz="2400" b="1" dirty="0">
                <a:latin typeface="黑体" panose="02010609060101010101" pitchFamily="49" charset="-122"/>
                <a:ea typeface="黑体" panose="02010609060101010101" pitchFamily="49" charset="-122"/>
                <a:cs typeface="楷体" panose="02010609060101010101" charset="-122"/>
                <a:sym typeface="+mn-lt"/>
              </a:rPr>
              <a:t>判断正误：</a:t>
            </a:r>
            <a:endParaRPr lang="en-US" altLang="zh-CN" sz="2400" b="1" dirty="0">
              <a:latin typeface="黑体" panose="02010609060101010101" pitchFamily="49" charset="-122"/>
              <a:ea typeface="黑体" panose="02010609060101010101" pitchFamily="49" charset="-122"/>
              <a:cs typeface="楷体" panose="02010609060101010101" charset="-122"/>
              <a:sym typeface="+mn-lt"/>
            </a:endParaRPr>
          </a:p>
          <a:p>
            <a:pPr>
              <a:lnSpc>
                <a:spcPts val="3600"/>
              </a:lnSpc>
            </a:pPr>
            <a:r>
              <a:rPr lang="en-US" altLang="zh-CN" sz="2500" b="1" dirty="0">
                <a:latin typeface="Yu Gothic" panose="020B0400000000000000" pitchFamily="34" charset="-128"/>
                <a:ea typeface="Yu Gothic" panose="020B0400000000000000" pitchFamily="34" charset="-128"/>
                <a:cs typeface="楷体" panose="02010609060101010101" charset="-122"/>
              </a:rPr>
              <a:t>1.“</a:t>
            </a:r>
            <a:r>
              <a:rPr lang="zh-CN" altLang="en-US" sz="2500" b="1" dirty="0">
                <a:latin typeface="黑体" panose="02010609060101010101" pitchFamily="49" charset="-122"/>
                <a:ea typeface="黑体" panose="02010609060101010101" pitchFamily="49" charset="-122"/>
                <a:cs typeface="楷体" panose="02010609060101010101" charset="-122"/>
                <a:sym typeface="+mn-ea"/>
              </a:rPr>
              <a:t>闻说</a:t>
            </a:r>
            <a:r>
              <a:rPr lang="en-US" altLang="zh-CN" sz="2500" b="1" dirty="0">
                <a:latin typeface="Yu Gothic" panose="020B0400000000000000" pitchFamily="34" charset="-128"/>
                <a:ea typeface="Yu Gothic" panose="020B0400000000000000" pitchFamily="34" charset="-128"/>
                <a:cs typeface="楷体" panose="02010609060101010101" charset="-122"/>
              </a:rPr>
              <a:t>”</a:t>
            </a:r>
            <a:r>
              <a:rPr lang="en-US" altLang="zh-CN" sz="2500" b="1" dirty="0" err="1">
                <a:latin typeface="黑体" panose="02010609060101010101" pitchFamily="49" charset="-122"/>
                <a:ea typeface="黑体" panose="02010609060101010101" pitchFamily="49" charset="-122"/>
                <a:cs typeface="楷体" panose="02010609060101010101" charset="-122"/>
              </a:rPr>
              <a:t>两句</a:t>
            </a:r>
            <a:r>
              <a:rPr lang="zh-CN" altLang="en-US" sz="2500" b="1" dirty="0">
                <a:latin typeface="黑体" panose="02010609060101010101" pitchFamily="49" charset="-122"/>
                <a:ea typeface="黑体" panose="02010609060101010101" pitchFamily="49" charset="-122"/>
                <a:cs typeface="楷体" panose="02010609060101010101" charset="-122"/>
              </a:rPr>
              <a:t>虚写</a:t>
            </a:r>
            <a:r>
              <a:rPr lang="en-US" altLang="zh-CN" sz="2500" b="1" dirty="0">
                <a:latin typeface="黑体" panose="02010609060101010101" pitchFamily="49" charset="-122"/>
                <a:ea typeface="黑体" panose="02010609060101010101" pitchFamily="49" charset="-122"/>
                <a:cs typeface="楷体" panose="02010609060101010101" charset="-122"/>
              </a:rPr>
              <a:t>,</a:t>
            </a:r>
            <a:r>
              <a:rPr lang="zh-CN" altLang="en-US" sz="2500" b="1" dirty="0">
                <a:latin typeface="黑体" panose="02010609060101010101" pitchFamily="49" charset="-122"/>
                <a:ea typeface="黑体" panose="02010609060101010101" pitchFamily="49" charset="-122"/>
                <a:cs typeface="楷体" panose="02010609060101010101" charset="-122"/>
              </a:rPr>
              <a:t>以想象</a:t>
            </a:r>
            <a:r>
              <a:rPr lang="en-US" altLang="zh-CN" sz="2500" b="1" dirty="0" err="1">
                <a:latin typeface="黑体" panose="02010609060101010101" pitchFamily="49" charset="-122"/>
                <a:ea typeface="黑体" panose="02010609060101010101" pitchFamily="49" charset="-122"/>
                <a:cs typeface="楷体" panose="02010609060101010101" charset="-122"/>
                <a:sym typeface="+mn-ea"/>
              </a:rPr>
              <a:t>生动描绘</a:t>
            </a:r>
            <a:r>
              <a:rPr lang="zh-CN" altLang="en-US" sz="2500" b="1" dirty="0">
                <a:latin typeface="黑体" panose="02010609060101010101" pitchFamily="49" charset="-122"/>
                <a:ea typeface="黑体" panose="02010609060101010101" pitchFamily="49" charset="-122"/>
                <a:cs typeface="楷体" panose="02010609060101010101" charset="-122"/>
                <a:sym typeface="+mn-ea"/>
              </a:rPr>
              <a:t>了</a:t>
            </a:r>
            <a:r>
              <a:rPr lang="en-US" altLang="zh-CN" sz="2500" b="1" dirty="0" err="1">
                <a:latin typeface="黑体" panose="02010609060101010101" pitchFamily="49" charset="-122"/>
                <a:ea typeface="黑体" panose="02010609060101010101" pitchFamily="49" charset="-122"/>
                <a:cs typeface="楷体" panose="02010609060101010101" charset="-122"/>
              </a:rPr>
              <a:t>边境疾风扑面、黑云压城</a:t>
            </a:r>
            <a:r>
              <a:rPr lang="zh-CN" altLang="en-US" sz="2500" b="1" dirty="0">
                <a:latin typeface="黑体" panose="02010609060101010101" pitchFamily="49" charset="-122"/>
                <a:ea typeface="黑体" panose="02010609060101010101" pitchFamily="49" charset="-122"/>
                <a:cs typeface="楷体" panose="02010609060101010101" charset="-122"/>
              </a:rPr>
              <a:t>之</a:t>
            </a:r>
            <a:r>
              <a:rPr lang="en-US" altLang="zh-CN" sz="2500" b="1" dirty="0">
                <a:latin typeface="黑体" panose="02010609060101010101" pitchFamily="49" charset="-122"/>
                <a:ea typeface="黑体" panose="02010609060101010101" pitchFamily="49" charset="-122"/>
                <a:cs typeface="楷体" panose="02010609060101010101" charset="-122"/>
              </a:rPr>
              <a:t>景。</a:t>
            </a:r>
          </a:p>
          <a:p>
            <a:pPr>
              <a:lnSpc>
                <a:spcPts val="3600"/>
              </a:lnSpc>
            </a:pPr>
            <a:r>
              <a:rPr lang="en-US" altLang="zh-CN" sz="2500" b="1" dirty="0">
                <a:latin typeface="黑体" panose="02010609060101010101" pitchFamily="49" charset="-122"/>
                <a:ea typeface="黑体" panose="02010609060101010101" pitchFamily="49" charset="-122"/>
                <a:cs typeface="楷体" panose="02010609060101010101" charset="-122"/>
              </a:rPr>
              <a:t>2.北风，既点出入犯的方向，也渲染了入犯者带来的杀伐之气。蒙古军队攻势的凶猛和情势的危急，由此可见。</a:t>
            </a:r>
            <a:endParaRPr lang="zh-CN" altLang="en-US" sz="2500" b="1" dirty="0">
              <a:solidFill>
                <a:srgbClr val="3A3AF8"/>
              </a:solidFill>
              <a:latin typeface="黑体" panose="02010609060101010101" pitchFamily="49" charset="-122"/>
              <a:ea typeface="黑体" panose="02010609060101010101" pitchFamily="49" charset="-122"/>
              <a:cs typeface="楷体" panose="02010609060101010101" charset="-122"/>
              <a:sym typeface="+mn-lt"/>
            </a:endParaRPr>
          </a:p>
        </p:txBody>
      </p:sp>
      <p:sp>
        <p:nvSpPr>
          <p:cNvPr id="3" name="文本框 2"/>
          <p:cNvSpPr txBox="1"/>
          <p:nvPr/>
        </p:nvSpPr>
        <p:spPr>
          <a:xfrm>
            <a:off x="486176" y="4924690"/>
            <a:ext cx="709201" cy="523220"/>
          </a:xfrm>
          <a:prstGeom prst="rect">
            <a:avLst/>
          </a:prstGeom>
          <a:noFill/>
        </p:spPr>
        <p:txBody>
          <a:bodyPr wrap="square" rtlCol="0">
            <a:spAutoFit/>
          </a:bodyPr>
          <a:lstStyle/>
          <a:p>
            <a:r>
              <a:rPr lang="zh-CN" altLang="en-US" sz="2800" b="1" dirty="0">
                <a:solidFill>
                  <a:srgbClr val="00CC00"/>
                </a:solidFill>
                <a:latin typeface="黑体" panose="02010609060101010101" pitchFamily="49" charset="-122"/>
                <a:ea typeface="黑体" panose="02010609060101010101" pitchFamily="49" charset="-122"/>
              </a:rPr>
              <a:t>✓</a:t>
            </a:r>
          </a:p>
        </p:txBody>
      </p:sp>
      <p:sp>
        <p:nvSpPr>
          <p:cNvPr id="6" name="文本框 5"/>
          <p:cNvSpPr txBox="1"/>
          <p:nvPr/>
        </p:nvSpPr>
        <p:spPr>
          <a:xfrm>
            <a:off x="521997" y="5405934"/>
            <a:ext cx="709201" cy="523220"/>
          </a:xfrm>
          <a:prstGeom prst="rect">
            <a:avLst/>
          </a:prstGeom>
          <a:noFill/>
        </p:spPr>
        <p:txBody>
          <a:bodyPr wrap="square" rtlCol="0">
            <a:spAutoFit/>
          </a:bodyPr>
          <a:lstStyle/>
          <a:p>
            <a:r>
              <a:rPr lang="zh-CN" altLang="en-US" sz="2800" b="1" dirty="0">
                <a:solidFill>
                  <a:srgbClr val="00CC00"/>
                </a:solidFill>
                <a:latin typeface="黑体" panose="02010609060101010101" pitchFamily="49" charset="-122"/>
                <a:ea typeface="黑体" panose="02010609060101010101" pitchFamily="49" charset="-122"/>
              </a:rP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l="8921" t="4731" r="8491" b="4086"/>
          <a:stretch>
            <a:fillRect/>
          </a:stretch>
        </p:blipFill>
        <p:spPr>
          <a:xfrm rot="16200000">
            <a:off x="2944362" y="-2449732"/>
            <a:ext cx="6303274" cy="11757464"/>
          </a:xfrm>
          <a:prstGeom prst="rect">
            <a:avLst/>
          </a:prstGeom>
        </p:spPr>
      </p:pic>
      <p:sp>
        <p:nvSpPr>
          <p:cNvPr id="7" name="矩形 6"/>
          <p:cNvSpPr/>
          <p:nvPr/>
        </p:nvSpPr>
        <p:spPr>
          <a:xfrm>
            <a:off x="670932" y="689061"/>
            <a:ext cx="10850135" cy="400110"/>
          </a:xfrm>
          <a:prstGeom prst="rect">
            <a:avLst/>
          </a:prstGeom>
        </p:spPr>
        <p:txBody>
          <a:bodyPr wrap="square">
            <a:spAutoFit/>
          </a:bodyPr>
          <a:lstStyle/>
          <a:p>
            <a:r>
              <a:rPr lang="en-US" altLang="zh-CN" sz="2000" b="1" dirty="0">
                <a:latin typeface="仿宋" panose="02010609060101010101" pitchFamily="49" charset="-122"/>
                <a:ea typeface="仿宋" panose="02010609060101010101" pitchFamily="49" charset="-122"/>
              </a:rPr>
              <a:t>    </a:t>
            </a:r>
          </a:p>
        </p:txBody>
      </p:sp>
      <p:sp>
        <p:nvSpPr>
          <p:cNvPr id="2" name="PA_文本框 26"/>
          <p:cNvSpPr txBox="1"/>
          <p:nvPr>
            <p:custDataLst>
              <p:tags r:id="rId1"/>
            </p:custDataLst>
          </p:nvPr>
        </p:nvSpPr>
        <p:spPr>
          <a:xfrm>
            <a:off x="222187" y="309048"/>
            <a:ext cx="11752544" cy="6271589"/>
          </a:xfrm>
          <a:prstGeom prst="rect">
            <a:avLst/>
          </a:prstGeom>
          <a:noFill/>
        </p:spPr>
        <p:txBody>
          <a:bodyPr wrap="square" rtlCol="0">
            <a:spAutoFit/>
          </a:bodyPr>
          <a:lstStyle/>
          <a:p>
            <a:pPr lvl="0"/>
            <a:r>
              <a:rPr lang="zh-CN" altLang="en-US" sz="3400" b="1" dirty="0">
                <a:solidFill>
                  <a:srgbClr val="2C3448"/>
                </a:solidFill>
                <a:latin typeface="楷体" panose="02010609060101010101" charset="-122"/>
                <a:ea typeface="楷体" panose="02010609060101010101" charset="-122"/>
                <a:cs typeface="楷体" panose="02010609060101010101" charset="-122"/>
                <a:sym typeface="+mn-lt"/>
              </a:rPr>
              <a:t>    国脉微如缕。问长缨何时入手，缚将戎主？未必人间无好汉，谁与宽些尺度？试看取当年韩五。岂有谷城公付授，也不干、曾遇骊山母。谈笑起，两河路。</a:t>
            </a:r>
          </a:p>
          <a:p>
            <a:pPr lvl="0" algn="l"/>
            <a:r>
              <a:rPr lang="en-US" altLang="zh-CN" sz="3400" b="1" dirty="0">
                <a:solidFill>
                  <a:srgbClr val="2C3448"/>
                </a:solidFill>
                <a:latin typeface="楷体" panose="02010609060101010101" charset="-122"/>
                <a:ea typeface="楷体" panose="02010609060101010101" charset="-122"/>
                <a:cs typeface="楷体" panose="02010609060101010101" charset="-122"/>
                <a:sym typeface="+mn-lt"/>
              </a:rPr>
              <a:t>    </a:t>
            </a:r>
            <a:r>
              <a:rPr lang="zh-CN" altLang="en-US" sz="3400" b="1" dirty="0">
                <a:solidFill>
                  <a:srgbClr val="2C3448"/>
                </a:solidFill>
                <a:latin typeface="楷体" panose="02010609060101010101" charset="-122"/>
                <a:ea typeface="楷体" panose="02010609060101010101" charset="-122"/>
                <a:cs typeface="楷体" panose="02010609060101010101" charset="-122"/>
                <a:sym typeface="+mn-lt"/>
              </a:rPr>
              <a:t>少时棋柝曾联句。叹而今登楼揽镜，事机频误。闻说北风吹面急，边上冲梯屡舞。</a:t>
            </a:r>
            <a:r>
              <a:rPr lang="zh-CN" altLang="en-US" sz="32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君莫道、投鞭虚语，自古一贤能制难，有金汤便可无张许？</a:t>
            </a:r>
            <a:r>
              <a:rPr lang="zh-CN" altLang="en-US" sz="3400" b="1" dirty="0">
                <a:solidFill>
                  <a:srgbClr val="2C3448"/>
                </a:solidFill>
                <a:latin typeface="楷体" panose="02010609060101010101" charset="-122"/>
                <a:ea typeface="楷体" panose="02010609060101010101" charset="-122"/>
                <a:cs typeface="楷体" panose="02010609060101010101" charset="-122"/>
                <a:sym typeface="+mn-lt"/>
              </a:rPr>
              <a:t>快投笔，莫题柱。</a:t>
            </a:r>
            <a:endParaRPr lang="en-US" altLang="zh-CN" sz="3400" b="1" dirty="0">
              <a:solidFill>
                <a:srgbClr val="2C3448"/>
              </a:solidFill>
              <a:latin typeface="楷体" panose="02010609060101010101" charset="-122"/>
              <a:ea typeface="楷体" panose="02010609060101010101" charset="-122"/>
              <a:cs typeface="楷体" panose="02010609060101010101" charset="-122"/>
              <a:sym typeface="+mn-lt"/>
            </a:endParaRPr>
          </a:p>
          <a:p>
            <a:pPr>
              <a:lnSpc>
                <a:spcPts val="2900"/>
              </a:lnSpc>
            </a:pPr>
            <a:r>
              <a:rPr lang="zh-CN" altLang="en-US" sz="2600" b="1" dirty="0">
                <a:solidFill>
                  <a:srgbClr val="C00000"/>
                </a:solidFill>
                <a:cs typeface="+mn-ea"/>
                <a:sym typeface="+mn-lt"/>
              </a:rPr>
              <a:t>投鞭：投鞭断流以便渡江。典出</a:t>
            </a:r>
            <a:r>
              <a:rPr lang="en-US" altLang="zh-CN" sz="2600" b="1" dirty="0">
                <a:solidFill>
                  <a:srgbClr val="C00000"/>
                </a:solidFill>
                <a:latin typeface="Yu Gothic UI" panose="020B0500000000000000" pitchFamily="34" charset="-128"/>
                <a:ea typeface="Yu Gothic UI" panose="020B0500000000000000" pitchFamily="34" charset="-128"/>
                <a:cs typeface="+mn-ea"/>
                <a:sym typeface="+mn-lt"/>
              </a:rPr>
              <a:t>《</a:t>
            </a:r>
            <a:r>
              <a:rPr lang="zh-CN" altLang="en-US" sz="2600" b="1" dirty="0">
                <a:solidFill>
                  <a:srgbClr val="C00000"/>
                </a:solidFill>
                <a:cs typeface="+mn-ea"/>
                <a:sym typeface="+mn-lt"/>
              </a:rPr>
              <a:t>苻坚载记</a:t>
            </a:r>
            <a:r>
              <a:rPr lang="en-US" altLang="zh-CN" sz="2600" b="1" dirty="0">
                <a:solidFill>
                  <a:srgbClr val="C00000"/>
                </a:solidFill>
                <a:latin typeface="Yu Gothic UI" panose="020B0500000000000000" pitchFamily="34" charset="-128"/>
                <a:ea typeface="Yu Gothic UI" panose="020B0500000000000000" pitchFamily="34" charset="-128"/>
                <a:cs typeface="+mn-ea"/>
                <a:sym typeface="+mn-lt"/>
              </a:rPr>
              <a:t>》</a:t>
            </a:r>
            <a:r>
              <a:rPr lang="zh-CN" altLang="en-US" sz="2600" b="1" dirty="0">
                <a:solidFill>
                  <a:srgbClr val="C00000"/>
                </a:solidFill>
                <a:cs typeface="+mn-ea"/>
                <a:sym typeface="+mn-lt"/>
              </a:rPr>
              <a:t>“以吾之众旅，投鞭于江，足断其流</a:t>
            </a:r>
            <a:r>
              <a:rPr lang="zh-CN" altLang="en-US" sz="2600" b="1" dirty="0">
                <a:solidFill>
                  <a:srgbClr val="C00000"/>
                </a:solidFill>
                <a:latin typeface="Yu Gothic UI" panose="020B0500000000000000" pitchFamily="34" charset="-128"/>
                <a:ea typeface="Yu Gothic UI" panose="020B0500000000000000" pitchFamily="34" charset="-128"/>
                <a:cs typeface="+mn-ea"/>
                <a:sym typeface="+mn-lt"/>
              </a:rPr>
              <a:t>。”</a:t>
            </a:r>
            <a:r>
              <a:rPr lang="zh-CN" altLang="en-US" sz="2600" b="1" dirty="0">
                <a:solidFill>
                  <a:srgbClr val="C00000"/>
                </a:solidFill>
                <a:cs typeface="+mn-ea"/>
                <a:sym typeface="+mn-lt"/>
              </a:rPr>
              <a:t>虚语：不可能实现的话。</a:t>
            </a:r>
            <a:endParaRPr lang="en-US" altLang="zh-CN" sz="2600" b="1" dirty="0">
              <a:solidFill>
                <a:srgbClr val="C00000"/>
              </a:solidFill>
              <a:cs typeface="+mn-ea"/>
              <a:sym typeface="+mn-lt"/>
            </a:endParaRPr>
          </a:p>
          <a:p>
            <a:pPr>
              <a:lnSpc>
                <a:spcPts val="2900"/>
              </a:lnSpc>
            </a:pPr>
            <a:r>
              <a:rPr lang="zh-CN" altLang="en-US" sz="2600" b="1" dirty="0">
                <a:solidFill>
                  <a:srgbClr val="C00000"/>
                </a:solidFill>
                <a:cs typeface="+mn-ea"/>
                <a:sym typeface="+mn-lt"/>
              </a:rPr>
              <a:t>制难：解除危难；一个贤才便能解除危难。</a:t>
            </a:r>
          </a:p>
          <a:p>
            <a:pPr>
              <a:lnSpc>
                <a:spcPts val="2900"/>
              </a:lnSpc>
            </a:pPr>
            <a:r>
              <a:rPr lang="zh-CN" altLang="en-US" sz="2600" b="1" dirty="0">
                <a:solidFill>
                  <a:srgbClr val="C00000"/>
                </a:solidFill>
                <a:cs typeface="+mn-ea"/>
                <a:sym typeface="+mn-lt"/>
              </a:rPr>
              <a:t>金汤：“金城汤池”的省语，指坚固的防御工事，此指长江天险。</a:t>
            </a:r>
          </a:p>
          <a:p>
            <a:pPr>
              <a:lnSpc>
                <a:spcPts val="2900"/>
              </a:lnSpc>
            </a:pPr>
            <a:r>
              <a:rPr lang="zh-CN" altLang="en-US" sz="2600" b="1" dirty="0">
                <a:solidFill>
                  <a:srgbClr val="C00000"/>
                </a:solidFill>
                <a:cs typeface="+mn-ea"/>
                <a:sym typeface="+mn-lt"/>
              </a:rPr>
              <a:t>张许：张巡和许远，唐安史之乱时死守睢阳的名将。</a:t>
            </a:r>
          </a:p>
          <a:p>
            <a:pPr>
              <a:lnSpc>
                <a:spcPts val="3200"/>
              </a:lnSpc>
            </a:pPr>
            <a:r>
              <a:rPr lang="zh-CN" altLang="en-US" sz="2600" b="1" dirty="0">
                <a:solidFill>
                  <a:srgbClr val="3A3AF8"/>
                </a:solidFill>
                <a:latin typeface="黑体" panose="02010609060101010101" pitchFamily="49" charset="-122"/>
                <a:ea typeface="黑体" panose="02010609060101010101" pitchFamily="49" charset="-122"/>
                <a:cs typeface="楷体" panose="02010609060101010101" charset="-122"/>
                <a:sym typeface="+mn-lt"/>
              </a:rPr>
              <a:t>连用典故，警示统治者不要以为敌军渡过长江是不可能的。自古一个贤才就能解除危难</a:t>
            </a:r>
            <a:r>
              <a:rPr lang="en-US" altLang="zh-CN" sz="2600" b="1" dirty="0">
                <a:solidFill>
                  <a:srgbClr val="3A3AF8"/>
                </a:solidFill>
                <a:latin typeface="黑体" panose="02010609060101010101" pitchFamily="49" charset="-122"/>
                <a:ea typeface="黑体" panose="02010609060101010101" pitchFamily="49" charset="-122"/>
                <a:cs typeface="楷体" panose="02010609060101010101" charset="-122"/>
                <a:sym typeface="+mn-lt"/>
              </a:rPr>
              <a:t>,(</a:t>
            </a:r>
            <a:r>
              <a:rPr lang="zh-CN" altLang="en-US" sz="2600" b="1" dirty="0">
                <a:solidFill>
                  <a:srgbClr val="3A3AF8"/>
                </a:solidFill>
                <a:latin typeface="黑体" panose="02010609060101010101" pitchFamily="49" charset="-122"/>
                <a:ea typeface="黑体" panose="02010609060101010101" pitchFamily="49" charset="-122"/>
                <a:cs typeface="楷体" panose="02010609060101010101" charset="-122"/>
                <a:sym typeface="+mn-lt"/>
              </a:rPr>
              <a:t>难道</a:t>
            </a:r>
            <a:r>
              <a:rPr lang="en-US" altLang="zh-CN" sz="2600" b="1" dirty="0">
                <a:solidFill>
                  <a:srgbClr val="3A3AF8"/>
                </a:solidFill>
                <a:latin typeface="黑体" panose="02010609060101010101" pitchFamily="49" charset="-122"/>
                <a:ea typeface="黑体" panose="02010609060101010101" pitchFamily="49" charset="-122"/>
                <a:cs typeface="楷体" panose="02010609060101010101" charset="-122"/>
                <a:sym typeface="+mn-lt"/>
              </a:rPr>
              <a:t>)</a:t>
            </a:r>
            <a:r>
              <a:rPr lang="zh-CN" altLang="en-US" sz="2600" b="1" dirty="0">
                <a:solidFill>
                  <a:srgbClr val="3A3AF8"/>
                </a:solidFill>
                <a:latin typeface="黑体" panose="02010609060101010101" pitchFamily="49" charset="-122"/>
                <a:ea typeface="黑体" panose="02010609060101010101" pitchFamily="49" charset="-122"/>
                <a:cs typeface="楷体" panose="02010609060101010101" charset="-122"/>
                <a:sym typeface="+mn-lt"/>
              </a:rPr>
              <a:t>有了坚固的城池就不再需要张巡和许远那样的良将</a:t>
            </a:r>
            <a:r>
              <a:rPr lang="en-US" altLang="zh-CN" sz="2600" b="1" dirty="0">
                <a:solidFill>
                  <a:srgbClr val="3A3AF8"/>
                </a:solidFill>
                <a:latin typeface="黑体" panose="02010609060101010101" pitchFamily="49" charset="-122"/>
                <a:ea typeface="黑体" panose="02010609060101010101" pitchFamily="49" charset="-122"/>
                <a:cs typeface="楷体" panose="02010609060101010101" charset="-122"/>
                <a:sym typeface="+mn-lt"/>
              </a:rPr>
              <a:t>?</a:t>
            </a:r>
            <a:r>
              <a:rPr lang="zh-CN" altLang="en-US" sz="2600" b="1" dirty="0">
                <a:solidFill>
                  <a:srgbClr val="3A3AF8"/>
                </a:solidFill>
                <a:latin typeface="黑体" panose="02010609060101010101" pitchFamily="49" charset="-122"/>
                <a:ea typeface="黑体" panose="02010609060101010101" pitchFamily="49" charset="-122"/>
                <a:cs typeface="楷体" panose="02010609060101010101" charset="-122"/>
                <a:sym typeface="+mn-lt"/>
              </a:rPr>
              <a:t>意思是不要认为天堑可凭，重用人才才是王道。</a:t>
            </a:r>
            <a:endParaRPr lang="en-US" altLang="zh-CN" sz="2600" b="1" dirty="0">
              <a:solidFill>
                <a:srgbClr val="3A3AF8"/>
              </a:solidFill>
              <a:latin typeface="黑体" panose="02010609060101010101" pitchFamily="49" charset="-122"/>
              <a:ea typeface="黑体" panose="02010609060101010101" pitchFamily="49" charset="-122"/>
              <a:cs typeface="楷体" panose="02010609060101010101" charset="-122"/>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l="8921" t="4731" r="8491" b="4086"/>
          <a:stretch>
            <a:fillRect/>
          </a:stretch>
        </p:blipFill>
        <p:spPr>
          <a:xfrm rot="16200000">
            <a:off x="2810590" y="-2442821"/>
            <a:ext cx="6565900" cy="11757464"/>
          </a:xfrm>
          <a:prstGeom prst="rect">
            <a:avLst/>
          </a:prstGeom>
        </p:spPr>
      </p:pic>
      <p:sp>
        <p:nvSpPr>
          <p:cNvPr id="2" name="PA_文本框 26"/>
          <p:cNvSpPr txBox="1"/>
          <p:nvPr>
            <p:custDataLst>
              <p:tags r:id="rId1"/>
            </p:custDataLst>
          </p:nvPr>
        </p:nvSpPr>
        <p:spPr>
          <a:xfrm>
            <a:off x="214807" y="153663"/>
            <a:ext cx="11752544" cy="6412012"/>
          </a:xfrm>
          <a:prstGeom prst="rect">
            <a:avLst/>
          </a:prstGeom>
          <a:noFill/>
        </p:spPr>
        <p:txBody>
          <a:bodyPr wrap="square" rtlCol="0">
            <a:spAutoFit/>
          </a:bodyPr>
          <a:lstStyle/>
          <a:p>
            <a:pPr lvl="0"/>
            <a:r>
              <a:rPr lang="zh-CN" altLang="en-US" sz="3400" b="1" dirty="0">
                <a:solidFill>
                  <a:srgbClr val="2C3448"/>
                </a:solidFill>
                <a:latin typeface="楷体" panose="02010609060101010101" charset="-122"/>
                <a:ea typeface="楷体" panose="02010609060101010101" charset="-122"/>
                <a:cs typeface="楷体" panose="02010609060101010101" charset="-122"/>
                <a:sym typeface="+mn-lt"/>
              </a:rPr>
              <a:t>    </a:t>
            </a:r>
            <a:r>
              <a:rPr lang="zh-CN" altLang="en-US" sz="3200" b="1" dirty="0">
                <a:solidFill>
                  <a:srgbClr val="2C3448"/>
                </a:solidFill>
                <a:latin typeface="楷体" panose="02010609060101010101" charset="-122"/>
                <a:ea typeface="楷体" panose="02010609060101010101" charset="-122"/>
                <a:cs typeface="楷体" panose="02010609060101010101" charset="-122"/>
                <a:sym typeface="+mn-lt"/>
              </a:rPr>
              <a:t>国脉微如缕。问长缨何时入手，缚将戎主？未必人间无好汉，谁与宽些尺度？试看取当年韩五。岂有谷城公付授，也不干、曾遇骊山母。谈笑起，两河路。</a:t>
            </a:r>
          </a:p>
          <a:p>
            <a:pPr lvl="0" algn="l"/>
            <a:r>
              <a:rPr lang="en-US" altLang="zh-CN" sz="3200" b="1" dirty="0">
                <a:solidFill>
                  <a:srgbClr val="2C3448"/>
                </a:solidFill>
                <a:latin typeface="楷体" panose="02010609060101010101" charset="-122"/>
                <a:ea typeface="楷体" panose="02010609060101010101" charset="-122"/>
                <a:cs typeface="楷体" panose="02010609060101010101" charset="-122"/>
                <a:sym typeface="+mn-lt"/>
              </a:rPr>
              <a:t>    </a:t>
            </a:r>
            <a:r>
              <a:rPr lang="zh-CN" altLang="en-US" sz="3200" b="1" dirty="0">
                <a:solidFill>
                  <a:srgbClr val="2C3448"/>
                </a:solidFill>
                <a:latin typeface="楷体" panose="02010609060101010101" charset="-122"/>
                <a:ea typeface="楷体" panose="02010609060101010101" charset="-122"/>
                <a:cs typeface="楷体" panose="02010609060101010101" charset="-122"/>
                <a:sym typeface="+mn-lt"/>
              </a:rPr>
              <a:t>少时棋柝曾联句。叹而今登楼揽镜，事机频误。闻说北风吹面急，边上冲梯屡舞。君莫道、投鞭虚语，自古一贤能制难，有金汤便可无张许？</a:t>
            </a:r>
            <a:r>
              <a:rPr lang="zh-CN" altLang="en-US" sz="32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快投笔，莫题柱。</a:t>
            </a:r>
            <a:endParaRPr lang="en-US" altLang="zh-CN" sz="3200" b="1" dirty="0">
              <a:solidFill>
                <a:srgbClr val="C00000"/>
              </a:solidFill>
              <a:latin typeface="黑体" panose="02010609060101010101" pitchFamily="49" charset="-122"/>
              <a:ea typeface="黑体" panose="02010609060101010101" pitchFamily="49" charset="-122"/>
              <a:cs typeface="楷体" panose="02010609060101010101" charset="-122"/>
              <a:sym typeface="+mn-lt"/>
            </a:endParaRPr>
          </a:p>
          <a:p>
            <a:pPr>
              <a:lnSpc>
                <a:spcPts val="2900"/>
              </a:lnSpc>
            </a:pPr>
            <a:r>
              <a:rPr lang="zh-CN" altLang="en-US" sz="2600" b="1" dirty="0">
                <a:solidFill>
                  <a:srgbClr val="C00000"/>
                </a:solidFill>
                <a:cs typeface="+mn-ea"/>
                <a:sym typeface="+mn-lt"/>
              </a:rPr>
              <a:t>投笔：用班超投笔从戎，立功边疆典。</a:t>
            </a:r>
            <a:endParaRPr lang="en-US" altLang="zh-CN" sz="2600" b="1" dirty="0">
              <a:solidFill>
                <a:srgbClr val="C00000"/>
              </a:solidFill>
              <a:cs typeface="+mn-ea"/>
              <a:sym typeface="+mn-lt"/>
            </a:endParaRPr>
          </a:p>
          <a:p>
            <a:pPr>
              <a:lnSpc>
                <a:spcPts val="2900"/>
              </a:lnSpc>
            </a:pPr>
            <a:r>
              <a:rPr lang="zh-CN" altLang="en-US" sz="2600" b="1" dirty="0">
                <a:solidFill>
                  <a:srgbClr val="C00000"/>
                </a:solidFill>
                <a:cs typeface="+mn-ea"/>
                <a:sym typeface="+mn-lt"/>
              </a:rPr>
              <a:t>题柱：用司马相如典；</a:t>
            </a:r>
            <a:r>
              <a:rPr lang="en-US" altLang="zh-CN" sz="2600" b="1" dirty="0">
                <a:solidFill>
                  <a:srgbClr val="C00000"/>
                </a:solidFill>
                <a:cs typeface="+mn-ea"/>
                <a:sym typeface="+mn-lt"/>
              </a:rPr>
              <a:t>《</a:t>
            </a:r>
            <a:r>
              <a:rPr lang="zh-CN" altLang="en-US" sz="2600" b="1" dirty="0">
                <a:solidFill>
                  <a:srgbClr val="C00000"/>
                </a:solidFill>
                <a:cs typeface="+mn-ea"/>
                <a:sym typeface="+mn-lt"/>
              </a:rPr>
              <a:t>华阳国志</a:t>
            </a:r>
            <a:r>
              <a:rPr lang="en-US" altLang="zh-CN" sz="2600" b="1" dirty="0">
                <a:solidFill>
                  <a:srgbClr val="C00000"/>
                </a:solidFill>
                <a:cs typeface="+mn-ea"/>
                <a:sym typeface="+mn-lt"/>
              </a:rPr>
              <a:t>》</a:t>
            </a:r>
            <a:r>
              <a:rPr lang="zh-CN" altLang="en-US" sz="2600" b="1" dirty="0">
                <a:solidFill>
                  <a:srgbClr val="C00000"/>
                </a:solidFill>
                <a:cs typeface="+mn-ea"/>
                <a:sym typeface="+mn-lt"/>
              </a:rPr>
              <a:t>载：汉司马相如初入长安，过升仙桥，题其门曰：“不乘赤车驷马，不过汝下也。”</a:t>
            </a:r>
            <a:endParaRPr lang="en-US" altLang="zh-CN" sz="2600" b="1" dirty="0">
              <a:solidFill>
                <a:srgbClr val="C00000"/>
              </a:solidFill>
              <a:cs typeface="+mn-ea"/>
              <a:sym typeface="+mn-lt"/>
            </a:endParaRPr>
          </a:p>
          <a:p>
            <a:pPr>
              <a:lnSpc>
                <a:spcPts val="2900"/>
              </a:lnSpc>
            </a:pPr>
            <a:r>
              <a:rPr lang="zh-CN" altLang="en-US" sz="2600" b="1" dirty="0">
                <a:solidFill>
                  <a:srgbClr val="3A3AF8"/>
                </a:solidFill>
                <a:latin typeface="黑体" panose="02010609060101010101" pitchFamily="49" charset="-122"/>
                <a:ea typeface="黑体" panose="02010609060101010101" pitchFamily="49" charset="-122"/>
                <a:cs typeface="楷体" panose="02010609060101010101" charset="-122"/>
                <a:sym typeface="+mn-lt"/>
              </a:rPr>
              <a:t>连用典故望知识分子快投笔从戎，莫再想用文辞来博得高官厚禄。</a:t>
            </a:r>
            <a:r>
              <a:rPr lang="zh-CN" altLang="en-US" sz="2800" b="1" dirty="0">
                <a:latin typeface="黑体" panose="02010609060101010101" pitchFamily="49" charset="-122"/>
                <a:ea typeface="黑体" panose="02010609060101010101" pitchFamily="49" charset="-122"/>
                <a:cs typeface="楷体" panose="02010609060101010101" charset="-122"/>
                <a:sym typeface="+mn-lt"/>
              </a:rPr>
              <a:t>判断正误：</a:t>
            </a:r>
            <a:endParaRPr lang="en-US" altLang="zh-CN" sz="2800" b="1" dirty="0">
              <a:latin typeface="黑体" panose="02010609060101010101" pitchFamily="49" charset="-122"/>
              <a:ea typeface="黑体" panose="02010609060101010101" pitchFamily="49" charset="-122"/>
              <a:cs typeface="楷体" panose="02010609060101010101" charset="-122"/>
              <a:sym typeface="+mn-lt"/>
            </a:endParaRPr>
          </a:p>
          <a:p>
            <a:r>
              <a:rPr lang="en-US" altLang="zh-CN" sz="2400" b="1" dirty="0">
                <a:latin typeface="黑体" panose="02010609060101010101" pitchFamily="49" charset="-122"/>
                <a:ea typeface="黑体" panose="02010609060101010101" pitchFamily="49" charset="-122"/>
                <a:cs typeface="楷体" panose="02010609060101010101" charset="-122"/>
              </a:rPr>
              <a:t>1.</a:t>
            </a:r>
            <a:r>
              <a:rPr lang="zh-CN" altLang="en-US" sz="2400" b="1" dirty="0">
                <a:latin typeface="黑体" panose="02010609060101010101" pitchFamily="49" charset="-122"/>
                <a:ea typeface="黑体" panose="02010609060101010101" pitchFamily="49" charset="-122"/>
                <a:cs typeface="楷体" panose="02010609060101010101" charset="-122"/>
              </a:rPr>
              <a:t>君莫道三句，作者强烈批评主和派想要依靠人多势众江河天险的优势取胜的错误想法，历史事实证明人才贤才才是制敌的关键。</a:t>
            </a:r>
            <a:endParaRPr lang="en-US" altLang="zh-CN" sz="2400" dirty="0">
              <a:solidFill>
                <a:srgbClr val="FF0000"/>
              </a:solidFill>
            </a:endParaRPr>
          </a:p>
          <a:p>
            <a:r>
              <a:rPr lang="en-US" altLang="zh-CN" sz="2400" b="1" dirty="0">
                <a:latin typeface="黑体" panose="02010609060101010101" pitchFamily="49" charset="-122"/>
                <a:ea typeface="黑体" panose="02010609060101010101" pitchFamily="49" charset="-122"/>
                <a:cs typeface="楷体" panose="02010609060101010101" charset="-122"/>
              </a:rPr>
              <a:t>2.</a:t>
            </a:r>
            <a:r>
              <a:rPr lang="zh-CN" altLang="en-US" sz="2400" b="1" dirty="0">
                <a:latin typeface="黑体" panose="02010609060101010101" pitchFamily="49" charset="-122"/>
                <a:ea typeface="黑体" panose="02010609060101010101" pitchFamily="49" charset="-122"/>
                <a:cs typeface="楷体" panose="02010609060101010101" charset="-122"/>
              </a:rPr>
              <a:t>最后两句作者大声疾呼：亲们，别再计较名利富贵，赶快投笔从戎，共赴国难吧！这是对爱国志士的期望，也是和王实之共勉。这两句，句短气促，喷涌而出，极富鼓舞力量。</a:t>
            </a:r>
            <a:endParaRPr lang="en-US" altLang="zh-CN" sz="2400" b="1" dirty="0">
              <a:solidFill>
                <a:srgbClr val="3A3AF8"/>
              </a:solidFill>
              <a:latin typeface="黑体" panose="02010609060101010101" pitchFamily="49" charset="-122"/>
              <a:ea typeface="黑体" panose="02010609060101010101" pitchFamily="49" charset="-122"/>
              <a:cs typeface="楷体" panose="02010609060101010101" charset="-122"/>
              <a:sym typeface="+mn-lt"/>
            </a:endParaRPr>
          </a:p>
        </p:txBody>
      </p:sp>
      <p:sp>
        <p:nvSpPr>
          <p:cNvPr id="3" name="文本框 2"/>
          <p:cNvSpPr txBox="1"/>
          <p:nvPr/>
        </p:nvSpPr>
        <p:spPr>
          <a:xfrm>
            <a:off x="209886" y="5403155"/>
            <a:ext cx="709201" cy="523220"/>
          </a:xfrm>
          <a:prstGeom prst="rect">
            <a:avLst/>
          </a:prstGeom>
          <a:noFill/>
        </p:spPr>
        <p:txBody>
          <a:bodyPr wrap="square" rtlCol="0">
            <a:spAutoFit/>
          </a:bodyPr>
          <a:lstStyle/>
          <a:p>
            <a:r>
              <a:rPr lang="zh-CN" altLang="en-US" sz="2800" b="1" dirty="0">
                <a:solidFill>
                  <a:srgbClr val="00CC00"/>
                </a:solidFill>
                <a:latin typeface="黑体" panose="02010609060101010101" pitchFamily="49" charset="-122"/>
                <a:ea typeface="黑体" panose="02010609060101010101" pitchFamily="49" charset="-122"/>
              </a:rPr>
              <a:t>✓</a:t>
            </a:r>
          </a:p>
        </p:txBody>
      </p:sp>
      <p:sp>
        <p:nvSpPr>
          <p:cNvPr id="6" name="文本框 5"/>
          <p:cNvSpPr txBox="1"/>
          <p:nvPr/>
        </p:nvSpPr>
        <p:spPr>
          <a:xfrm>
            <a:off x="209886" y="4609967"/>
            <a:ext cx="914400" cy="646331"/>
          </a:xfrm>
          <a:prstGeom prst="rect">
            <a:avLst/>
          </a:prstGeom>
          <a:noFill/>
        </p:spPr>
        <p:txBody>
          <a:bodyPr wrap="square" rtlCol="0">
            <a:spAutoFit/>
          </a:bodyPr>
          <a:lstStyle/>
          <a:p>
            <a:r>
              <a:rPr lang="en-US" altLang="zh-CN" sz="3600" b="1" dirty="0">
                <a:solidFill>
                  <a:srgbClr val="00CC00"/>
                </a:solidFill>
              </a:rPr>
              <a:t>×</a:t>
            </a:r>
            <a:endParaRPr lang="zh-CN" altLang="en-US" sz="3600" b="1" dirty="0">
              <a:solidFill>
                <a:srgbClr val="00CC00"/>
              </a:solidFill>
            </a:endParaRPr>
          </a:p>
        </p:txBody>
      </p:sp>
      <p:sp>
        <p:nvSpPr>
          <p:cNvPr id="8" name="文本框 7"/>
          <p:cNvSpPr txBox="1"/>
          <p:nvPr/>
        </p:nvSpPr>
        <p:spPr>
          <a:xfrm>
            <a:off x="4190006" y="4568181"/>
            <a:ext cx="2061937" cy="461665"/>
          </a:xfrm>
          <a:prstGeom prst="rect">
            <a:avLst/>
          </a:prstGeom>
          <a:noFill/>
        </p:spPr>
        <p:txBody>
          <a:bodyPr wrap="square" rtlCol="0">
            <a:spAutoFit/>
          </a:bodyPr>
          <a:lstStyle/>
          <a:p>
            <a:r>
              <a:rPr lang="zh-CN" altLang="en-US" sz="2400" b="1" dirty="0">
                <a:highlight>
                  <a:srgbClr val="FFFF00"/>
                </a:highlight>
                <a:latin typeface="黑体" panose="02010609060101010101" pitchFamily="49" charset="-122"/>
                <a:ea typeface="黑体" panose="02010609060101010101" pitchFamily="49" charset="-122"/>
                <a:cs typeface="楷体" panose="02010609060101010101" charset="-122"/>
              </a:rPr>
              <a:t>主和派</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l="8921" t="4731" r="8491" b="4086"/>
          <a:stretch>
            <a:fillRect/>
          </a:stretch>
        </p:blipFill>
        <p:spPr>
          <a:xfrm rot="16200000">
            <a:off x="3146324" y="-2089894"/>
            <a:ext cx="5899354" cy="11082032"/>
          </a:xfrm>
          <a:prstGeom prst="rect">
            <a:avLst/>
          </a:prstGeom>
        </p:spPr>
      </p:pic>
      <p:sp>
        <p:nvSpPr>
          <p:cNvPr id="7" name="矩形 6"/>
          <p:cNvSpPr/>
          <p:nvPr/>
        </p:nvSpPr>
        <p:spPr>
          <a:xfrm>
            <a:off x="670932" y="689061"/>
            <a:ext cx="10850135" cy="400110"/>
          </a:xfrm>
          <a:prstGeom prst="rect">
            <a:avLst/>
          </a:prstGeom>
        </p:spPr>
        <p:txBody>
          <a:bodyPr wrap="square">
            <a:spAutoFit/>
          </a:bodyPr>
          <a:lstStyle/>
          <a:p>
            <a:r>
              <a:rPr lang="en-US" altLang="zh-CN" sz="2000" b="1" dirty="0">
                <a:latin typeface="仿宋" panose="02010609060101010101" pitchFamily="49" charset="-122"/>
                <a:ea typeface="仿宋" panose="02010609060101010101" pitchFamily="49" charset="-122"/>
              </a:rPr>
              <a:t>    </a:t>
            </a:r>
          </a:p>
        </p:txBody>
      </p:sp>
      <p:sp>
        <p:nvSpPr>
          <p:cNvPr id="6" name="文本框 5"/>
          <p:cNvSpPr txBox="1"/>
          <p:nvPr/>
        </p:nvSpPr>
        <p:spPr>
          <a:xfrm>
            <a:off x="554982" y="595424"/>
            <a:ext cx="10966084" cy="6186309"/>
          </a:xfrm>
          <a:prstGeom prst="rect">
            <a:avLst/>
          </a:prstGeom>
          <a:noFill/>
        </p:spPr>
        <p:txBody>
          <a:bodyPr wrap="square">
            <a:spAutoFit/>
          </a:bodyPr>
          <a:lstStyle/>
          <a:p>
            <a:pPr algn="just"/>
            <a:r>
              <a:rPr lang="zh-CN" altLang="en-US" sz="3600" b="1" i="0" dirty="0">
                <a:solidFill>
                  <a:srgbClr val="333333"/>
                </a:solidFill>
                <a:effectLst/>
                <a:latin typeface="华文楷体" panose="02010600040101010101" pitchFamily="2" charset="-122"/>
                <a:ea typeface="华文楷体" panose="02010600040101010101" pitchFamily="2" charset="-122"/>
              </a:rPr>
              <a:t> 本词伤时忧边，一股爱国浩然正气扑面而来，一腔救国热望溢于言表。直陈国策，直抒胸臆，可见其情绪急切而不烦曲喻修饰</a:t>
            </a:r>
            <a:r>
              <a:rPr lang="zh-CN" altLang="en-US" sz="3600" b="1" dirty="0">
                <a:solidFill>
                  <a:srgbClr val="333333"/>
                </a:solidFill>
                <a:latin typeface="华文楷体" panose="02010600040101010101" pitchFamily="2" charset="-122"/>
                <a:ea typeface="华文楷体" panose="02010600040101010101" pitchFamily="2" charset="-122"/>
              </a:rPr>
              <a:t>；</a:t>
            </a:r>
            <a:r>
              <a:rPr lang="zh-CN" altLang="en-US" sz="3600" b="1" i="0" dirty="0">
                <a:solidFill>
                  <a:srgbClr val="333333"/>
                </a:solidFill>
                <a:effectLst/>
                <a:latin typeface="华文楷体" panose="02010600040101010101" pitchFamily="2" charset="-122"/>
                <a:ea typeface="华文楷体" panose="02010600040101010101" pitchFamily="2" charset="-122"/>
              </a:rPr>
              <a:t>先称韩五，次言张许，可见其急欲效法前修时贤而不愿等待观望。对当局之用人决策失误，则公开表示失望与悲愤，同时也进行敦促与劝谏。通篇舍景言情，非但不显粗浅直白，反见其诚挚忠勇，爱国心切</a:t>
            </a:r>
            <a:r>
              <a:rPr lang="zh-CN" altLang="en-US" sz="3600" b="1" dirty="0">
                <a:solidFill>
                  <a:srgbClr val="333333"/>
                </a:solidFill>
                <a:latin typeface="华文楷体" panose="02010600040101010101" pitchFamily="2" charset="-122"/>
                <a:ea typeface="华文楷体" panose="02010600040101010101" pitchFamily="2" charset="-122"/>
              </a:rPr>
              <a:t>；</a:t>
            </a:r>
            <a:r>
              <a:rPr lang="zh-CN" altLang="en-US" sz="3600" b="1" i="0" dirty="0">
                <a:solidFill>
                  <a:srgbClr val="333333"/>
                </a:solidFill>
                <a:effectLst/>
                <a:latin typeface="华文楷体" panose="02010600040101010101" pitchFamily="2" charset="-122"/>
                <a:ea typeface="华文楷体" panose="02010600040101010101" pitchFamily="2" charset="-122"/>
              </a:rPr>
              <a:t>全词用典较多，非但不觉堆积陈腐，反见其理据充沛，雄辩服人。宋人诗词或有以好用事而致繁芜者，每招人以讥评。如此词者，则其善用事之能得肯綮者乎</a:t>
            </a:r>
            <a:r>
              <a:rPr lang="zh-CN" altLang="en-US" sz="3600" b="1" dirty="0">
                <a:solidFill>
                  <a:srgbClr val="333333"/>
                </a:solidFill>
                <a:latin typeface="华文楷体" panose="02010600040101010101" pitchFamily="2" charset="-122"/>
                <a:ea typeface="华文楷体" panose="02010600040101010101" pitchFamily="2" charset="-122"/>
              </a:rPr>
              <a:t>？</a:t>
            </a:r>
            <a:endParaRPr lang="en-US" altLang="zh-CN" sz="3600" b="1" i="0" dirty="0">
              <a:solidFill>
                <a:srgbClr val="333333"/>
              </a:solidFill>
              <a:effectLst/>
              <a:latin typeface="华文楷体" panose="02010600040101010101" pitchFamily="2" charset="-122"/>
              <a:ea typeface="华文楷体" panose="02010600040101010101" pitchFamily="2" charset="-122"/>
            </a:endParaRPr>
          </a:p>
          <a:p>
            <a:r>
              <a:rPr lang="zh-CN" altLang="en-US" dirty="0"/>
              <a:t/>
            </a:r>
            <a:br>
              <a:rPr lang="zh-CN" altLang="en-US" dirty="0"/>
            </a:b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l="8921" t="4731" r="8491" b="4086"/>
          <a:stretch>
            <a:fillRect/>
          </a:stretch>
        </p:blipFill>
        <p:spPr>
          <a:xfrm rot="16200000">
            <a:off x="3146324" y="-2089894"/>
            <a:ext cx="5899354" cy="11082032"/>
          </a:xfrm>
          <a:prstGeom prst="rect">
            <a:avLst/>
          </a:prstGeom>
        </p:spPr>
      </p:pic>
      <p:sp>
        <p:nvSpPr>
          <p:cNvPr id="7" name="矩形 6"/>
          <p:cNvSpPr/>
          <p:nvPr/>
        </p:nvSpPr>
        <p:spPr>
          <a:xfrm>
            <a:off x="670932" y="689061"/>
            <a:ext cx="10850135" cy="400110"/>
          </a:xfrm>
          <a:prstGeom prst="rect">
            <a:avLst/>
          </a:prstGeom>
        </p:spPr>
        <p:txBody>
          <a:bodyPr wrap="square">
            <a:spAutoFit/>
          </a:bodyPr>
          <a:lstStyle/>
          <a:p>
            <a:r>
              <a:rPr lang="en-US" altLang="zh-CN" sz="2000" b="1" dirty="0">
                <a:latin typeface="仿宋" panose="02010609060101010101" pitchFamily="49" charset="-122"/>
                <a:ea typeface="仿宋" panose="02010609060101010101" pitchFamily="49" charset="-122"/>
              </a:rPr>
              <a:t>    </a:t>
            </a:r>
          </a:p>
        </p:txBody>
      </p:sp>
      <p:sp>
        <p:nvSpPr>
          <p:cNvPr id="6" name="文本框 5"/>
          <p:cNvSpPr txBox="1"/>
          <p:nvPr/>
        </p:nvSpPr>
        <p:spPr>
          <a:xfrm>
            <a:off x="554984" y="501444"/>
            <a:ext cx="11082032" cy="5929380"/>
          </a:xfrm>
          <a:prstGeom prst="rect">
            <a:avLst/>
          </a:prstGeom>
          <a:noFill/>
        </p:spPr>
        <p:txBody>
          <a:bodyPr wrap="square">
            <a:spAutoFit/>
          </a:bodyPr>
          <a:lstStyle/>
          <a:p>
            <a:pPr>
              <a:lnSpc>
                <a:spcPts val="3500"/>
              </a:lnSpc>
            </a:pPr>
            <a:r>
              <a:rPr lang="zh-CN" altLang="en-US" sz="3200" b="1" dirty="0">
                <a:solidFill>
                  <a:srgbClr val="333333"/>
                </a:solidFill>
                <a:latin typeface="华文楷体" panose="02010600040101010101" pitchFamily="2" charset="-122"/>
                <a:ea typeface="华文楷体" panose="02010600040101010101" pitchFamily="2" charset="-122"/>
                <a:sym typeface="+mn-ea"/>
              </a:rPr>
              <a:t>本词词句凝练豪迈，用典精妙自然，意气风发、朗朗上口。</a:t>
            </a:r>
            <a:endParaRPr lang="en-US" altLang="zh-CN" sz="3200" b="1" dirty="0">
              <a:solidFill>
                <a:srgbClr val="333333"/>
              </a:solidFill>
              <a:latin typeface="华文楷体" panose="02010600040101010101" pitchFamily="2" charset="-122"/>
              <a:ea typeface="华文楷体" panose="02010600040101010101" pitchFamily="2" charset="-122"/>
              <a:sym typeface="+mn-ea"/>
            </a:endParaRPr>
          </a:p>
          <a:p>
            <a:pPr eaLnBrk="1" hangingPunct="1">
              <a:lnSpc>
                <a:spcPts val="3500"/>
              </a:lnSpc>
              <a:buFontTx/>
              <a:buNone/>
            </a:pPr>
            <a:r>
              <a:rPr lang="en-US" altLang="zh-CN" sz="3200" b="1" dirty="0">
                <a:solidFill>
                  <a:srgbClr val="333333"/>
                </a:solidFill>
                <a:latin typeface="华文楷体" panose="02010600040101010101" pitchFamily="2" charset="-122"/>
                <a:ea typeface="华文楷体" panose="02010600040101010101" pitchFamily="2" charset="-122"/>
              </a:rPr>
              <a:t>1.</a:t>
            </a:r>
            <a:r>
              <a:rPr lang="zh-CN" altLang="en-US" sz="3200" b="1" dirty="0">
                <a:solidFill>
                  <a:srgbClr val="333333"/>
                </a:solidFill>
                <a:latin typeface="华文楷体" panose="02010600040101010101" pitchFamily="2" charset="-122"/>
                <a:ea typeface="华文楷体" panose="02010600040101010101" pitchFamily="2" charset="-122"/>
              </a:rPr>
              <a:t>笔力雄壮，又</a:t>
            </a:r>
            <a:r>
              <a:rPr lang="zh-CN" altLang="en-US" sz="3200" b="1" dirty="0">
                <a:solidFill>
                  <a:srgbClr val="333333"/>
                </a:solidFill>
                <a:highlight>
                  <a:srgbClr val="00FF00"/>
                </a:highlight>
                <a:latin typeface="华文楷体" panose="02010600040101010101" pitchFamily="2" charset="-122"/>
                <a:ea typeface="华文楷体" panose="02010600040101010101" pitchFamily="2" charset="-122"/>
              </a:rPr>
              <a:t>抑扬顿挫</a:t>
            </a:r>
            <a:r>
              <a:rPr lang="zh-CN" altLang="en-US" sz="3200" b="1" dirty="0">
                <a:solidFill>
                  <a:srgbClr val="333333"/>
                </a:solidFill>
                <a:latin typeface="华文楷体" panose="02010600040101010101" pitchFamily="2" charset="-122"/>
                <a:ea typeface="华文楷体" panose="02010600040101010101" pitchFamily="2" charset="-122"/>
              </a:rPr>
              <a:t>，是宋词</a:t>
            </a:r>
            <a:r>
              <a:rPr lang="zh-CN" altLang="en-US" sz="3200" b="1" dirty="0">
                <a:solidFill>
                  <a:srgbClr val="333333"/>
                </a:solidFill>
                <a:highlight>
                  <a:srgbClr val="FFFF00"/>
                </a:highlight>
                <a:latin typeface="华文楷体" panose="02010600040101010101" pitchFamily="2" charset="-122"/>
                <a:ea typeface="华文楷体" panose="02010600040101010101" pitchFamily="2" charset="-122"/>
              </a:rPr>
              <a:t>议论化、散文化</a:t>
            </a:r>
            <a:r>
              <a:rPr lang="zh-CN" altLang="en-US" sz="3200" b="1" dirty="0">
                <a:solidFill>
                  <a:srgbClr val="333333"/>
                </a:solidFill>
                <a:latin typeface="华文楷体" panose="02010600040101010101" pitchFamily="2" charset="-122"/>
                <a:ea typeface="华文楷体" panose="02010600040101010101" pitchFamily="2" charset="-122"/>
              </a:rPr>
              <a:t>合的代表作。</a:t>
            </a:r>
          </a:p>
          <a:p>
            <a:pPr eaLnBrk="1" hangingPunct="1">
              <a:lnSpc>
                <a:spcPts val="3500"/>
              </a:lnSpc>
              <a:buFontTx/>
              <a:buNone/>
            </a:pPr>
            <a:r>
              <a:rPr lang="en-US" altLang="zh-CN" sz="3200" b="1" dirty="0">
                <a:solidFill>
                  <a:srgbClr val="333333"/>
                </a:solidFill>
                <a:latin typeface="华文楷体" panose="02010600040101010101" pitchFamily="2" charset="-122"/>
                <a:ea typeface="华文楷体" panose="02010600040101010101" pitchFamily="2" charset="-122"/>
              </a:rPr>
              <a:t>2.</a:t>
            </a:r>
            <a:r>
              <a:rPr lang="zh-CN" altLang="en-US" sz="3200" b="1" dirty="0">
                <a:solidFill>
                  <a:srgbClr val="333333"/>
                </a:solidFill>
                <a:latin typeface="华文楷体" panose="02010600040101010101" pitchFamily="2" charset="-122"/>
                <a:ea typeface="华文楷体" panose="02010600040101010101" pitchFamily="2" charset="-122"/>
              </a:rPr>
              <a:t>运用大量典故，</a:t>
            </a:r>
            <a:r>
              <a:rPr lang="zh-CN" altLang="en-US" sz="3200" b="1" dirty="0">
                <a:solidFill>
                  <a:srgbClr val="333333"/>
                </a:solidFill>
                <a:latin typeface="华文楷体" panose="02010600040101010101" pitchFamily="2" charset="-122"/>
                <a:ea typeface="华文楷体" panose="02010600040101010101" pitchFamily="2" charset="-122"/>
                <a:sym typeface="微软雅黑" panose="020B0503020204020204" pitchFamily="34" charset="-122"/>
              </a:rPr>
              <a:t>比喻、设问、反问修辞手法，</a:t>
            </a:r>
            <a:r>
              <a:rPr lang="zh-CN" altLang="en-US" sz="3200" b="1" dirty="0">
                <a:solidFill>
                  <a:srgbClr val="333333"/>
                </a:solidFill>
                <a:latin typeface="华文楷体" panose="02010600040101010101" pitchFamily="2" charset="-122"/>
                <a:ea typeface="华文楷体" panose="02010600040101010101" pitchFamily="2" charset="-122"/>
              </a:rPr>
              <a:t>自然贴切，蕴意丰富。</a:t>
            </a:r>
            <a:endParaRPr lang="en-US" altLang="zh-CN" sz="3200" b="1" dirty="0">
              <a:solidFill>
                <a:srgbClr val="333333"/>
              </a:solidFill>
              <a:latin typeface="华文楷体" panose="02010600040101010101" pitchFamily="2" charset="-122"/>
              <a:ea typeface="华文楷体" panose="02010600040101010101" pitchFamily="2" charset="-122"/>
            </a:endParaRPr>
          </a:p>
          <a:p>
            <a:pPr eaLnBrk="1" hangingPunct="1">
              <a:lnSpc>
                <a:spcPts val="3500"/>
              </a:lnSpc>
              <a:buFontTx/>
              <a:buNone/>
            </a:pPr>
            <a:r>
              <a:rPr lang="en-US" altLang="zh-CN" sz="3200" b="1" dirty="0">
                <a:solidFill>
                  <a:srgbClr val="333333"/>
                </a:solidFill>
                <a:latin typeface="华文楷体" panose="02010600040101010101" pitchFamily="2" charset="-122"/>
                <a:ea typeface="华文楷体" panose="02010600040101010101" pitchFamily="2" charset="-122"/>
              </a:rPr>
              <a:t>【</a:t>
            </a:r>
            <a:r>
              <a:rPr lang="zh-CN" altLang="en-US" sz="3200" b="1" dirty="0">
                <a:solidFill>
                  <a:srgbClr val="333333"/>
                </a:solidFill>
                <a:latin typeface="华文楷体" panose="02010600040101010101" pitchFamily="2" charset="-122"/>
                <a:ea typeface="华文楷体" panose="02010600040101010101" pitchFamily="2" charset="-122"/>
              </a:rPr>
              <a:t>国脉：对国事的担忧</a:t>
            </a:r>
            <a:r>
              <a:rPr lang="zh-CN" altLang="en-US" sz="3200" b="1" dirty="0">
                <a:solidFill>
                  <a:srgbClr val="333333"/>
                </a:solidFill>
                <a:highlight>
                  <a:srgbClr val="00FF00"/>
                </a:highlight>
                <a:latin typeface="华文楷体" panose="02010600040101010101" pitchFamily="2" charset="-122"/>
                <a:ea typeface="华文楷体" panose="02010600040101010101" pitchFamily="2" charset="-122"/>
              </a:rPr>
              <a:t>（抑）</a:t>
            </a:r>
            <a:r>
              <a:rPr lang="zh-CN" altLang="en-US" sz="3200" b="1" dirty="0">
                <a:solidFill>
                  <a:srgbClr val="333333"/>
                </a:solidFill>
                <a:latin typeface="华文楷体" panose="02010600040101010101" pitchFamily="2" charset="-122"/>
                <a:ea typeface="华文楷体" panose="02010600040101010101" pitchFamily="2" charset="-122"/>
              </a:rPr>
              <a:t/>
            </a:r>
            <a:br>
              <a:rPr lang="zh-CN" altLang="en-US" sz="3200" b="1" dirty="0">
                <a:solidFill>
                  <a:srgbClr val="333333"/>
                </a:solidFill>
                <a:latin typeface="华文楷体" panose="02010600040101010101" pitchFamily="2" charset="-122"/>
                <a:ea typeface="华文楷体" panose="02010600040101010101" pitchFamily="2" charset="-122"/>
              </a:rPr>
            </a:br>
            <a:r>
              <a:rPr lang="zh-CN" altLang="en-US" sz="3200" b="1" dirty="0">
                <a:solidFill>
                  <a:srgbClr val="333333"/>
                </a:solidFill>
                <a:latin typeface="华文楷体" panose="02010600040101010101" pitchFamily="2" charset="-122"/>
                <a:ea typeface="华文楷体" panose="02010600040101010101" pitchFamily="2" charset="-122"/>
              </a:rPr>
              <a:t>问长缨二句：壮怀激烈，悲愤交加</a:t>
            </a:r>
            <a:r>
              <a:rPr lang="zh-CN" altLang="en-US" sz="3200" b="1" dirty="0">
                <a:solidFill>
                  <a:srgbClr val="333333"/>
                </a:solidFill>
                <a:highlight>
                  <a:srgbClr val="00FF00"/>
                </a:highlight>
                <a:latin typeface="华文楷体" panose="02010600040101010101" pitchFamily="2" charset="-122"/>
                <a:ea typeface="华文楷体" panose="02010600040101010101" pitchFamily="2" charset="-122"/>
              </a:rPr>
              <a:t>（扬）</a:t>
            </a:r>
            <a:r>
              <a:rPr lang="zh-CN" altLang="en-US" sz="3200" b="1" dirty="0">
                <a:solidFill>
                  <a:srgbClr val="333333"/>
                </a:solidFill>
                <a:latin typeface="华文楷体" panose="02010600040101010101" pitchFamily="2" charset="-122"/>
                <a:ea typeface="华文楷体" panose="02010600040101010101" pitchFamily="2" charset="-122"/>
              </a:rPr>
              <a:t/>
            </a:r>
            <a:br>
              <a:rPr lang="zh-CN" altLang="en-US" sz="3200" b="1" dirty="0">
                <a:solidFill>
                  <a:srgbClr val="333333"/>
                </a:solidFill>
                <a:latin typeface="华文楷体" panose="02010600040101010101" pitchFamily="2" charset="-122"/>
                <a:ea typeface="华文楷体" panose="02010600040101010101" pitchFamily="2" charset="-122"/>
              </a:rPr>
            </a:br>
            <a:r>
              <a:rPr lang="zh-CN" altLang="en-US" sz="3200" b="1" dirty="0">
                <a:solidFill>
                  <a:srgbClr val="333333"/>
                </a:solidFill>
                <a:latin typeface="华文楷体" panose="02010600040101010101" pitchFamily="2" charset="-122"/>
                <a:ea typeface="华文楷体" panose="02010600040101010101" pitchFamily="2" charset="-122"/>
              </a:rPr>
              <a:t>未必，谁与：希望任用贤能，既是恳切的建议，又是沉痛的哀叹。</a:t>
            </a:r>
            <a:r>
              <a:rPr lang="zh-CN" altLang="en-US" sz="3200" b="1" dirty="0">
                <a:solidFill>
                  <a:srgbClr val="333333"/>
                </a:solidFill>
                <a:highlight>
                  <a:srgbClr val="00FF00"/>
                </a:highlight>
                <a:latin typeface="华文楷体" panose="02010600040101010101" pitchFamily="2" charset="-122"/>
                <a:ea typeface="华文楷体" panose="02010600040101010101" pitchFamily="2" charset="-122"/>
              </a:rPr>
              <a:t>（先扬后抑）</a:t>
            </a:r>
            <a:r>
              <a:rPr lang="zh-CN" altLang="en-US" sz="3200" b="1" dirty="0">
                <a:solidFill>
                  <a:srgbClr val="333333"/>
                </a:solidFill>
                <a:latin typeface="华文楷体" panose="02010600040101010101" pitchFamily="2" charset="-122"/>
                <a:ea typeface="华文楷体" panose="02010600040101010101" pitchFamily="2" charset="-122"/>
              </a:rPr>
              <a:t/>
            </a:r>
            <a:br>
              <a:rPr lang="zh-CN" altLang="en-US" sz="3200" b="1" dirty="0">
                <a:solidFill>
                  <a:srgbClr val="333333"/>
                </a:solidFill>
                <a:latin typeface="华文楷体" panose="02010600040101010101" pitchFamily="2" charset="-122"/>
                <a:ea typeface="华文楷体" panose="02010600040101010101" pitchFamily="2" charset="-122"/>
              </a:rPr>
            </a:br>
            <a:r>
              <a:rPr lang="zh-CN" altLang="en-US" sz="3200" b="1" dirty="0">
                <a:solidFill>
                  <a:srgbClr val="333333"/>
                </a:solidFill>
                <a:latin typeface="华文楷体" panose="02010600040101010101" pitchFamily="2" charset="-122"/>
                <a:ea typeface="华文楷体" panose="02010600040101010101" pitchFamily="2" charset="-122"/>
              </a:rPr>
              <a:t>试看：举韩五的典故突出人才的重要性。</a:t>
            </a:r>
            <a:r>
              <a:rPr lang="zh-CN" altLang="en-US" sz="3200" b="1" dirty="0">
                <a:solidFill>
                  <a:srgbClr val="333333"/>
                </a:solidFill>
                <a:highlight>
                  <a:srgbClr val="00FF00"/>
                </a:highlight>
                <a:latin typeface="华文楷体" panose="02010600040101010101" pitchFamily="2" charset="-122"/>
                <a:ea typeface="华文楷体" panose="02010600040101010101" pitchFamily="2" charset="-122"/>
              </a:rPr>
              <a:t>（扬）</a:t>
            </a:r>
            <a:r>
              <a:rPr lang="zh-CN" altLang="en-US" sz="3200" b="1" dirty="0">
                <a:solidFill>
                  <a:srgbClr val="333333"/>
                </a:solidFill>
                <a:latin typeface="华文楷体" panose="02010600040101010101" pitchFamily="2" charset="-122"/>
                <a:ea typeface="华文楷体" panose="02010600040101010101" pitchFamily="2" charset="-122"/>
              </a:rPr>
              <a:t/>
            </a:r>
            <a:br>
              <a:rPr lang="zh-CN" altLang="en-US" sz="3200" b="1" dirty="0">
                <a:solidFill>
                  <a:srgbClr val="333333"/>
                </a:solidFill>
                <a:latin typeface="华文楷体" panose="02010600040101010101" pitchFamily="2" charset="-122"/>
                <a:ea typeface="华文楷体" panose="02010600040101010101" pitchFamily="2" charset="-122"/>
              </a:rPr>
            </a:br>
            <a:r>
              <a:rPr lang="zh-CN" altLang="en-US" sz="3200" b="1" dirty="0">
                <a:solidFill>
                  <a:srgbClr val="333333"/>
                </a:solidFill>
                <a:latin typeface="华文楷体" panose="02010600040101010101" pitchFamily="2" charset="-122"/>
                <a:ea typeface="华文楷体" panose="02010600040101010101" pitchFamily="2" charset="-122"/>
              </a:rPr>
              <a:t>少时三句：追忆往昔的沉痛之语</a:t>
            </a:r>
            <a:r>
              <a:rPr lang="zh-CN" altLang="en-US" sz="3200" b="1" dirty="0">
                <a:solidFill>
                  <a:srgbClr val="333333"/>
                </a:solidFill>
                <a:highlight>
                  <a:srgbClr val="00FF00"/>
                </a:highlight>
                <a:latin typeface="华文楷体" panose="02010600040101010101" pitchFamily="2" charset="-122"/>
                <a:ea typeface="华文楷体" panose="02010600040101010101" pitchFamily="2" charset="-122"/>
              </a:rPr>
              <a:t>（先扬后抑）</a:t>
            </a:r>
            <a:r>
              <a:rPr lang="zh-CN" altLang="en-US" sz="3200" b="1" dirty="0">
                <a:solidFill>
                  <a:srgbClr val="333333"/>
                </a:solidFill>
                <a:latin typeface="华文楷体" panose="02010600040101010101" pitchFamily="2" charset="-122"/>
                <a:ea typeface="华文楷体" panose="02010600040101010101" pitchFamily="2" charset="-122"/>
              </a:rPr>
              <a:t/>
            </a:r>
            <a:br>
              <a:rPr lang="zh-CN" altLang="en-US" sz="3200" b="1" dirty="0">
                <a:solidFill>
                  <a:srgbClr val="333333"/>
                </a:solidFill>
                <a:latin typeface="华文楷体" panose="02010600040101010101" pitchFamily="2" charset="-122"/>
                <a:ea typeface="华文楷体" panose="02010600040101010101" pitchFamily="2" charset="-122"/>
              </a:rPr>
            </a:br>
            <a:r>
              <a:rPr lang="zh-CN" altLang="en-US" sz="3200" b="1" dirty="0">
                <a:solidFill>
                  <a:srgbClr val="333333"/>
                </a:solidFill>
                <a:latin typeface="华文楷体" panose="02010600040101010101" pitchFamily="2" charset="-122"/>
                <a:ea typeface="华文楷体" panose="02010600040101010101" pitchFamily="2" charset="-122"/>
              </a:rPr>
              <a:t>闻说二句：描述边疆之难，急切，忧心忡忡</a:t>
            </a:r>
            <a:r>
              <a:rPr lang="zh-CN" altLang="en-US" sz="3200" b="1" dirty="0">
                <a:solidFill>
                  <a:srgbClr val="333333"/>
                </a:solidFill>
                <a:highlight>
                  <a:srgbClr val="00FF00"/>
                </a:highlight>
                <a:latin typeface="华文楷体" panose="02010600040101010101" pitchFamily="2" charset="-122"/>
                <a:ea typeface="华文楷体" panose="02010600040101010101" pitchFamily="2" charset="-122"/>
              </a:rPr>
              <a:t>（抑）</a:t>
            </a:r>
            <a:r>
              <a:rPr lang="zh-CN" altLang="en-US" sz="3200" b="1" dirty="0">
                <a:solidFill>
                  <a:srgbClr val="333333"/>
                </a:solidFill>
                <a:latin typeface="华文楷体" panose="02010600040101010101" pitchFamily="2" charset="-122"/>
                <a:ea typeface="华文楷体" panose="02010600040101010101" pitchFamily="2" charset="-122"/>
              </a:rPr>
              <a:t/>
            </a:r>
            <a:br>
              <a:rPr lang="zh-CN" altLang="en-US" sz="3200" b="1" dirty="0">
                <a:solidFill>
                  <a:srgbClr val="333333"/>
                </a:solidFill>
                <a:latin typeface="华文楷体" panose="02010600040101010101" pitchFamily="2" charset="-122"/>
                <a:ea typeface="华文楷体" panose="02010600040101010101" pitchFamily="2" charset="-122"/>
              </a:rPr>
            </a:br>
            <a:r>
              <a:rPr lang="zh-CN" altLang="en-US" sz="3200" b="1" dirty="0">
                <a:solidFill>
                  <a:srgbClr val="333333"/>
                </a:solidFill>
                <a:latin typeface="华文楷体" panose="02010600040101010101" pitchFamily="2" charset="-122"/>
                <a:ea typeface="华文楷体" panose="02010600040101010101" pitchFamily="2" charset="-122"/>
              </a:rPr>
              <a:t>君莫道三句：振聋发聩又诚恳的策论</a:t>
            </a:r>
            <a:r>
              <a:rPr lang="zh-CN" altLang="en-US" sz="3200" b="1" dirty="0">
                <a:solidFill>
                  <a:srgbClr val="333333"/>
                </a:solidFill>
                <a:highlight>
                  <a:srgbClr val="00FF00"/>
                </a:highlight>
                <a:latin typeface="华文楷体" panose="02010600040101010101" pitchFamily="2" charset="-122"/>
                <a:ea typeface="华文楷体" panose="02010600040101010101" pitchFamily="2" charset="-122"/>
              </a:rPr>
              <a:t>（扬）</a:t>
            </a:r>
            <a:r>
              <a:rPr lang="zh-CN" altLang="en-US" sz="3200" b="1" dirty="0">
                <a:solidFill>
                  <a:srgbClr val="333333"/>
                </a:solidFill>
                <a:latin typeface="华文楷体" panose="02010600040101010101" pitchFamily="2" charset="-122"/>
                <a:ea typeface="华文楷体" panose="02010600040101010101" pitchFamily="2" charset="-122"/>
              </a:rPr>
              <a:t/>
            </a:r>
            <a:br>
              <a:rPr lang="zh-CN" altLang="en-US" sz="3200" b="1" dirty="0">
                <a:solidFill>
                  <a:srgbClr val="333333"/>
                </a:solidFill>
                <a:latin typeface="华文楷体" panose="02010600040101010101" pitchFamily="2" charset="-122"/>
                <a:ea typeface="华文楷体" panose="02010600040101010101" pitchFamily="2" charset="-122"/>
              </a:rPr>
            </a:br>
            <a:r>
              <a:rPr lang="zh-CN" altLang="en-US" sz="3200" b="1" dirty="0">
                <a:solidFill>
                  <a:srgbClr val="333333"/>
                </a:solidFill>
                <a:latin typeface="华文楷体" panose="02010600040101010101" pitchFamily="2" charset="-122"/>
                <a:ea typeface="华文楷体" panose="02010600040101010101" pitchFamily="2" charset="-122"/>
              </a:rPr>
              <a:t>快投笔：是对爱国志士的呼唤是请求</a:t>
            </a:r>
            <a:r>
              <a:rPr lang="zh-CN" altLang="en-US" sz="3200" b="1" dirty="0">
                <a:solidFill>
                  <a:srgbClr val="333333"/>
                </a:solidFill>
                <a:highlight>
                  <a:srgbClr val="00FF00"/>
                </a:highlight>
                <a:latin typeface="华文楷体" panose="02010600040101010101" pitchFamily="2" charset="-122"/>
                <a:ea typeface="华文楷体" panose="02010600040101010101" pitchFamily="2" charset="-122"/>
              </a:rPr>
              <a:t>（扬）</a:t>
            </a:r>
            <a:r>
              <a:rPr lang="en-US" altLang="zh-CN" sz="3200" b="1" dirty="0">
                <a:solidFill>
                  <a:srgbClr val="333333"/>
                </a:solidFill>
                <a:latin typeface="华文楷体" panose="02010600040101010101" pitchFamily="2" charset="-122"/>
                <a:ea typeface="华文楷体" panose="02010600040101010101" pitchFamily="2" charset="-122"/>
              </a:rPr>
              <a:t>】</a:t>
            </a:r>
            <a:endParaRPr lang="zh-CN" altLang="en-US" sz="3200" b="1" dirty="0">
              <a:solidFill>
                <a:srgbClr val="333333"/>
              </a:solidFill>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7" name="矩形 6"/>
          <p:cNvSpPr/>
          <p:nvPr/>
        </p:nvSpPr>
        <p:spPr>
          <a:xfrm>
            <a:off x="670932" y="689061"/>
            <a:ext cx="10850135" cy="400110"/>
          </a:xfrm>
          <a:prstGeom prst="rect">
            <a:avLst/>
          </a:prstGeom>
        </p:spPr>
        <p:txBody>
          <a:bodyPr wrap="square">
            <a:spAutoFit/>
          </a:bodyPr>
          <a:lstStyle/>
          <a:p>
            <a:r>
              <a:rPr lang="en-US" altLang="zh-CN" sz="2000" b="1" dirty="0">
                <a:latin typeface="仿宋" panose="02010609060101010101" pitchFamily="49" charset="-122"/>
                <a:ea typeface="仿宋" panose="02010609060101010101" pitchFamily="49" charset="-122"/>
              </a:rPr>
              <a:t>    </a:t>
            </a:r>
          </a:p>
        </p:txBody>
      </p:sp>
      <p:sp>
        <p:nvSpPr>
          <p:cNvPr id="3" name="文本框 2"/>
          <p:cNvSpPr txBox="1"/>
          <p:nvPr/>
        </p:nvSpPr>
        <p:spPr>
          <a:xfrm>
            <a:off x="0" y="193542"/>
            <a:ext cx="11792068" cy="3410895"/>
          </a:xfrm>
          <a:prstGeom prst="rect">
            <a:avLst/>
          </a:prstGeom>
          <a:noFill/>
        </p:spPr>
        <p:txBody>
          <a:bodyPr wrap="square" rtlCol="0">
            <a:spAutoFit/>
          </a:bodyPr>
          <a:lstStyle/>
          <a:p>
            <a:pPr algn="ctr"/>
            <a:r>
              <a:rPr lang="zh-CN" altLang="en-US" sz="3600" b="1" dirty="0">
                <a:solidFill>
                  <a:schemeClr val="bg1"/>
                </a:solidFill>
              </a:rPr>
              <a:t>菩萨蛮·书江西造口壁</a:t>
            </a:r>
          </a:p>
          <a:p>
            <a:pPr algn="ctr"/>
            <a:r>
              <a:rPr lang="zh-CN" altLang="en-US" sz="3600" b="1" dirty="0">
                <a:solidFill>
                  <a:schemeClr val="bg1"/>
                </a:solidFill>
              </a:rPr>
              <a:t>南宋</a:t>
            </a:r>
            <a:r>
              <a:rPr lang="en-US" altLang="zh-CN" sz="3600" dirty="0">
                <a:solidFill>
                  <a:schemeClr val="bg1"/>
                </a:solidFill>
                <a:latin typeface="黑体" panose="02010609060101010101" pitchFamily="49" charset="-122"/>
                <a:ea typeface="黑体" panose="02010609060101010101" pitchFamily="49" charset="-122"/>
                <a:cs typeface="黑体" panose="02010609060101010101" pitchFamily="49" charset="-122"/>
              </a:rPr>
              <a:t>·</a:t>
            </a:r>
            <a:r>
              <a:rPr lang="zh-CN" altLang="en-US" sz="3600" b="1" dirty="0">
                <a:solidFill>
                  <a:schemeClr val="bg1"/>
                </a:solidFill>
              </a:rPr>
              <a:t>辛弃疾 </a:t>
            </a:r>
          </a:p>
          <a:p>
            <a:pPr algn="ctr"/>
            <a:endParaRPr lang="zh-CN" altLang="en-US" sz="3600" b="1" dirty="0">
              <a:solidFill>
                <a:schemeClr val="bg1"/>
              </a:solidFill>
            </a:endParaRPr>
          </a:p>
          <a:p>
            <a:pPr algn="l"/>
            <a:r>
              <a:rPr lang="en-US" altLang="zh-CN" sz="3600" b="1" dirty="0">
                <a:solidFill>
                  <a:schemeClr val="bg1"/>
                </a:solidFill>
              </a:rPr>
              <a:t>       </a:t>
            </a:r>
            <a:r>
              <a:rPr lang="zh-CN" altLang="en-US" sz="3600" b="1" dirty="0">
                <a:solidFill>
                  <a:schemeClr val="bg1"/>
                </a:solidFill>
              </a:rPr>
              <a:t>郁孤台下清江水，中间多少行人泪。西北望长安，可怜无数山。</a:t>
            </a:r>
          </a:p>
          <a:p>
            <a:pPr algn="l"/>
            <a:r>
              <a:rPr lang="en-US" altLang="zh-CN" sz="3600" b="1" dirty="0">
                <a:solidFill>
                  <a:schemeClr val="bg1"/>
                </a:solidFill>
              </a:rPr>
              <a:t>       </a:t>
            </a:r>
            <a:r>
              <a:rPr lang="zh-CN" altLang="en-US" sz="3600" b="1" dirty="0">
                <a:solidFill>
                  <a:schemeClr val="bg1"/>
                </a:solidFill>
              </a:rPr>
              <a:t>青山遮不住，毕竟东流去。江晚正愁予，山深闻鹧鸪。</a:t>
            </a:r>
          </a:p>
        </p:txBody>
      </p:sp>
      <p:sp>
        <p:nvSpPr>
          <p:cNvPr id="6" name="文本框 5"/>
          <p:cNvSpPr txBox="1"/>
          <p:nvPr/>
        </p:nvSpPr>
        <p:spPr>
          <a:xfrm>
            <a:off x="106044" y="3846223"/>
            <a:ext cx="11979910" cy="2862322"/>
          </a:xfrm>
          <a:prstGeom prst="rect">
            <a:avLst/>
          </a:prstGeom>
          <a:noFill/>
        </p:spPr>
        <p:txBody>
          <a:bodyPr wrap="square" rtlCol="0" anchor="t">
            <a:spAutoFit/>
          </a:bodyPr>
          <a:lstStyle/>
          <a:p>
            <a:r>
              <a:rPr lang="en-US" altLang="zh-CN" sz="28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lt"/>
              </a:rPr>
              <a:t>    </a:t>
            </a:r>
            <a:r>
              <a:rPr lang="zh-CN" altLang="en-US" sz="36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lt"/>
              </a:rPr>
              <a:t>淳熙二、三年（公元1175至1176年）间，辛弃疾任江西提点刑狱，经常巡回往复于湖南、江西等地。来到造口，俯瞰昼夜奔腾的滔滔江水，词人的思绪也似这江水般波澜起伏，绵延不绝，于是写下了这首词，</a:t>
            </a:r>
            <a:r>
              <a:rPr lang="zh-CN" altLang="en-US" sz="36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rPr>
              <a:t>当以江水东流喻正义所向也</a:t>
            </a:r>
            <a:r>
              <a:rPr lang="zh-CN" altLang="en-US" sz="36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lt"/>
              </a:rP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7" name="矩形 6"/>
          <p:cNvSpPr/>
          <p:nvPr/>
        </p:nvSpPr>
        <p:spPr>
          <a:xfrm>
            <a:off x="670932" y="689061"/>
            <a:ext cx="10850135" cy="400110"/>
          </a:xfrm>
          <a:prstGeom prst="rect">
            <a:avLst/>
          </a:prstGeom>
        </p:spPr>
        <p:txBody>
          <a:bodyPr wrap="square">
            <a:spAutoFit/>
          </a:bodyPr>
          <a:lstStyle/>
          <a:p>
            <a:r>
              <a:rPr lang="en-US" altLang="zh-CN" sz="2000" b="1" dirty="0">
                <a:latin typeface="仿宋" panose="02010609060101010101" pitchFamily="49" charset="-122"/>
                <a:ea typeface="仿宋" panose="02010609060101010101" pitchFamily="49" charset="-122"/>
              </a:rPr>
              <a:t>    </a:t>
            </a:r>
          </a:p>
        </p:txBody>
      </p:sp>
      <p:sp>
        <p:nvSpPr>
          <p:cNvPr id="6" name="文本框 5"/>
          <p:cNvSpPr txBox="1"/>
          <p:nvPr/>
        </p:nvSpPr>
        <p:spPr>
          <a:xfrm>
            <a:off x="0" y="-1"/>
            <a:ext cx="12192000" cy="2862322"/>
          </a:xfrm>
          <a:prstGeom prst="rect">
            <a:avLst/>
          </a:prstGeom>
          <a:noFill/>
        </p:spPr>
        <p:txBody>
          <a:bodyPr wrap="square" rtlCol="0" anchor="t">
            <a:spAutoFit/>
          </a:bodyPr>
          <a:lstStyle/>
          <a:p>
            <a:pPr algn="ctr"/>
            <a:r>
              <a:rPr lang="zh-CN" altLang="en-US" sz="3600" b="1" dirty="0">
                <a:solidFill>
                  <a:schemeClr val="bg1"/>
                </a:solidFill>
                <a:latin typeface="+mn-ea"/>
                <a:cs typeface="黑体" panose="02010609060101010101" pitchFamily="49" charset="-122"/>
              </a:rPr>
              <a:t>朝天子·咏喇叭</a:t>
            </a:r>
            <a:r>
              <a:rPr lang="en-US" altLang="zh-CN" sz="3600" b="1" dirty="0">
                <a:solidFill>
                  <a:schemeClr val="bg1"/>
                </a:solidFill>
                <a:latin typeface="+mn-ea"/>
                <a:cs typeface="黑体" panose="02010609060101010101" pitchFamily="49" charset="-122"/>
              </a:rPr>
              <a:t>  </a:t>
            </a:r>
          </a:p>
          <a:p>
            <a:pPr algn="ctr"/>
            <a:r>
              <a:rPr lang="zh-CN" altLang="en-US" sz="3600" b="1" dirty="0">
                <a:solidFill>
                  <a:schemeClr val="bg1"/>
                </a:solidFill>
                <a:latin typeface="+mn-ea"/>
                <a:cs typeface="黑体" panose="02010609060101010101" pitchFamily="49" charset="-122"/>
              </a:rPr>
              <a:t>明</a:t>
            </a:r>
            <a:r>
              <a:rPr lang="en-US" altLang="zh-CN" sz="3600" b="1" dirty="0">
                <a:solidFill>
                  <a:schemeClr val="bg1"/>
                </a:solidFill>
                <a:latin typeface="+mn-ea"/>
                <a:cs typeface="黑体" panose="02010609060101010101" pitchFamily="49" charset="-122"/>
              </a:rPr>
              <a:t>·</a:t>
            </a:r>
            <a:r>
              <a:rPr lang="zh-CN" altLang="en-US" sz="3600" b="1" dirty="0">
                <a:solidFill>
                  <a:schemeClr val="bg1"/>
                </a:solidFill>
                <a:latin typeface="+mn-ea"/>
                <a:cs typeface="黑体" panose="02010609060101010101" pitchFamily="49" charset="-122"/>
              </a:rPr>
              <a:t>王磐</a:t>
            </a:r>
          </a:p>
          <a:p>
            <a:r>
              <a:rPr lang="en-US" altLang="zh-CN" sz="3600" b="1" dirty="0">
                <a:solidFill>
                  <a:schemeClr val="bg1"/>
                </a:solidFill>
                <a:latin typeface="+mn-ea"/>
                <a:cs typeface="黑体" panose="02010609060101010101" pitchFamily="49" charset="-122"/>
              </a:rPr>
              <a:t>      </a:t>
            </a:r>
            <a:r>
              <a:rPr lang="zh-CN" altLang="en-US" sz="3600" b="1" dirty="0">
                <a:solidFill>
                  <a:schemeClr val="bg1"/>
                </a:solidFill>
                <a:latin typeface="+mn-ea"/>
                <a:cs typeface="黑体" panose="02010609060101010101" pitchFamily="49" charset="-122"/>
              </a:rPr>
              <a:t>喇叭，唢呐，曲儿小腔儿大。官船来往乱如麻，全仗你抬声价。军听了军愁，民听了民怕。那里去辨甚么真共假？眼见的吹翻了这家，吹伤了那家，只吹的水尽鹅飞罢！</a:t>
            </a:r>
          </a:p>
        </p:txBody>
      </p:sp>
      <p:sp>
        <p:nvSpPr>
          <p:cNvPr id="8" name="文本框 7"/>
          <p:cNvSpPr txBox="1"/>
          <p:nvPr/>
        </p:nvSpPr>
        <p:spPr>
          <a:xfrm>
            <a:off x="74428" y="3013501"/>
            <a:ext cx="12117572" cy="3693319"/>
          </a:xfrm>
          <a:prstGeom prst="rect">
            <a:avLst/>
          </a:prstGeom>
          <a:noFill/>
        </p:spPr>
        <p:txBody>
          <a:bodyPr wrap="square" rtlCol="0" anchor="t">
            <a:spAutoFit/>
          </a:bodyPr>
          <a:lstStyle/>
          <a:p>
            <a:r>
              <a:rPr lang="en-US" altLang="zh-CN" sz="3600" dirty="0">
                <a:solidFill>
                  <a:schemeClr val="bg1"/>
                </a:solidFill>
                <a:latin typeface="楷体" panose="02010609060101010101" charset="-122"/>
                <a:ea typeface="楷体" panose="02010609060101010101" charset="-122"/>
                <a:cs typeface="黑体" panose="02010609060101010101" pitchFamily="49" charset="-122"/>
              </a:rPr>
              <a:t>    </a:t>
            </a:r>
            <a:r>
              <a:rPr lang="zh-CN" altLang="en-US" sz="3300" dirty="0">
                <a:solidFill>
                  <a:schemeClr val="bg1"/>
                </a:solidFill>
                <a:latin typeface="楷体" panose="02010609060101010101" charset="-122"/>
                <a:ea typeface="楷体" panose="02010609060101010101" charset="-122"/>
                <a:cs typeface="黑体" panose="02010609060101010101" pitchFamily="49" charset="-122"/>
              </a:rPr>
              <a:t>明朝中叶是历史上</a:t>
            </a:r>
            <a:r>
              <a:rPr lang="zh-CN" altLang="en-US" sz="3300" dirty="0">
                <a:solidFill>
                  <a:srgbClr val="FFFF00"/>
                </a:solidFill>
                <a:latin typeface="楷体" panose="02010609060101010101" charset="-122"/>
                <a:ea typeface="楷体" panose="02010609060101010101" charset="-122"/>
                <a:cs typeface="黑体" panose="02010609060101010101" pitchFamily="49" charset="-122"/>
              </a:rPr>
              <a:t>宦官祸国殃民</a:t>
            </a:r>
            <a:r>
              <a:rPr lang="zh-CN" altLang="en-US" sz="3300" dirty="0">
                <a:solidFill>
                  <a:schemeClr val="bg1"/>
                </a:solidFill>
                <a:latin typeface="楷体" panose="02010609060101010101" charset="-122"/>
                <a:ea typeface="楷体" panose="02010609060101010101" charset="-122"/>
                <a:cs typeface="黑体" panose="02010609060101010101" pitchFamily="49" charset="-122"/>
              </a:rPr>
              <a:t>最严重的时期之一。其时，由于皇帝有意的扶植和利用，宦官把持朝政，手握内外臣僚的生杀大权。于是就有一批趋附的官吏与之勾结，形成</a:t>
            </a:r>
            <a:r>
              <a:rPr lang="zh-CN" altLang="en-US" sz="3300" dirty="0">
                <a:solidFill>
                  <a:srgbClr val="FFFF00"/>
                </a:solidFill>
                <a:latin typeface="楷体" panose="02010609060101010101" charset="-122"/>
                <a:ea typeface="楷体" panose="02010609060101010101" charset="-122"/>
              </a:rPr>
              <a:t>阉党</a:t>
            </a:r>
            <a:r>
              <a:rPr lang="zh-CN" altLang="en-US" sz="3300" dirty="0">
                <a:solidFill>
                  <a:schemeClr val="bg1"/>
                </a:solidFill>
                <a:latin typeface="楷体" panose="02010609060101010101" charset="-122"/>
                <a:ea typeface="楷体" panose="02010609060101010101" charset="-122"/>
                <a:cs typeface="黑体" panose="02010609060101010101" pitchFamily="49" charset="-122"/>
              </a:rPr>
              <a:t>。在统治阶级内部，排除异己，屡兴大狱；对劳动人民则公然掠夺其土地并日益加重剥削和奴役，数以万计的人家被逼得家破人亡，社会矛盾一天天激化。王磐当此乱世，写下这首《朝天子·咏喇叭》，从一个侧面反映了这个阶段黑暗的现实。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l="8921" t="4731" r="8491" b="4086"/>
          <a:stretch>
            <a:fillRect/>
          </a:stretch>
        </p:blipFill>
        <p:spPr>
          <a:xfrm rot="16200000">
            <a:off x="2774299" y="-2568266"/>
            <a:ext cx="6667929" cy="11948295"/>
          </a:xfrm>
          <a:prstGeom prst="rect">
            <a:avLst/>
          </a:prstGeom>
        </p:spPr>
      </p:pic>
      <p:sp>
        <p:nvSpPr>
          <p:cNvPr id="7" name="矩形 6"/>
          <p:cNvSpPr/>
          <p:nvPr/>
        </p:nvSpPr>
        <p:spPr>
          <a:xfrm>
            <a:off x="670932" y="689061"/>
            <a:ext cx="10850135" cy="400110"/>
          </a:xfrm>
          <a:prstGeom prst="rect">
            <a:avLst/>
          </a:prstGeom>
        </p:spPr>
        <p:txBody>
          <a:bodyPr wrap="square">
            <a:spAutoFit/>
          </a:bodyPr>
          <a:lstStyle/>
          <a:p>
            <a:r>
              <a:rPr lang="en-US" altLang="zh-CN" sz="2000" b="1" dirty="0">
                <a:latin typeface="仿宋" panose="02010609060101010101" pitchFamily="49" charset="-122"/>
                <a:ea typeface="仿宋" panose="02010609060101010101" pitchFamily="49" charset="-122"/>
              </a:rPr>
              <a:t>    </a:t>
            </a:r>
          </a:p>
        </p:txBody>
      </p:sp>
      <p:sp>
        <p:nvSpPr>
          <p:cNvPr id="10" name="文本框 9"/>
          <p:cNvSpPr txBox="1"/>
          <p:nvPr/>
        </p:nvSpPr>
        <p:spPr>
          <a:xfrm>
            <a:off x="67056" y="107542"/>
            <a:ext cx="12057885" cy="6596678"/>
          </a:xfrm>
          <a:prstGeom prst="rect">
            <a:avLst/>
          </a:prstGeom>
          <a:noFill/>
        </p:spPr>
        <p:txBody>
          <a:bodyPr wrap="square">
            <a:spAutoFit/>
          </a:bodyPr>
          <a:lstStyle/>
          <a:p>
            <a:pPr>
              <a:lnSpc>
                <a:spcPts val="4600"/>
              </a:lnSpc>
            </a:pPr>
            <a:r>
              <a:rPr lang="zh-CN" altLang="en-US" sz="3000" b="1" kern="100" dirty="0">
                <a:solidFill>
                  <a:srgbClr val="3A3AF8"/>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3000" b="1" kern="100" dirty="0">
                <a:latin typeface="黑体" panose="02010609060101010101" pitchFamily="49" charset="-122"/>
                <a:ea typeface="黑体" panose="02010609060101010101" pitchFamily="49" charset="-122"/>
                <a:cs typeface="Times New Roman" panose="02020603050405020304" pitchFamily="18" charset="0"/>
              </a:rPr>
              <a:t>这首词写于淳祐四年，踞金亡已十年，南宋小朝廷的主要敌人是元蒙贵族。蒙古军自开始南侵后，以后每年都要派军南下掳掠。南宋军民对蒙古军的入侵，进行了坚决的抵抗，战争互有胜负。词人刘克庄不断听到这边境告警的消息，感到国势危殆，他希望当权者广招人才和英雄豪杰，共赴国难挽救危亡，写下了这首词。</a:t>
            </a:r>
            <a:endParaRPr lang="en-US" altLang="zh-CN" sz="3000" b="1" kern="100" dirty="0">
              <a:latin typeface="黑体" panose="02010609060101010101" pitchFamily="49" charset="-122"/>
              <a:ea typeface="黑体" panose="02010609060101010101" pitchFamily="49" charset="-122"/>
              <a:cs typeface="Times New Roman" panose="02020603050405020304" pitchFamily="18" charset="0"/>
            </a:endParaRPr>
          </a:p>
          <a:p>
            <a:r>
              <a:rPr lang="zh-CN" altLang="en-US" sz="3200" b="1" kern="100" dirty="0">
                <a:latin typeface="华文楷体" panose="02010600040101010101" pitchFamily="2" charset="-122"/>
                <a:ea typeface="华文楷体" panose="02010600040101010101" pitchFamily="2" charset="-122"/>
                <a:cs typeface="Times New Roman" panose="02020603050405020304" pitchFamily="18" charset="0"/>
              </a:rPr>
              <a:t>        </a:t>
            </a:r>
            <a:r>
              <a:rPr lang="zh-CN" altLang="en-US" sz="3300" b="1" kern="100" dirty="0">
                <a:latin typeface="华文楷体" panose="02010600040101010101" pitchFamily="2" charset="-122"/>
                <a:ea typeface="华文楷体" panose="02010600040101010101" pitchFamily="2" charset="-122"/>
                <a:cs typeface="Times New Roman" panose="02020603050405020304" pitchFamily="18" charset="0"/>
              </a:rPr>
              <a:t>刘克庄，南宋豪放派诗人，主战派一员，和辛弃疾、陆游等人有着共同追求。刘克庄词深受辛弃疾影响，多豪放之作，散文化、议论化倾向也较突出；特别是词中多用典，很多同学面对他的诗歌，就只有三个字</a:t>
            </a:r>
            <a:r>
              <a:rPr lang="en-US" altLang="zh-CN" sz="3300" b="1"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en-US" sz="3300" b="1" kern="100" dirty="0">
                <a:latin typeface="华文楷体" panose="02010600040101010101" pitchFamily="2" charset="-122"/>
                <a:ea typeface="华文楷体" panose="02010600040101010101" pitchFamily="2" charset="-122"/>
                <a:cs typeface="Times New Roman" panose="02020603050405020304" pitchFamily="18" charset="0"/>
              </a:rPr>
              <a:t>读不懂</a:t>
            </a:r>
            <a:r>
              <a:rPr lang="en-US" altLang="zh-CN" sz="3300" b="1"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en-US" sz="3300" b="1" kern="100" dirty="0">
                <a:latin typeface="华文楷体" panose="02010600040101010101" pitchFamily="2" charset="-122"/>
                <a:ea typeface="华文楷体" panose="02010600040101010101" pitchFamily="2" charset="-122"/>
                <a:cs typeface="Times New Roman" panose="02020603050405020304" pitchFamily="18" charset="0"/>
              </a:rPr>
              <a:t>但自高考浙江卷考查其作</a:t>
            </a:r>
            <a:r>
              <a:rPr lang="en-US" altLang="zh-CN" sz="3300" b="1"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en-US" sz="3300" b="1" kern="100" dirty="0">
                <a:latin typeface="华文楷体" panose="02010600040101010101" pitchFamily="2" charset="-122"/>
                <a:ea typeface="华文楷体" panose="02010600040101010101" pitchFamily="2" charset="-122"/>
                <a:cs typeface="Times New Roman" panose="02020603050405020304" pitchFamily="18" charset="0"/>
              </a:rPr>
              <a:t>北来人二首</a:t>
            </a:r>
            <a:r>
              <a:rPr lang="en-US" altLang="zh-CN" sz="3300" b="1"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en-US" sz="3300" b="1" kern="100" dirty="0">
                <a:latin typeface="华文楷体" panose="02010600040101010101" pitchFamily="2" charset="-122"/>
                <a:ea typeface="华文楷体" panose="02010600040101010101" pitchFamily="2" charset="-122"/>
                <a:cs typeface="Times New Roman" panose="02020603050405020304" pitchFamily="18" charset="0"/>
              </a:rPr>
              <a:t>后，“辛派词人”刘克庄就成为了“高考新贵”！所以在“立德树人”的大背景下，爱国诗人的诗词，被选入试题的频率比较高，需好好关注。</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l="8921" t="4731" r="8491" b="4086"/>
          <a:stretch>
            <a:fillRect/>
          </a:stretch>
        </p:blipFill>
        <p:spPr>
          <a:xfrm rot="16200000">
            <a:off x="3146324" y="-2089894"/>
            <a:ext cx="5899354" cy="11082032"/>
          </a:xfrm>
          <a:prstGeom prst="rect">
            <a:avLst/>
          </a:prstGeom>
        </p:spPr>
      </p:pic>
      <p:sp>
        <p:nvSpPr>
          <p:cNvPr id="7" name="矩形 6"/>
          <p:cNvSpPr/>
          <p:nvPr/>
        </p:nvSpPr>
        <p:spPr>
          <a:xfrm>
            <a:off x="670932" y="689061"/>
            <a:ext cx="10850135" cy="400110"/>
          </a:xfrm>
          <a:prstGeom prst="rect">
            <a:avLst/>
          </a:prstGeom>
        </p:spPr>
        <p:txBody>
          <a:bodyPr wrap="square">
            <a:spAutoFit/>
          </a:bodyPr>
          <a:lstStyle/>
          <a:p>
            <a:r>
              <a:rPr lang="en-US" altLang="zh-CN" sz="2000" b="1" dirty="0">
                <a:latin typeface="仿宋" panose="02010609060101010101" pitchFamily="49" charset="-122"/>
                <a:ea typeface="仿宋" panose="02010609060101010101" pitchFamily="49" charset="-122"/>
              </a:rPr>
              <a:t>    </a:t>
            </a:r>
          </a:p>
        </p:txBody>
      </p:sp>
      <p:sp>
        <p:nvSpPr>
          <p:cNvPr id="2" name="PA_文本框 26"/>
          <p:cNvSpPr txBox="1"/>
          <p:nvPr>
            <p:custDataLst>
              <p:tags r:id="rId1"/>
            </p:custDataLst>
          </p:nvPr>
        </p:nvSpPr>
        <p:spPr>
          <a:xfrm>
            <a:off x="486175" y="481244"/>
            <a:ext cx="11339379" cy="5963171"/>
          </a:xfrm>
          <a:prstGeom prst="rect">
            <a:avLst/>
          </a:prstGeom>
          <a:noFill/>
        </p:spPr>
        <p:txBody>
          <a:bodyPr wrap="square" rtlCol="0">
            <a:spAutoFit/>
          </a:bodyPr>
          <a:lstStyle/>
          <a:p>
            <a:pPr lvl="0" algn="ctr"/>
            <a:r>
              <a:rPr lang="zh-CN" altLang="en-US" sz="2800" b="1" dirty="0">
                <a:solidFill>
                  <a:srgbClr val="2C3448"/>
                </a:solidFill>
                <a:latin typeface="+mn-ea"/>
                <a:cs typeface="楷体" panose="02010609060101010101" charset="-122"/>
                <a:sym typeface="+mn-lt"/>
              </a:rPr>
              <a:t>贺新郎</a:t>
            </a:r>
            <a:endParaRPr lang="en-US" altLang="zh-CN" sz="2800" b="1" dirty="0">
              <a:solidFill>
                <a:srgbClr val="2C3448"/>
              </a:solidFill>
              <a:latin typeface="+mn-ea"/>
              <a:cs typeface="楷体" panose="02010609060101010101" charset="-122"/>
              <a:sym typeface="+mn-lt"/>
            </a:endParaRPr>
          </a:p>
          <a:p>
            <a:pPr lvl="0" algn="ctr"/>
            <a:r>
              <a:rPr lang="zh-CN" altLang="en-US" sz="2200" b="1" dirty="0">
                <a:solidFill>
                  <a:srgbClr val="2C3448"/>
                </a:solidFill>
                <a:latin typeface="+mn-ea"/>
                <a:cs typeface="楷体" panose="02010609060101010101" charset="-122"/>
                <a:sym typeface="+mn-lt"/>
              </a:rPr>
              <a:t>刘克庄</a:t>
            </a:r>
            <a:endParaRPr lang="en-US" altLang="zh-CN" sz="2200" b="1" dirty="0">
              <a:solidFill>
                <a:srgbClr val="2C3448"/>
              </a:solidFill>
              <a:latin typeface="+mn-ea"/>
              <a:cs typeface="楷体" panose="02010609060101010101" charset="-122"/>
              <a:sym typeface="+mn-lt"/>
            </a:endParaRPr>
          </a:p>
          <a:p>
            <a:pPr lvl="0" algn="ctr"/>
            <a:r>
              <a:rPr lang="zh-CN" altLang="en-US" sz="26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实之</a:t>
            </a:r>
            <a:r>
              <a:rPr lang="en-US" altLang="zh-CN" sz="26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a:t>
            </a:r>
            <a:r>
              <a:rPr lang="zh-CN" altLang="en-US" sz="26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三和</a:t>
            </a:r>
            <a:r>
              <a:rPr lang="en-US" altLang="zh-CN" sz="26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a:t>
            </a:r>
            <a:r>
              <a:rPr lang="zh-CN" altLang="en-US" sz="26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有忧边之语</a:t>
            </a:r>
            <a:r>
              <a:rPr lang="en-US" altLang="zh-CN" sz="26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a:t>
            </a:r>
            <a:r>
              <a:rPr lang="zh-CN" altLang="en-US" sz="26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走笔答之</a:t>
            </a:r>
          </a:p>
          <a:p>
            <a:pPr lvl="0" algn="l"/>
            <a:r>
              <a:rPr lang="en-US" altLang="zh-CN" sz="2600" b="1" dirty="0">
                <a:solidFill>
                  <a:srgbClr val="2C3448"/>
                </a:solidFill>
                <a:cs typeface="+mn-ea"/>
                <a:sym typeface="+mn-lt"/>
              </a:rPr>
              <a:t>       </a:t>
            </a:r>
            <a:r>
              <a:rPr lang="zh-CN" altLang="en-US" sz="2600" b="1" dirty="0">
                <a:solidFill>
                  <a:srgbClr val="2C3448"/>
                </a:solidFill>
                <a:latin typeface="+mn-ea"/>
                <a:cs typeface="楷体" panose="02010609060101010101" charset="-122"/>
                <a:sym typeface="+mn-lt"/>
              </a:rPr>
              <a:t>国脉微如缕。问长缨何时入手，缚将戎主？未必人间无好汉，谁与宽些尺度？试看取当年韩五。岂有谷城公付授，也不干、曾遇骊山母。谈笑起，两河路。</a:t>
            </a:r>
          </a:p>
          <a:p>
            <a:pPr lvl="0" algn="l"/>
            <a:r>
              <a:rPr lang="en-US" altLang="zh-CN" sz="2600" b="1" dirty="0">
                <a:solidFill>
                  <a:srgbClr val="2C3448"/>
                </a:solidFill>
                <a:latin typeface="+mn-ea"/>
                <a:cs typeface="楷体" panose="02010609060101010101" charset="-122"/>
                <a:sym typeface="+mn-lt"/>
              </a:rPr>
              <a:t>    </a:t>
            </a:r>
            <a:r>
              <a:rPr lang="zh-CN" altLang="en-US" sz="2600" b="1" dirty="0">
                <a:solidFill>
                  <a:srgbClr val="2C3448"/>
                </a:solidFill>
                <a:latin typeface="+mn-ea"/>
                <a:cs typeface="楷体" panose="02010609060101010101" charset="-122"/>
                <a:sym typeface="+mn-lt"/>
              </a:rPr>
              <a:t>少时棋柝曾联句。叹而今登楼揽镜，事机频误。闻说北风吹面急，边上冲梯屡舞。君莫道、投鞭虚语，自古一贤能制难，有金汤便可无张许？快投笔，莫题柱。</a:t>
            </a:r>
            <a:endParaRPr lang="en-US" altLang="zh-CN" sz="2600" b="1" dirty="0">
              <a:solidFill>
                <a:srgbClr val="C00000"/>
              </a:solidFill>
              <a:latin typeface="+mn-ea"/>
              <a:cs typeface="+mn-ea"/>
              <a:sym typeface="+mn-lt"/>
            </a:endParaRPr>
          </a:p>
          <a:p>
            <a:pPr>
              <a:lnSpc>
                <a:spcPts val="3200"/>
              </a:lnSpc>
            </a:pPr>
            <a:r>
              <a:rPr lang="zh-CN" altLang="en-US" sz="2600" b="1" dirty="0">
                <a:solidFill>
                  <a:srgbClr val="3A3AF8"/>
                </a:solidFill>
                <a:latin typeface="黑体" panose="02010609060101010101" pitchFamily="49" charset="-122"/>
                <a:ea typeface="黑体" panose="02010609060101010101" pitchFamily="49" charset="-122"/>
                <a:cs typeface="楷体" panose="02010609060101010101" charset="-122"/>
                <a:sym typeface="+mn-lt"/>
              </a:rPr>
              <a:t>正确语序：实之有忧边之语，走笔三和答之。</a:t>
            </a:r>
            <a:endParaRPr lang="zh-CN" altLang="en-US" sz="2600" b="1" dirty="0">
              <a:solidFill>
                <a:srgbClr val="C00000"/>
              </a:solidFill>
              <a:cs typeface="+mn-ea"/>
              <a:sym typeface="+mn-lt"/>
            </a:endParaRPr>
          </a:p>
          <a:p>
            <a:pPr lvl="0">
              <a:lnSpc>
                <a:spcPts val="2900"/>
              </a:lnSpc>
            </a:pPr>
            <a:r>
              <a:rPr lang="zh-CN" altLang="en-US" sz="26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实之：王迈，字实之，刘克庄好友；</a:t>
            </a:r>
          </a:p>
          <a:p>
            <a:pPr lvl="0">
              <a:lnSpc>
                <a:spcPts val="2900"/>
              </a:lnSpc>
            </a:pPr>
            <a:r>
              <a:rPr lang="zh-CN" altLang="en-US" sz="26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三和（</a:t>
            </a:r>
            <a:r>
              <a:rPr lang="en-US" altLang="zh-CN" sz="2600" b="1" dirty="0" err="1">
                <a:solidFill>
                  <a:srgbClr val="C00000"/>
                </a:solidFill>
                <a:latin typeface="黑体" panose="02010609060101010101" pitchFamily="49" charset="-122"/>
                <a:ea typeface="黑体" panose="02010609060101010101" pitchFamily="49" charset="-122"/>
                <a:cs typeface="楷体" panose="02010609060101010101" charset="-122"/>
                <a:sym typeface="+mn-lt"/>
              </a:rPr>
              <a:t>hè</a:t>
            </a:r>
            <a:r>
              <a:rPr lang="zh-CN" altLang="en-US" sz="26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a:t>
            </a:r>
            <a:r>
              <a:rPr lang="en-US" altLang="zh-CN" sz="26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a:t>
            </a:r>
            <a:r>
              <a:rPr lang="zh-CN" altLang="en-US" sz="26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用原韵第三次作词唱和</a:t>
            </a:r>
            <a:r>
              <a:rPr lang="en-US" altLang="zh-CN" sz="26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a:t>
            </a:r>
            <a:r>
              <a:rPr lang="zh-CN" altLang="en-US" sz="26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忧边之语</a:t>
            </a:r>
            <a:r>
              <a:rPr lang="en-US" altLang="zh-CN" sz="26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a:t>
            </a:r>
            <a:r>
              <a:rPr lang="zh-CN" altLang="en-US" sz="26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忧虑边境被蒙古军侵犯的话；</a:t>
            </a:r>
          </a:p>
          <a:p>
            <a:pPr lvl="0">
              <a:lnSpc>
                <a:spcPts val="2900"/>
              </a:lnSpc>
            </a:pPr>
            <a:r>
              <a:rPr lang="zh-CN" altLang="en-US" sz="26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走笔：奋笔疾书（笔走龙蛇）；</a:t>
            </a:r>
          </a:p>
          <a:p>
            <a:pPr lvl="0">
              <a:lnSpc>
                <a:spcPts val="2900"/>
              </a:lnSpc>
            </a:pPr>
            <a:r>
              <a:rPr lang="zh-CN" altLang="en-US" sz="2600" b="1" dirty="0">
                <a:solidFill>
                  <a:srgbClr val="3A3AF8"/>
                </a:solidFill>
                <a:latin typeface="黑体" panose="02010609060101010101" pitchFamily="49" charset="-122"/>
                <a:ea typeface="黑体" panose="02010609060101010101" pitchFamily="49" charset="-122"/>
                <a:cs typeface="楷体" panose="02010609060101010101" charset="-122"/>
                <a:sym typeface="+mn-lt"/>
              </a:rPr>
              <a:t>用原韵第三次作词唱和，王实之有忧虑边境被敌人侵犯的话，回笔疾书回答这件事。</a:t>
            </a:r>
          </a:p>
        </p:txBody>
      </p:sp>
      <p:grpSp>
        <p:nvGrpSpPr>
          <p:cNvPr id="9" name="组合 8"/>
          <p:cNvGrpSpPr/>
          <p:nvPr/>
        </p:nvGrpSpPr>
        <p:grpSpPr>
          <a:xfrm>
            <a:off x="6256861" y="1674356"/>
            <a:ext cx="144720" cy="10080"/>
            <a:chOff x="6256861" y="1674356"/>
            <a:chExt cx="144720" cy="10080"/>
          </a:xfrm>
        </p:grpSpPr>
        <mc:AlternateContent xmlns:mc="http://schemas.openxmlformats.org/markup-compatibility/2006" xmlns:p14="http://schemas.microsoft.com/office/powerpoint/2010/main">
          <mc:Choice Requires="p14">
            <p:contentPart p14:bwMode="auto" r:id="rId5">
              <p14:nvContentPartPr>
                <p14:cNvPr id="6" name="墨迹 5"/>
                <p14:cNvContentPartPr/>
                <p14:nvPr/>
              </p14:nvContentPartPr>
              <p14:xfrm>
                <a:off x="6267301" y="1674356"/>
                <a:ext cx="134280" cy="360"/>
              </p14:xfrm>
            </p:contentPart>
          </mc:Choice>
          <mc:Fallback xmlns="">
            <p:pic>
              <p:nvPicPr>
                <p:cNvPr id="6" name="墨迹 5"/>
              </p:nvPicPr>
              <p:blipFill>
                <a:blip r:embed="rId6"/>
              </p:blipFill>
              <p:spPr>
                <a:xfrm>
                  <a:off x="6267301" y="1674356"/>
                  <a:ext cx="134280" cy="360"/>
                </a:xfrm>
                <a:prstGeom prst="rect"/>
              </p:spPr>
            </p:pic>
          </mc:Fallback>
        </mc:AlternateContent>
        <mc:AlternateContent xmlns:mc="http://schemas.openxmlformats.org/markup-compatibility/2006" xmlns:p14="http://schemas.microsoft.com/office/powerpoint/2010/main">
          <mc:Choice Requires="p14">
            <p:contentPart p14:bwMode="auto" r:id="rId7">
              <p14:nvContentPartPr>
                <p14:cNvPr id="8" name="墨迹 7"/>
                <p14:cNvContentPartPr/>
                <p14:nvPr/>
              </p14:nvContentPartPr>
              <p14:xfrm>
                <a:off x="6256861" y="1674356"/>
                <a:ext cx="142560" cy="10080"/>
              </p14:xfrm>
            </p:contentPart>
          </mc:Choice>
          <mc:Fallback xmlns="">
            <p:pic>
              <p:nvPicPr>
                <p:cNvPr id="8" name="墨迹 7"/>
              </p:nvPicPr>
              <p:blipFill>
                <a:blip r:embed="rId8"/>
              </p:blipFill>
              <p:spPr>
                <a:xfrm>
                  <a:off x="6256861" y="1674356"/>
                  <a:ext cx="142560" cy="10080"/>
                </a:xfrm>
                <a:prstGeom prst="rect"/>
              </p:spPr>
            </p:pic>
          </mc:Fallback>
        </mc:AlternateContent>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l="8921" t="4731" r="8491" b="4086"/>
          <a:stretch>
            <a:fillRect/>
          </a:stretch>
        </p:blipFill>
        <p:spPr>
          <a:xfrm rot="16200000">
            <a:off x="2941289" y="-2385372"/>
            <a:ext cx="6309419" cy="11628744"/>
          </a:xfrm>
          <a:prstGeom prst="rect">
            <a:avLst/>
          </a:prstGeom>
        </p:spPr>
      </p:pic>
      <p:sp>
        <p:nvSpPr>
          <p:cNvPr id="7" name="矩形 6"/>
          <p:cNvSpPr/>
          <p:nvPr/>
        </p:nvSpPr>
        <p:spPr>
          <a:xfrm>
            <a:off x="670932" y="689061"/>
            <a:ext cx="10850135" cy="400110"/>
          </a:xfrm>
          <a:prstGeom prst="rect">
            <a:avLst/>
          </a:prstGeom>
        </p:spPr>
        <p:txBody>
          <a:bodyPr wrap="square">
            <a:spAutoFit/>
          </a:bodyPr>
          <a:lstStyle/>
          <a:p>
            <a:r>
              <a:rPr lang="en-US" altLang="zh-CN" sz="2000" b="1" dirty="0">
                <a:latin typeface="仿宋" panose="02010609060101010101" pitchFamily="49" charset="-122"/>
                <a:ea typeface="仿宋" panose="02010609060101010101" pitchFamily="49" charset="-122"/>
              </a:rPr>
              <a:t>    </a:t>
            </a:r>
          </a:p>
        </p:txBody>
      </p:sp>
      <p:sp>
        <p:nvSpPr>
          <p:cNvPr id="2" name="PA_文本框 26"/>
          <p:cNvSpPr txBox="1"/>
          <p:nvPr>
            <p:custDataLst>
              <p:tags r:id="rId1"/>
            </p:custDataLst>
          </p:nvPr>
        </p:nvSpPr>
        <p:spPr>
          <a:xfrm>
            <a:off x="281626" y="321470"/>
            <a:ext cx="11298880" cy="6309420"/>
          </a:xfrm>
          <a:prstGeom prst="rect">
            <a:avLst/>
          </a:prstGeom>
          <a:noFill/>
        </p:spPr>
        <p:txBody>
          <a:bodyPr wrap="square" rtlCol="0">
            <a:spAutoFit/>
          </a:bodyPr>
          <a:lstStyle/>
          <a:p>
            <a:pPr lvl="0"/>
            <a:r>
              <a:rPr lang="zh-CN" altLang="en-US" sz="3400" b="1" dirty="0">
                <a:solidFill>
                  <a:srgbClr val="2C3448"/>
                </a:solidFill>
                <a:latin typeface="楷体" panose="02010609060101010101" charset="-122"/>
                <a:ea typeface="楷体" panose="02010609060101010101" charset="-122"/>
                <a:cs typeface="楷体" panose="02010609060101010101" charset="-122"/>
                <a:sym typeface="+mn-lt"/>
              </a:rPr>
              <a:t>    </a:t>
            </a:r>
            <a:r>
              <a:rPr lang="zh-CN" altLang="en-US" sz="32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国脉微如缕。问长缨何时入手，缚将戎主？</a:t>
            </a:r>
            <a:r>
              <a:rPr lang="zh-CN" altLang="en-US" sz="3200" b="1" dirty="0">
                <a:latin typeface="楷体" panose="02010609060101010101" charset="-122"/>
                <a:ea typeface="楷体" panose="02010609060101010101" charset="-122"/>
                <a:cs typeface="楷体" panose="02010609060101010101" charset="-122"/>
                <a:sym typeface="+mn-lt"/>
              </a:rPr>
              <a:t>未必人间无好汉，谁与宽些尺度？试看取当年韩五。岂有谷城公付授，也不干、曾遇骊山母。谈笑起，两河路。</a:t>
            </a:r>
          </a:p>
          <a:p>
            <a:pPr lvl="0" algn="l"/>
            <a:r>
              <a:rPr lang="en-US" altLang="zh-CN" sz="3200" b="1" dirty="0">
                <a:latin typeface="楷体" panose="02010609060101010101" charset="-122"/>
                <a:ea typeface="楷体" panose="02010609060101010101" charset="-122"/>
                <a:cs typeface="楷体" panose="02010609060101010101" charset="-122"/>
                <a:sym typeface="+mn-lt"/>
              </a:rPr>
              <a:t>    </a:t>
            </a:r>
            <a:r>
              <a:rPr lang="zh-CN" altLang="en-US" sz="3200" b="1" dirty="0">
                <a:latin typeface="楷体" panose="02010609060101010101" charset="-122"/>
                <a:ea typeface="楷体" panose="02010609060101010101" charset="-122"/>
                <a:cs typeface="楷体" panose="02010609060101010101" charset="-122"/>
                <a:sym typeface="+mn-lt"/>
              </a:rPr>
              <a:t>少时棋柝曾联句。叹而今登楼揽镜，事机频误。闻说北风吹面急，边上冲梯屡舞。君莫道、投鞭虚语，自古一贤能制难，有金汤便可无张许？快投笔，莫题柱。</a:t>
            </a:r>
            <a:endParaRPr lang="en-US" altLang="zh-CN" sz="3200" b="1" dirty="0">
              <a:latin typeface="楷体" panose="02010609060101010101" charset="-122"/>
              <a:ea typeface="楷体" panose="02010609060101010101" charset="-122"/>
              <a:cs typeface="楷体" panose="02010609060101010101" charset="-122"/>
              <a:sym typeface="+mn-lt"/>
            </a:endParaRPr>
          </a:p>
          <a:p>
            <a:pPr>
              <a:lnSpc>
                <a:spcPts val="3200"/>
              </a:lnSpc>
            </a:pPr>
            <a:r>
              <a:rPr lang="zh-CN" altLang="en-US" sz="2600" b="1" dirty="0">
                <a:solidFill>
                  <a:srgbClr val="C00000"/>
                </a:solidFill>
                <a:latin typeface="黑体" panose="02010609060101010101" pitchFamily="49" charset="-122"/>
                <a:ea typeface="黑体" panose="02010609060101010101" pitchFamily="49" charset="-122"/>
                <a:cs typeface="楷体" panose="02010609060101010101" charset="-122"/>
              </a:rPr>
              <a:t>国脉：国家的命脉。</a:t>
            </a:r>
          </a:p>
          <a:p>
            <a:pPr>
              <a:lnSpc>
                <a:spcPts val="3200"/>
              </a:lnSpc>
            </a:pPr>
            <a:r>
              <a:rPr lang="zh-CN" altLang="en-US" sz="2600" b="1" dirty="0">
                <a:solidFill>
                  <a:srgbClr val="C00000"/>
                </a:solidFill>
                <a:latin typeface="黑体" panose="02010609060101010101" pitchFamily="49" charset="-122"/>
                <a:ea typeface="黑体" panose="02010609060101010101" pitchFamily="49" charset="-122"/>
                <a:cs typeface="楷体" panose="02010609060101010101" charset="-122"/>
              </a:rPr>
              <a:t>长缨：长绳</a:t>
            </a:r>
            <a:r>
              <a:rPr lang="zh-CN" altLang="en-US" sz="2600" b="1" dirty="0">
                <a:solidFill>
                  <a:srgbClr val="C00000"/>
                </a:solidFill>
                <a:latin typeface="Yu Gothic UI" panose="020B0500000000000000" pitchFamily="34" charset="-128"/>
                <a:ea typeface="Yu Gothic UI" panose="020B0500000000000000" pitchFamily="34" charset="-128"/>
                <a:cs typeface="楷体" panose="02010609060101010101" charset="-122"/>
              </a:rPr>
              <a:t>。《</a:t>
            </a:r>
            <a:r>
              <a:rPr lang="zh-CN" altLang="en-US" sz="2600" b="1" dirty="0">
                <a:solidFill>
                  <a:srgbClr val="C00000"/>
                </a:solidFill>
                <a:latin typeface="黑体" panose="02010609060101010101" pitchFamily="49" charset="-122"/>
                <a:ea typeface="黑体" panose="02010609060101010101" pitchFamily="49" charset="-122"/>
                <a:cs typeface="楷体" panose="02010609060101010101" charset="-122"/>
              </a:rPr>
              <a:t>汉书·终军传</a:t>
            </a:r>
            <a:r>
              <a:rPr lang="zh-CN" altLang="en-US" sz="2600" b="1" dirty="0">
                <a:solidFill>
                  <a:srgbClr val="C00000"/>
                </a:solidFill>
                <a:latin typeface="Yu Gothic UI" panose="020B0500000000000000" pitchFamily="34" charset="-128"/>
                <a:ea typeface="Yu Gothic UI" panose="020B0500000000000000" pitchFamily="34" charset="-128"/>
                <a:cs typeface="楷体" panose="02010609060101010101" charset="-122"/>
              </a:rPr>
              <a:t>》</a:t>
            </a:r>
            <a:r>
              <a:rPr lang="en-US" altLang="zh-CN" sz="2600" b="1" dirty="0">
                <a:solidFill>
                  <a:srgbClr val="C00000"/>
                </a:solidFill>
                <a:latin typeface="Yu Gothic UI" panose="020B0500000000000000" pitchFamily="34" charset="-128"/>
                <a:ea typeface="Yu Gothic UI" panose="020B0500000000000000" pitchFamily="34" charset="-128"/>
                <a:cs typeface="楷体" panose="02010609060101010101" charset="-122"/>
              </a:rPr>
              <a:t>:</a:t>
            </a:r>
            <a:r>
              <a:rPr lang="zh-CN" altLang="en-US" sz="2600" b="1" dirty="0">
                <a:solidFill>
                  <a:srgbClr val="C00000"/>
                </a:solidFill>
                <a:latin typeface="Yu Gothic UI" panose="020B0500000000000000" pitchFamily="34" charset="-128"/>
                <a:ea typeface="Yu Gothic UI" panose="020B0500000000000000" pitchFamily="34" charset="-128"/>
                <a:cs typeface="楷体" panose="02010609060101010101" charset="-122"/>
              </a:rPr>
              <a:t>“</a:t>
            </a:r>
            <a:r>
              <a:rPr lang="zh-CN" altLang="en-US" sz="2600" b="1" dirty="0">
                <a:solidFill>
                  <a:srgbClr val="C00000"/>
                </a:solidFill>
                <a:latin typeface="黑体" panose="02010609060101010101" pitchFamily="49" charset="-122"/>
                <a:ea typeface="黑体" panose="02010609060101010101" pitchFamily="49" charset="-122"/>
                <a:cs typeface="楷体" panose="02010609060101010101" charset="-122"/>
              </a:rPr>
              <a:t>军自请，愿受长缨，必羁南越王而致之阙下</a:t>
            </a:r>
            <a:r>
              <a:rPr lang="zh-CN" altLang="en-US" sz="2600" b="1" dirty="0">
                <a:solidFill>
                  <a:srgbClr val="C00000"/>
                </a:solidFill>
                <a:latin typeface="Yu Gothic UI" panose="020B0500000000000000" pitchFamily="34" charset="-128"/>
                <a:ea typeface="Yu Gothic UI" panose="020B0500000000000000" pitchFamily="34" charset="-128"/>
                <a:cs typeface="楷体" panose="02010609060101010101" charset="-122"/>
              </a:rPr>
              <a:t>。”</a:t>
            </a:r>
          </a:p>
          <a:p>
            <a:pPr>
              <a:lnSpc>
                <a:spcPts val="3200"/>
              </a:lnSpc>
            </a:pPr>
            <a:r>
              <a:rPr lang="zh-CN" altLang="en-US" sz="2600" b="1" dirty="0">
                <a:solidFill>
                  <a:srgbClr val="C00000"/>
                </a:solidFill>
                <a:latin typeface="黑体" panose="02010609060101010101" pitchFamily="49" charset="-122"/>
                <a:ea typeface="黑体" panose="02010609060101010101" pitchFamily="49" charset="-122"/>
                <a:cs typeface="楷体" panose="02010609060101010101" charset="-122"/>
              </a:rPr>
              <a:t>戎主：敌人的首领；缚</a:t>
            </a:r>
            <a:r>
              <a:rPr lang="zh-CN" altLang="en-US" sz="2600" b="1">
                <a:solidFill>
                  <a:srgbClr val="C00000"/>
                </a:solidFill>
                <a:latin typeface="黑体" panose="02010609060101010101" pitchFamily="49" charset="-122"/>
                <a:ea typeface="黑体" panose="02010609060101010101" pitchFamily="49" charset="-122"/>
                <a:cs typeface="楷体" panose="02010609060101010101" charset="-122"/>
              </a:rPr>
              <a:t>将，绑起来，“将”，助词</a:t>
            </a:r>
            <a:r>
              <a:rPr lang="zh-CN" altLang="en-US" sz="2600" b="1" dirty="0">
                <a:solidFill>
                  <a:srgbClr val="C00000"/>
                </a:solidFill>
                <a:latin typeface="黑体" panose="02010609060101010101" pitchFamily="49" charset="-122"/>
                <a:ea typeface="黑体" panose="02010609060101010101" pitchFamily="49" charset="-122"/>
                <a:cs typeface="楷体" panose="02010609060101010101" charset="-122"/>
              </a:rPr>
              <a:t>放在</a:t>
            </a:r>
            <a:r>
              <a:rPr lang="zh-CN" altLang="en-US" sz="2600" b="1">
                <a:solidFill>
                  <a:srgbClr val="C00000"/>
                </a:solidFill>
                <a:latin typeface="黑体" panose="02010609060101010101" pitchFamily="49" charset="-122"/>
                <a:ea typeface="黑体" panose="02010609060101010101" pitchFamily="49" charset="-122"/>
                <a:cs typeface="楷体" panose="02010609060101010101" charset="-122"/>
              </a:rPr>
              <a:t>动词后。</a:t>
            </a:r>
            <a:endParaRPr lang="zh-CN" altLang="en-US" sz="2600" b="1" dirty="0">
              <a:solidFill>
                <a:srgbClr val="C00000"/>
              </a:solidFill>
              <a:latin typeface="黑体" panose="02010609060101010101" pitchFamily="49" charset="-122"/>
              <a:ea typeface="黑体" panose="02010609060101010101" pitchFamily="49" charset="-122"/>
              <a:cs typeface="楷体" panose="02010609060101010101" charset="-122"/>
            </a:endParaRPr>
          </a:p>
          <a:p>
            <a:pPr lvl="0"/>
            <a:r>
              <a:rPr lang="zh-CN" altLang="en-US" sz="2600" b="1" dirty="0">
                <a:solidFill>
                  <a:srgbClr val="3A3AF8"/>
                </a:solidFill>
                <a:latin typeface="黑体" panose="02010609060101010101" pitchFamily="49" charset="-122"/>
                <a:ea typeface="黑体" panose="02010609060101010101" pitchFamily="49" charset="-122"/>
                <a:cs typeface="楷体" panose="02010609060101010101" charset="-122"/>
                <a:sym typeface="+mn-lt"/>
              </a:rPr>
              <a:t>比喻、用典、反问，“缕”可炼字。判断正误：</a:t>
            </a:r>
            <a:endParaRPr lang="en-US" altLang="zh-CN" sz="2600" b="1" dirty="0">
              <a:solidFill>
                <a:srgbClr val="3A3AF8"/>
              </a:solidFill>
              <a:latin typeface="黑体" panose="02010609060101010101" pitchFamily="49" charset="-122"/>
              <a:ea typeface="黑体" panose="02010609060101010101" pitchFamily="49" charset="-122"/>
              <a:cs typeface="楷体" panose="02010609060101010101" charset="-122"/>
              <a:sym typeface="+mn-lt"/>
            </a:endParaRPr>
          </a:p>
          <a:p>
            <a:pPr lvl="0"/>
            <a:r>
              <a:rPr lang="en-US" altLang="zh-CN" sz="2600" b="1" dirty="0">
                <a:latin typeface="Yu Gothic" panose="020B0400000000000000" pitchFamily="34" charset="-128"/>
                <a:ea typeface="Yu Gothic" panose="020B0400000000000000" pitchFamily="34" charset="-128"/>
                <a:cs typeface="楷体" panose="02010609060101010101" charset="-122"/>
                <a:sym typeface="+mn-lt"/>
              </a:rPr>
              <a:t>1.</a:t>
            </a:r>
            <a:r>
              <a:rPr lang="zh-CN" altLang="en-US" sz="2600" b="1" dirty="0">
                <a:latin typeface="Yu Gothic" panose="020B0400000000000000" pitchFamily="34" charset="-128"/>
                <a:ea typeface="Yu Gothic" panose="020B0400000000000000" pitchFamily="34" charset="-128"/>
                <a:cs typeface="楷体" panose="02010609060101010101" charset="-122"/>
                <a:sym typeface="+mn-lt"/>
              </a:rPr>
              <a:t>“</a:t>
            </a:r>
            <a:r>
              <a:rPr lang="zh-CN" altLang="en-US" sz="2600" b="1" dirty="0">
                <a:latin typeface="黑体" panose="02010609060101010101" pitchFamily="49" charset="-122"/>
                <a:ea typeface="黑体" panose="02010609060101010101" pitchFamily="49" charset="-122"/>
                <a:cs typeface="楷体" panose="02010609060101010101" charset="-122"/>
                <a:sym typeface="+mn-lt"/>
              </a:rPr>
              <a:t>国脉微如缕</a:t>
            </a:r>
            <a:r>
              <a:rPr lang="zh-CN" altLang="en-US" sz="2600" b="1" dirty="0">
                <a:latin typeface="Yu Gothic" panose="020B0400000000000000" pitchFamily="34" charset="-128"/>
                <a:ea typeface="Yu Gothic" panose="020B0400000000000000" pitchFamily="34" charset="-128"/>
                <a:cs typeface="楷体" panose="02010609060101010101" charset="-122"/>
                <a:sym typeface="+mn-lt"/>
              </a:rPr>
              <a:t>”</a:t>
            </a:r>
            <a:r>
              <a:rPr lang="en-US" altLang="zh-CN" sz="2600" b="1" dirty="0">
                <a:latin typeface="黑体" panose="02010609060101010101" pitchFamily="49" charset="-122"/>
                <a:ea typeface="黑体" panose="02010609060101010101" pitchFamily="49" charset="-122"/>
                <a:cs typeface="楷体" panose="02010609060101010101" charset="-122"/>
                <a:sym typeface="+mn-lt"/>
              </a:rPr>
              <a:t>,</a:t>
            </a:r>
            <a:r>
              <a:rPr lang="zh-CN" altLang="en-US" sz="2600" b="1" dirty="0">
                <a:latin typeface="黑体" panose="02010609060101010101" pitchFamily="49" charset="-122"/>
                <a:ea typeface="黑体" panose="02010609060101010101" pitchFamily="49" charset="-122"/>
                <a:cs typeface="楷体" panose="02010609060101010101" charset="-122"/>
                <a:sym typeface="+mn-lt"/>
              </a:rPr>
              <a:t>运用比喻</a:t>
            </a:r>
            <a:r>
              <a:rPr lang="en-US" altLang="zh-CN" sz="2600" b="1" dirty="0">
                <a:latin typeface="黑体" panose="02010609060101010101" pitchFamily="49" charset="-122"/>
                <a:ea typeface="黑体" panose="02010609060101010101" pitchFamily="49" charset="-122"/>
                <a:cs typeface="楷体" panose="02010609060101010101" charset="-122"/>
                <a:sym typeface="+mn-lt"/>
              </a:rPr>
              <a:t>,</a:t>
            </a:r>
            <a:r>
              <a:rPr lang="zh-CN" altLang="en-US" sz="2600" b="1" dirty="0">
                <a:latin typeface="黑体" panose="02010609060101010101" pitchFamily="49" charset="-122"/>
                <a:ea typeface="黑体" panose="02010609060101010101" pitchFamily="49" charset="-122"/>
                <a:cs typeface="楷体" panose="02010609060101010101" charset="-122"/>
                <a:sym typeface="+mn-lt"/>
              </a:rPr>
              <a:t>形象说明国家命脉如一触即断的游丝</a:t>
            </a:r>
            <a:r>
              <a:rPr lang="en-US" altLang="zh-CN" sz="2600" b="1" dirty="0">
                <a:latin typeface="黑体" panose="02010609060101010101" pitchFamily="49" charset="-122"/>
                <a:ea typeface="黑体" panose="02010609060101010101" pitchFamily="49" charset="-122"/>
                <a:cs typeface="楷体" panose="02010609060101010101" charset="-122"/>
                <a:sym typeface="+mn-lt"/>
              </a:rPr>
              <a:t>,</a:t>
            </a:r>
            <a:r>
              <a:rPr lang="zh-CN" altLang="en-US" sz="2600" b="1" dirty="0">
                <a:latin typeface="黑体" panose="02010609060101010101" pitchFamily="49" charset="-122"/>
                <a:ea typeface="黑体" panose="02010609060101010101" pitchFamily="49" charset="-122"/>
                <a:cs typeface="楷体" panose="02010609060101010101" charset="-122"/>
                <a:sym typeface="+mn-lt"/>
              </a:rPr>
              <a:t>衰微不堪。</a:t>
            </a:r>
            <a:r>
              <a:rPr lang="en-US" altLang="zh-CN" sz="2600" b="1" dirty="0">
                <a:latin typeface="黑体" panose="02010609060101010101" pitchFamily="49" charset="-122"/>
                <a:ea typeface="黑体" panose="02010609060101010101" pitchFamily="49" charset="-122"/>
                <a:cs typeface="楷体" panose="02010609060101010101" charset="-122"/>
                <a:sym typeface="+mn-lt"/>
              </a:rPr>
              <a:t>2.</a:t>
            </a:r>
            <a:r>
              <a:rPr lang="zh-CN" altLang="en-US" sz="2600" b="1" dirty="0">
                <a:latin typeface="黑体" panose="02010609060101010101" pitchFamily="49" charset="-122"/>
                <a:ea typeface="黑体" panose="02010609060101010101" pitchFamily="49" charset="-122"/>
                <a:cs typeface="楷体" panose="02010609060101010101" charset="-122"/>
                <a:sym typeface="+mn-lt"/>
              </a:rPr>
              <a:t>于是发一声问</a:t>
            </a:r>
            <a:r>
              <a:rPr lang="en-US" altLang="zh-CN" sz="2600" b="1" dirty="0">
                <a:latin typeface="Yu Gothic" panose="020B0400000000000000" pitchFamily="34" charset="-128"/>
                <a:ea typeface="Yu Gothic" panose="020B0400000000000000" pitchFamily="34" charset="-128"/>
                <a:cs typeface="楷体" panose="02010609060101010101" charset="-122"/>
                <a:sym typeface="+mn-lt"/>
              </a:rPr>
              <a:t>:</a:t>
            </a:r>
            <a:r>
              <a:rPr lang="zh-CN" altLang="en-US" sz="2600" b="1" dirty="0">
                <a:latin typeface="黑体" panose="02010609060101010101" pitchFamily="49" charset="-122"/>
                <a:ea typeface="黑体" panose="02010609060101010101" pitchFamily="49" charset="-122"/>
                <a:cs typeface="楷体" panose="02010609060101010101" charset="-122"/>
                <a:sym typeface="+mn-lt"/>
              </a:rPr>
              <a:t>不知何时才能请得长缨，将敌方首领和将士们擒缚！</a:t>
            </a:r>
            <a:endParaRPr lang="en-US" altLang="zh-CN" sz="2600" b="1" dirty="0">
              <a:latin typeface="黑体" panose="02010609060101010101" pitchFamily="49" charset="-122"/>
              <a:ea typeface="黑体" panose="02010609060101010101" pitchFamily="49" charset="-122"/>
              <a:cs typeface="楷体" panose="02010609060101010101" charset="-122"/>
              <a:sym typeface="+mn-lt"/>
            </a:endParaRPr>
          </a:p>
          <a:p>
            <a:pPr lvl="0"/>
            <a:r>
              <a:rPr lang="en-US" altLang="zh-CN" sz="2600" b="1" dirty="0">
                <a:latin typeface="黑体" panose="02010609060101010101" pitchFamily="49" charset="-122"/>
                <a:ea typeface="黑体" panose="02010609060101010101" pitchFamily="49" charset="-122"/>
                <a:cs typeface="楷体" panose="02010609060101010101" charset="-122"/>
                <a:sym typeface="+mn-lt"/>
              </a:rPr>
              <a:t>3.</a:t>
            </a:r>
            <a:r>
              <a:rPr lang="zh-CN" altLang="en-US" sz="2600" b="1" dirty="0">
                <a:latin typeface="黑体" panose="02010609060101010101" pitchFamily="49" charset="-122"/>
                <a:ea typeface="黑体" panose="02010609060101010101" pitchFamily="49" charset="-122"/>
                <a:cs typeface="楷体" panose="02010609060101010101" charset="-122"/>
                <a:sym typeface="+mn-lt"/>
              </a:rPr>
              <a:t>头三句劈空而下，突出形势危急紧迫，暗讽统治者麻木不仁，而爱国志士欲热忱报国却无路请缨。</a:t>
            </a:r>
          </a:p>
        </p:txBody>
      </p:sp>
      <p:sp>
        <p:nvSpPr>
          <p:cNvPr id="3" name="文本框 2"/>
          <p:cNvSpPr txBox="1"/>
          <p:nvPr/>
        </p:nvSpPr>
        <p:spPr>
          <a:xfrm>
            <a:off x="8016590" y="5249365"/>
            <a:ext cx="1573978" cy="492443"/>
          </a:xfrm>
          <a:prstGeom prst="rect">
            <a:avLst/>
          </a:prstGeom>
          <a:noFill/>
        </p:spPr>
        <p:txBody>
          <a:bodyPr wrap="square" rtlCol="0">
            <a:spAutoFit/>
          </a:bodyPr>
          <a:lstStyle/>
          <a:p>
            <a:r>
              <a:rPr lang="zh-CN" altLang="en-US" sz="2600" b="1" dirty="0">
                <a:highlight>
                  <a:srgbClr val="FFFF00"/>
                </a:highlight>
                <a:latin typeface="黑体" panose="02010609060101010101" pitchFamily="49" charset="-122"/>
                <a:ea typeface="黑体" panose="02010609060101010101" pitchFamily="49" charset="-122"/>
                <a:sym typeface="+mn-lt"/>
              </a:rPr>
              <a:t>和将士们</a:t>
            </a:r>
            <a:endParaRPr lang="zh-CN" altLang="en-US" sz="2600" b="1" dirty="0">
              <a:highlight>
                <a:srgbClr val="FFFF00"/>
              </a:highlight>
              <a:latin typeface="黑体" panose="02010609060101010101" pitchFamily="49" charset="-122"/>
              <a:ea typeface="黑体" panose="02010609060101010101" pitchFamily="49" charset="-122"/>
            </a:endParaRPr>
          </a:p>
        </p:txBody>
      </p:sp>
      <p:sp>
        <p:nvSpPr>
          <p:cNvPr id="8" name="文本框 7"/>
          <p:cNvSpPr txBox="1"/>
          <p:nvPr/>
        </p:nvSpPr>
        <p:spPr>
          <a:xfrm>
            <a:off x="325958" y="4910811"/>
            <a:ext cx="689947" cy="584775"/>
          </a:xfrm>
          <a:prstGeom prst="rect">
            <a:avLst/>
          </a:prstGeom>
          <a:noFill/>
        </p:spPr>
        <p:txBody>
          <a:bodyPr wrap="square" rtlCol="0">
            <a:spAutoFit/>
          </a:bodyPr>
          <a:lstStyle/>
          <a:p>
            <a:r>
              <a:rPr lang="zh-CN" altLang="en-US" sz="3200" dirty="0">
                <a:solidFill>
                  <a:srgbClr val="00CC00"/>
                </a:solidFill>
              </a:rPr>
              <a:t>✓</a:t>
            </a:r>
          </a:p>
        </p:txBody>
      </p:sp>
      <p:sp>
        <p:nvSpPr>
          <p:cNvPr id="9" name="文本框 8"/>
          <p:cNvSpPr txBox="1"/>
          <p:nvPr/>
        </p:nvSpPr>
        <p:spPr>
          <a:xfrm>
            <a:off x="311947" y="5678512"/>
            <a:ext cx="599094" cy="646331"/>
          </a:xfrm>
          <a:prstGeom prst="rect">
            <a:avLst/>
          </a:prstGeom>
          <a:noFill/>
        </p:spPr>
        <p:txBody>
          <a:bodyPr wrap="square" rtlCol="0">
            <a:spAutoFit/>
          </a:bodyPr>
          <a:lstStyle/>
          <a:p>
            <a:r>
              <a:rPr lang="zh-CN" altLang="en-US" sz="3600" dirty="0">
                <a:solidFill>
                  <a:srgbClr val="00CC00"/>
                </a:solidFill>
              </a:rPr>
              <a:t>✓</a:t>
            </a:r>
          </a:p>
        </p:txBody>
      </p:sp>
      <p:sp>
        <p:nvSpPr>
          <p:cNvPr id="10" name="文本框 9"/>
          <p:cNvSpPr txBox="1"/>
          <p:nvPr/>
        </p:nvSpPr>
        <p:spPr>
          <a:xfrm>
            <a:off x="356279" y="5249365"/>
            <a:ext cx="599094" cy="646331"/>
          </a:xfrm>
          <a:prstGeom prst="rect">
            <a:avLst/>
          </a:prstGeom>
          <a:noFill/>
        </p:spPr>
        <p:txBody>
          <a:bodyPr wrap="square" rtlCol="0">
            <a:spAutoFit/>
          </a:bodyPr>
          <a:lstStyle/>
          <a:p>
            <a:r>
              <a:rPr lang="en-US" altLang="zh-CN" sz="3600" dirty="0">
                <a:solidFill>
                  <a:srgbClr val="00CC00"/>
                </a:solidFill>
              </a:rPr>
              <a:t>×</a:t>
            </a:r>
            <a:endParaRPr lang="zh-CN" altLang="en-US" sz="3600" dirty="0">
              <a:solidFill>
                <a:srgbClr val="00CC00"/>
              </a:solidFill>
            </a:endParaRPr>
          </a:p>
        </p:txBody>
      </p:sp>
      <mc:AlternateContent xmlns:mc="http://schemas.openxmlformats.org/markup-compatibility/2006" xmlns:p14="http://schemas.microsoft.com/office/powerpoint/2010/main">
        <mc:Choice Requires="p14">
          <p:contentPart p14:bwMode="auto" r:id="rId5">
            <p14:nvContentPartPr>
              <p14:cNvPr id="11" name="墨迹 10"/>
              <p14:cNvContentPartPr/>
              <p14:nvPr/>
            </p14:nvContentPartPr>
            <p14:xfrm>
              <a:off x="7468981" y="410396"/>
              <a:ext cx="225720" cy="360"/>
            </p14:xfrm>
          </p:contentPart>
        </mc:Choice>
        <mc:Fallback xmlns="">
          <p:pic>
            <p:nvPicPr>
              <p:cNvPr id="11" name="墨迹 10"/>
            </p:nvPicPr>
            <p:blipFill>
              <a:blip r:embed="rId6"/>
            </p:blipFill>
            <p:spPr>
              <a:xfrm>
                <a:off x="7468981" y="410396"/>
                <a:ext cx="225720" cy="360"/>
              </a:xfrm>
              <a:prstGeom prst="rect"/>
            </p:spPr>
          </p:pic>
        </mc:Fallback>
      </mc:AlternateContent>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l="8921" t="4731" r="8491" b="4086"/>
          <a:stretch>
            <a:fillRect/>
          </a:stretch>
        </p:blipFill>
        <p:spPr>
          <a:xfrm rot="16200000">
            <a:off x="3146324" y="-2089894"/>
            <a:ext cx="5899354" cy="11082032"/>
          </a:xfrm>
          <a:prstGeom prst="rect">
            <a:avLst/>
          </a:prstGeom>
        </p:spPr>
      </p:pic>
      <p:sp>
        <p:nvSpPr>
          <p:cNvPr id="7" name="矩形 6"/>
          <p:cNvSpPr/>
          <p:nvPr/>
        </p:nvSpPr>
        <p:spPr>
          <a:xfrm>
            <a:off x="670932" y="689061"/>
            <a:ext cx="10850135" cy="400110"/>
          </a:xfrm>
          <a:prstGeom prst="rect">
            <a:avLst/>
          </a:prstGeom>
        </p:spPr>
        <p:txBody>
          <a:bodyPr wrap="square">
            <a:spAutoFit/>
          </a:bodyPr>
          <a:lstStyle/>
          <a:p>
            <a:r>
              <a:rPr lang="en-US" altLang="zh-CN" sz="2000" b="1" dirty="0">
                <a:latin typeface="仿宋" panose="02010609060101010101" pitchFamily="49" charset="-122"/>
                <a:ea typeface="仿宋" panose="02010609060101010101" pitchFamily="49" charset="-122"/>
              </a:rPr>
              <a:t>    </a:t>
            </a:r>
          </a:p>
        </p:txBody>
      </p:sp>
      <p:sp>
        <p:nvSpPr>
          <p:cNvPr id="2" name="PA_文本框 26"/>
          <p:cNvSpPr txBox="1"/>
          <p:nvPr>
            <p:custDataLst>
              <p:tags r:id="rId1"/>
            </p:custDataLst>
          </p:nvPr>
        </p:nvSpPr>
        <p:spPr>
          <a:xfrm>
            <a:off x="554983" y="689061"/>
            <a:ext cx="11074508" cy="5591915"/>
          </a:xfrm>
          <a:prstGeom prst="rect">
            <a:avLst/>
          </a:prstGeom>
          <a:noFill/>
        </p:spPr>
        <p:txBody>
          <a:bodyPr wrap="square" rtlCol="0">
            <a:spAutoFit/>
          </a:bodyPr>
          <a:lstStyle/>
          <a:p>
            <a:pPr lvl="0"/>
            <a:r>
              <a:rPr lang="zh-CN" altLang="en-US" sz="3400" b="1" dirty="0">
                <a:solidFill>
                  <a:srgbClr val="2C3448"/>
                </a:solidFill>
                <a:latin typeface="楷体" panose="02010609060101010101" charset="-122"/>
                <a:ea typeface="楷体" panose="02010609060101010101" charset="-122"/>
                <a:cs typeface="楷体" panose="02010609060101010101" charset="-122"/>
                <a:sym typeface="+mn-lt"/>
              </a:rPr>
              <a:t>    国脉微如缕。问长缨何时入手，缚将戎主？</a:t>
            </a:r>
            <a:r>
              <a:rPr lang="zh-CN" altLang="en-US" sz="32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未必人间无好汉，谁与宽些尺度？</a:t>
            </a:r>
            <a:r>
              <a:rPr lang="zh-CN" altLang="en-US" sz="3400" b="1" dirty="0">
                <a:solidFill>
                  <a:srgbClr val="2C3448"/>
                </a:solidFill>
                <a:latin typeface="楷体" panose="02010609060101010101" charset="-122"/>
                <a:ea typeface="楷体" panose="02010609060101010101" charset="-122"/>
                <a:cs typeface="楷体" panose="02010609060101010101" charset="-122"/>
                <a:sym typeface="+mn-lt"/>
              </a:rPr>
              <a:t>试看取当年韩五。岂有谷城公付授，也不干、曾遇骊山母。谈笑起，两河路。</a:t>
            </a:r>
          </a:p>
          <a:p>
            <a:pPr lvl="0" algn="l"/>
            <a:r>
              <a:rPr lang="en-US" altLang="zh-CN" sz="3400" b="1" dirty="0">
                <a:solidFill>
                  <a:srgbClr val="2C3448"/>
                </a:solidFill>
                <a:latin typeface="楷体" panose="02010609060101010101" charset="-122"/>
                <a:ea typeface="楷体" panose="02010609060101010101" charset="-122"/>
                <a:cs typeface="楷体" panose="02010609060101010101" charset="-122"/>
                <a:sym typeface="+mn-lt"/>
              </a:rPr>
              <a:t>    </a:t>
            </a:r>
            <a:r>
              <a:rPr lang="zh-CN" altLang="en-US" sz="3400" b="1" dirty="0">
                <a:solidFill>
                  <a:srgbClr val="2C3448"/>
                </a:solidFill>
                <a:latin typeface="楷体" panose="02010609060101010101" charset="-122"/>
                <a:ea typeface="楷体" panose="02010609060101010101" charset="-122"/>
                <a:cs typeface="楷体" panose="02010609060101010101" charset="-122"/>
                <a:sym typeface="+mn-lt"/>
              </a:rPr>
              <a:t>少时棋柝曾联句。叹而今登楼揽镜，事机频误。闻说北风吹面急，边上冲梯屡舞。君莫道、投鞭虚语，自古一贤能制难，有金汤便可无张许？快投笔，莫题柱。</a:t>
            </a:r>
            <a:endParaRPr lang="en-US" altLang="zh-CN" sz="3400" b="1" dirty="0">
              <a:solidFill>
                <a:srgbClr val="2C3448"/>
              </a:solidFill>
              <a:latin typeface="楷体" panose="02010609060101010101" charset="-122"/>
              <a:ea typeface="楷体" panose="02010609060101010101" charset="-122"/>
              <a:cs typeface="楷体" panose="02010609060101010101" charset="-122"/>
              <a:sym typeface="+mn-lt"/>
            </a:endParaRPr>
          </a:p>
          <a:p>
            <a:pPr>
              <a:lnSpc>
                <a:spcPts val="3900"/>
              </a:lnSpc>
            </a:pPr>
            <a:r>
              <a:rPr lang="zh-CN" altLang="en-US" sz="2800" b="1" dirty="0">
                <a:solidFill>
                  <a:srgbClr val="C00000"/>
                </a:solidFill>
                <a:latin typeface="黑体" panose="02010609060101010101" pitchFamily="49" charset="-122"/>
                <a:ea typeface="黑体" panose="02010609060101010101" pitchFamily="49" charset="-122"/>
                <a:cs typeface="楷体" panose="02010609060101010101" charset="-122"/>
              </a:rPr>
              <a:t>尺度：标准。</a:t>
            </a:r>
            <a:endParaRPr lang="en-US" altLang="zh-CN" sz="2800" b="1" dirty="0">
              <a:solidFill>
                <a:srgbClr val="C00000"/>
              </a:solidFill>
              <a:latin typeface="黑体" panose="02010609060101010101" pitchFamily="49" charset="-122"/>
              <a:ea typeface="黑体" panose="02010609060101010101" pitchFamily="49" charset="-122"/>
              <a:cs typeface="楷体" panose="02010609060101010101" charset="-122"/>
            </a:endParaRPr>
          </a:p>
          <a:p>
            <a:pPr>
              <a:lnSpc>
                <a:spcPts val="3900"/>
              </a:lnSpc>
            </a:pPr>
            <a:r>
              <a:rPr lang="zh-CN" altLang="en-US" sz="2400" b="1" dirty="0">
                <a:solidFill>
                  <a:srgbClr val="3A3AF8"/>
                </a:solidFill>
                <a:latin typeface="黑体" panose="02010609060101010101" pitchFamily="49" charset="-122"/>
                <a:ea typeface="黑体" panose="02010609060101010101" pitchFamily="49" charset="-122"/>
                <a:cs typeface="楷体" panose="02010609060101010101" charset="-122"/>
              </a:rPr>
              <a:t>反问。</a:t>
            </a:r>
          </a:p>
          <a:p>
            <a:pPr>
              <a:lnSpc>
                <a:spcPts val="3900"/>
              </a:lnSpc>
            </a:pPr>
            <a:r>
              <a:rPr lang="zh-CN" altLang="en-US" sz="2800" b="1" dirty="0">
                <a:latin typeface="黑体" panose="02010609060101010101" pitchFamily="49" charset="-122"/>
                <a:ea typeface="黑体" panose="02010609060101010101" pitchFamily="49" charset="-122"/>
                <a:cs typeface="楷体" panose="02010609060101010101" charset="-122"/>
                <a:sym typeface="+mn-lt"/>
              </a:rPr>
              <a:t>判断正误：</a:t>
            </a:r>
            <a:r>
              <a:rPr lang="zh-CN" altLang="en-US" sz="2800" b="1" dirty="0">
                <a:latin typeface="黑体" panose="02010609060101010101" pitchFamily="49" charset="-122"/>
                <a:ea typeface="黑体" panose="02010609060101010101" pitchFamily="49" charset="-122"/>
                <a:cs typeface="楷体" panose="02010609060101010101" charset="-122"/>
              </a:rPr>
              <a:t>以“未必”二字起句，道出了作者的自信，人间自有降龙伏虎的好汉，只是，没有人不拘一格任用人材。</a:t>
            </a:r>
          </a:p>
          <a:p>
            <a:pPr>
              <a:lnSpc>
                <a:spcPts val="3200"/>
              </a:lnSpc>
            </a:pPr>
            <a:endParaRPr lang="zh-CN" altLang="en-US" sz="2400" b="1" dirty="0">
              <a:solidFill>
                <a:srgbClr val="3A3AF8"/>
              </a:solidFill>
              <a:latin typeface="黑体" panose="02010609060101010101" pitchFamily="49" charset="-122"/>
              <a:ea typeface="黑体" panose="02010609060101010101" pitchFamily="49" charset="-122"/>
              <a:cs typeface="楷体" panose="02010609060101010101" charset="-122"/>
              <a:sym typeface="+mn-lt"/>
            </a:endParaRPr>
          </a:p>
        </p:txBody>
      </p:sp>
      <p:sp>
        <p:nvSpPr>
          <p:cNvPr id="8" name="文本框 7"/>
          <p:cNvSpPr txBox="1"/>
          <p:nvPr/>
        </p:nvSpPr>
        <p:spPr>
          <a:xfrm>
            <a:off x="8734546" y="5302142"/>
            <a:ext cx="914400" cy="692497"/>
          </a:xfrm>
          <a:prstGeom prst="rect">
            <a:avLst/>
          </a:prstGeom>
          <a:noFill/>
        </p:spPr>
        <p:txBody>
          <a:bodyPr wrap="square" rtlCol="0">
            <a:spAutoFit/>
          </a:bodyPr>
          <a:lstStyle/>
          <a:p>
            <a:r>
              <a:rPr lang="zh-CN" altLang="en-US" sz="3900" dirty="0">
                <a:solidFill>
                  <a:srgbClr val="00CC00"/>
                </a:solidFill>
              </a:rP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l="8921" t="4731" r="8491" b="4086"/>
          <a:stretch>
            <a:fillRect/>
          </a:stretch>
        </p:blipFill>
        <p:spPr>
          <a:xfrm rot="16200000">
            <a:off x="3146324" y="-2089894"/>
            <a:ext cx="5899354" cy="11082032"/>
          </a:xfrm>
          <a:prstGeom prst="rect">
            <a:avLst/>
          </a:prstGeom>
        </p:spPr>
      </p:pic>
      <p:sp>
        <p:nvSpPr>
          <p:cNvPr id="7" name="矩形 6"/>
          <p:cNvSpPr/>
          <p:nvPr/>
        </p:nvSpPr>
        <p:spPr>
          <a:xfrm>
            <a:off x="670932" y="689061"/>
            <a:ext cx="10850135" cy="400110"/>
          </a:xfrm>
          <a:prstGeom prst="rect">
            <a:avLst/>
          </a:prstGeom>
        </p:spPr>
        <p:txBody>
          <a:bodyPr wrap="square">
            <a:spAutoFit/>
          </a:bodyPr>
          <a:lstStyle/>
          <a:p>
            <a:r>
              <a:rPr lang="en-US" altLang="zh-CN" sz="2000" b="1" dirty="0">
                <a:latin typeface="仿宋" panose="02010609060101010101" pitchFamily="49" charset="-122"/>
                <a:ea typeface="仿宋" panose="02010609060101010101" pitchFamily="49" charset="-122"/>
              </a:rPr>
              <a:t>    </a:t>
            </a:r>
          </a:p>
        </p:txBody>
      </p:sp>
      <p:sp>
        <p:nvSpPr>
          <p:cNvPr id="2" name="PA_文本框 26"/>
          <p:cNvSpPr txBox="1"/>
          <p:nvPr>
            <p:custDataLst>
              <p:tags r:id="rId1"/>
            </p:custDataLst>
          </p:nvPr>
        </p:nvSpPr>
        <p:spPr>
          <a:xfrm>
            <a:off x="486176" y="481244"/>
            <a:ext cx="11298880" cy="5955476"/>
          </a:xfrm>
          <a:prstGeom prst="rect">
            <a:avLst/>
          </a:prstGeom>
          <a:noFill/>
        </p:spPr>
        <p:txBody>
          <a:bodyPr wrap="square" rtlCol="0">
            <a:spAutoFit/>
          </a:bodyPr>
          <a:lstStyle/>
          <a:p>
            <a:pPr lvl="0"/>
            <a:r>
              <a:rPr lang="zh-CN" altLang="en-US" sz="3400" b="1" dirty="0">
                <a:solidFill>
                  <a:srgbClr val="2C3448"/>
                </a:solidFill>
                <a:latin typeface="楷体" panose="02010609060101010101" charset="-122"/>
                <a:ea typeface="楷体" panose="02010609060101010101" charset="-122"/>
                <a:cs typeface="楷体" panose="02010609060101010101" charset="-122"/>
                <a:sym typeface="+mn-lt"/>
              </a:rPr>
              <a:t>    国脉微如缕。问长缨何时入手，缚将戎主？未必人间无好汉，谁与宽些尺度？</a:t>
            </a:r>
            <a:r>
              <a:rPr lang="zh-CN" altLang="en-US" sz="32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试看取当年韩五。岂有谷城公付授，也不干、曾遇骊山母。谈笑起，两河路。</a:t>
            </a:r>
          </a:p>
          <a:p>
            <a:pPr lvl="0" algn="l"/>
            <a:r>
              <a:rPr lang="en-US" altLang="zh-CN" sz="3400" b="1" dirty="0">
                <a:solidFill>
                  <a:srgbClr val="2C3448"/>
                </a:solidFill>
                <a:latin typeface="楷体" panose="02010609060101010101" charset="-122"/>
                <a:ea typeface="楷体" panose="02010609060101010101" charset="-122"/>
                <a:cs typeface="楷体" panose="02010609060101010101" charset="-122"/>
                <a:sym typeface="+mn-lt"/>
              </a:rPr>
              <a:t>    </a:t>
            </a:r>
            <a:r>
              <a:rPr lang="zh-CN" altLang="en-US" sz="3400" b="1" dirty="0">
                <a:solidFill>
                  <a:srgbClr val="2C3448"/>
                </a:solidFill>
                <a:latin typeface="楷体" panose="02010609060101010101" charset="-122"/>
                <a:ea typeface="楷体" panose="02010609060101010101" charset="-122"/>
                <a:cs typeface="楷体" panose="02010609060101010101" charset="-122"/>
                <a:sym typeface="+mn-lt"/>
              </a:rPr>
              <a:t>少时棋柝曾联句。叹而今登楼揽镜，事机频误。闻说北风吹面急，边上冲梯屡舞。君莫道、投鞭虚语，自古一贤能制难，有金汤便可无张许？快投笔，莫题柱。</a:t>
            </a:r>
            <a:endParaRPr lang="en-US" altLang="zh-CN" sz="3400" b="1" dirty="0">
              <a:solidFill>
                <a:srgbClr val="2C3448"/>
              </a:solidFill>
              <a:latin typeface="楷体" panose="02010609060101010101" charset="-122"/>
              <a:ea typeface="楷体" panose="02010609060101010101" charset="-122"/>
              <a:cs typeface="楷体" panose="02010609060101010101" charset="-122"/>
              <a:sym typeface="+mn-lt"/>
            </a:endParaRPr>
          </a:p>
          <a:p>
            <a:pPr>
              <a:lnSpc>
                <a:spcPts val="3200"/>
              </a:lnSpc>
            </a:pPr>
            <a:r>
              <a:rPr lang="zh-CN" altLang="en-US" sz="2600" b="1" dirty="0">
                <a:solidFill>
                  <a:srgbClr val="C00000"/>
                </a:solidFill>
                <a:cs typeface="+mn-ea"/>
                <a:sym typeface="+mn-lt"/>
              </a:rPr>
              <a:t>韩五：南宋抗金名将韩世忠，排行第五，人称韩五。</a:t>
            </a:r>
          </a:p>
          <a:p>
            <a:pPr>
              <a:lnSpc>
                <a:spcPts val="3200"/>
              </a:lnSpc>
            </a:pPr>
            <a:r>
              <a:rPr lang="zh-CN" altLang="en-US" sz="2600" b="1" dirty="0">
                <a:solidFill>
                  <a:srgbClr val="C00000"/>
                </a:solidFill>
                <a:cs typeface="+mn-ea"/>
                <a:sym typeface="+mn-lt"/>
              </a:rPr>
              <a:t>谷城公：亦称黄石公。传说汉代张良曾于谷城山下遇仙人传授兵书。</a:t>
            </a:r>
          </a:p>
          <a:p>
            <a:pPr>
              <a:lnSpc>
                <a:spcPts val="3200"/>
              </a:lnSpc>
            </a:pPr>
            <a:r>
              <a:rPr lang="zh-CN" altLang="en-US" sz="2600" b="1" dirty="0">
                <a:solidFill>
                  <a:srgbClr val="C00000"/>
                </a:solidFill>
                <a:cs typeface="+mn-ea"/>
                <a:sym typeface="+mn-lt"/>
              </a:rPr>
              <a:t>不干：不相干；骊山母：一作黎山老母，道教传说中的女仙。传说唐朝李筌曾在骊山下遇一老母为他讲解</a:t>
            </a:r>
            <a:r>
              <a:rPr lang="en-US" altLang="zh-CN" sz="2600" b="1" dirty="0">
                <a:solidFill>
                  <a:srgbClr val="C00000"/>
                </a:solidFill>
                <a:cs typeface="+mn-ea"/>
                <a:sym typeface="+mn-lt"/>
              </a:rPr>
              <a:t>《</a:t>
            </a:r>
            <a:r>
              <a:rPr lang="zh-CN" altLang="en-US" sz="2600" b="1" dirty="0">
                <a:solidFill>
                  <a:srgbClr val="C00000"/>
                </a:solidFill>
                <a:cs typeface="+mn-ea"/>
                <a:sym typeface="+mn-lt"/>
              </a:rPr>
              <a:t>阴符</a:t>
            </a:r>
            <a:r>
              <a:rPr lang="en-US" altLang="zh-CN" sz="2600" b="1" dirty="0">
                <a:solidFill>
                  <a:srgbClr val="C00000"/>
                </a:solidFill>
                <a:cs typeface="+mn-ea"/>
                <a:sym typeface="+mn-lt"/>
              </a:rPr>
              <a:t>》</a:t>
            </a:r>
            <a:r>
              <a:rPr lang="zh-CN" altLang="en-US" sz="2600" b="1" dirty="0">
                <a:solidFill>
                  <a:srgbClr val="C00000"/>
                </a:solidFill>
                <a:cs typeface="+mn-ea"/>
                <a:sym typeface="+mn-lt"/>
              </a:rPr>
              <a:t>秘文。</a:t>
            </a:r>
            <a:endParaRPr lang="en-US" altLang="zh-CN" sz="2600" b="1" dirty="0">
              <a:solidFill>
                <a:srgbClr val="C00000"/>
              </a:solidFill>
              <a:cs typeface="+mn-ea"/>
              <a:sym typeface="+mn-lt"/>
            </a:endParaRPr>
          </a:p>
          <a:p>
            <a:pPr>
              <a:lnSpc>
                <a:spcPts val="3200"/>
              </a:lnSpc>
            </a:pPr>
            <a:r>
              <a:rPr lang="zh-CN" altLang="en-US" sz="2600" b="1" dirty="0">
                <a:solidFill>
                  <a:srgbClr val="C00000"/>
                </a:solidFill>
                <a:cs typeface="+mn-ea"/>
                <a:sym typeface="+mn-lt"/>
              </a:rPr>
              <a:t>两河路：河北西路和河北东路，是敌占区。</a:t>
            </a:r>
          </a:p>
          <a:p>
            <a:pPr lvl="0">
              <a:lnSpc>
                <a:spcPts val="2900"/>
              </a:lnSpc>
            </a:pPr>
            <a:r>
              <a:rPr lang="zh-CN" altLang="en-US" sz="2400" b="1" dirty="0">
                <a:solidFill>
                  <a:srgbClr val="3A3AF8"/>
                </a:solidFill>
                <a:latin typeface="黑体" panose="02010609060101010101" pitchFamily="49" charset="-122"/>
                <a:ea typeface="黑体" panose="02010609060101010101" pitchFamily="49" charset="-122"/>
                <a:cs typeface="楷体" panose="02010609060101010101" charset="-122"/>
                <a:sym typeface="+mn-lt"/>
              </a:rPr>
              <a:t>接连用典，试看南宋初年的抗金名将韩世忠吧，虽没有黄石公那样的名师传他兵法，也没遇到骊山老母那样的仙人相助，却能谈笑之间，在两河路屡次大败金兵。</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l="8921" t="4731" r="8491" b="4086"/>
          <a:stretch>
            <a:fillRect/>
          </a:stretch>
        </p:blipFill>
        <p:spPr>
          <a:xfrm rot="16200000">
            <a:off x="3146324" y="-2089894"/>
            <a:ext cx="5899354" cy="11082032"/>
          </a:xfrm>
          <a:prstGeom prst="rect">
            <a:avLst/>
          </a:prstGeom>
        </p:spPr>
      </p:pic>
      <p:sp>
        <p:nvSpPr>
          <p:cNvPr id="7" name="矩形 6"/>
          <p:cNvSpPr/>
          <p:nvPr/>
        </p:nvSpPr>
        <p:spPr>
          <a:xfrm>
            <a:off x="670932" y="689061"/>
            <a:ext cx="10850135" cy="400110"/>
          </a:xfrm>
          <a:prstGeom prst="rect">
            <a:avLst/>
          </a:prstGeom>
        </p:spPr>
        <p:txBody>
          <a:bodyPr wrap="square">
            <a:spAutoFit/>
          </a:bodyPr>
          <a:lstStyle/>
          <a:p>
            <a:r>
              <a:rPr lang="en-US" altLang="zh-CN" sz="2000" b="1" dirty="0">
                <a:latin typeface="仿宋" panose="02010609060101010101" pitchFamily="49" charset="-122"/>
                <a:ea typeface="仿宋" panose="02010609060101010101" pitchFamily="49" charset="-122"/>
              </a:rPr>
              <a:t>    </a:t>
            </a:r>
          </a:p>
        </p:txBody>
      </p:sp>
      <p:sp>
        <p:nvSpPr>
          <p:cNvPr id="2" name="PA_文本框 26"/>
          <p:cNvSpPr txBox="1"/>
          <p:nvPr>
            <p:custDataLst>
              <p:tags r:id="rId1"/>
            </p:custDataLst>
          </p:nvPr>
        </p:nvSpPr>
        <p:spPr>
          <a:xfrm>
            <a:off x="554983" y="583822"/>
            <a:ext cx="11082033" cy="5816977"/>
          </a:xfrm>
          <a:prstGeom prst="rect">
            <a:avLst/>
          </a:prstGeom>
          <a:noFill/>
        </p:spPr>
        <p:txBody>
          <a:bodyPr wrap="square" rtlCol="0">
            <a:spAutoFit/>
          </a:bodyPr>
          <a:lstStyle/>
          <a:p>
            <a:pPr lvl="0"/>
            <a:r>
              <a:rPr lang="zh-CN" altLang="en-US" sz="3400" b="1" dirty="0">
                <a:solidFill>
                  <a:srgbClr val="2C3448"/>
                </a:solidFill>
                <a:latin typeface="楷体" panose="02010609060101010101" charset="-122"/>
                <a:ea typeface="楷体" panose="02010609060101010101" charset="-122"/>
                <a:cs typeface="楷体" panose="02010609060101010101" charset="-122"/>
                <a:sym typeface="+mn-lt"/>
              </a:rPr>
              <a:t>    国脉微如缕。问长缨何时入手，缚将戎主？未必人间无好汉，谁与宽些尺度？</a:t>
            </a:r>
            <a:r>
              <a:rPr lang="zh-CN" altLang="en-US" sz="32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试看取当年韩五。岂有谷城公付授，也不干、曾遇骊山母。谈笑起，两河路。</a:t>
            </a:r>
          </a:p>
          <a:p>
            <a:pPr lvl="0" algn="l"/>
            <a:r>
              <a:rPr lang="en-US" altLang="zh-CN" sz="3400" b="1" dirty="0">
                <a:solidFill>
                  <a:srgbClr val="2C3448"/>
                </a:solidFill>
                <a:latin typeface="楷体" panose="02010609060101010101" charset="-122"/>
                <a:ea typeface="楷体" panose="02010609060101010101" charset="-122"/>
                <a:cs typeface="楷体" panose="02010609060101010101" charset="-122"/>
                <a:sym typeface="+mn-lt"/>
              </a:rPr>
              <a:t>    </a:t>
            </a:r>
            <a:r>
              <a:rPr lang="zh-CN" altLang="en-US" sz="3400" b="1" dirty="0">
                <a:solidFill>
                  <a:srgbClr val="2C3448"/>
                </a:solidFill>
                <a:latin typeface="楷体" panose="02010609060101010101" charset="-122"/>
                <a:ea typeface="楷体" panose="02010609060101010101" charset="-122"/>
                <a:cs typeface="楷体" panose="02010609060101010101" charset="-122"/>
                <a:sym typeface="+mn-lt"/>
              </a:rPr>
              <a:t>少时棋柝曾联句。叹而今登楼揽镜，事机频误。闻说北风吹面急，边上冲梯屡舞。君莫道、投鞭虚语，自古一贤能制难，有金汤便可无张许？快投笔，莫题柱。</a:t>
            </a:r>
            <a:endParaRPr lang="en-US" altLang="zh-CN" sz="3400" b="1" dirty="0">
              <a:solidFill>
                <a:srgbClr val="2C3448"/>
              </a:solidFill>
              <a:latin typeface="楷体" panose="02010609060101010101" charset="-122"/>
              <a:ea typeface="楷体" panose="02010609060101010101" charset="-122"/>
              <a:cs typeface="楷体" panose="02010609060101010101" charset="-122"/>
              <a:sym typeface="+mn-lt"/>
            </a:endParaRPr>
          </a:p>
          <a:p>
            <a:r>
              <a:rPr lang="zh-CN" altLang="en-US" sz="2800" b="1" dirty="0">
                <a:latin typeface="黑体" panose="02010609060101010101" pitchFamily="49" charset="-122"/>
                <a:ea typeface="黑体" panose="02010609060101010101" pitchFamily="49" charset="-122"/>
                <a:cs typeface="楷体" panose="02010609060101010101" charset="-122"/>
              </a:rPr>
              <a:t>判断正误：</a:t>
            </a:r>
            <a:endParaRPr lang="en-US" altLang="zh-CN" sz="2800" b="1" dirty="0">
              <a:latin typeface="黑体" panose="02010609060101010101" pitchFamily="49" charset="-122"/>
              <a:ea typeface="黑体" panose="02010609060101010101" pitchFamily="49" charset="-122"/>
              <a:cs typeface="楷体" panose="02010609060101010101" charset="-122"/>
            </a:endParaRPr>
          </a:p>
          <a:p>
            <a:r>
              <a:rPr lang="en-US" altLang="zh-CN" sz="2800" b="1" dirty="0">
                <a:latin typeface="黑体" panose="02010609060101010101" pitchFamily="49" charset="-122"/>
                <a:ea typeface="黑体" panose="02010609060101010101" pitchFamily="49" charset="-122"/>
                <a:cs typeface="楷体" panose="02010609060101010101" charset="-122"/>
              </a:rPr>
              <a:t>1.</a:t>
            </a:r>
            <a:r>
              <a:rPr lang="zh-CN" altLang="en-US" sz="2800" b="1" dirty="0">
                <a:latin typeface="黑体" panose="02010609060101010101" pitchFamily="49" charset="-122"/>
                <a:ea typeface="黑体" panose="02010609060101010101" pitchFamily="49" charset="-122"/>
                <a:cs typeface="楷体" panose="02010609060101010101" charset="-122"/>
              </a:rPr>
              <a:t>作者频频使用“问”、“未必”、“试看取”、“岂……也……”等词，</a:t>
            </a:r>
            <a:r>
              <a:rPr lang="zh-CN" altLang="en-US" sz="2800" b="1" dirty="0">
                <a:latin typeface="黑体" panose="02010609060101010101" pitchFamily="49" charset="-122"/>
                <a:ea typeface="黑体" panose="02010609060101010101" pitchFamily="49" charset="-122"/>
                <a:cs typeface="楷体" panose="02010609060101010101" charset="-122"/>
                <a:sym typeface="+mn-ea"/>
              </a:rPr>
              <a:t>这种叙述中抒情</a:t>
            </a:r>
            <a:r>
              <a:rPr lang="zh-CN" altLang="en-US" sz="2800" b="1" dirty="0">
                <a:latin typeface="黑体" panose="02010609060101010101" pitchFamily="49" charset="-122"/>
                <a:ea typeface="黑体" panose="02010609060101010101" pitchFamily="49" charset="-122"/>
                <a:cs typeface="楷体" panose="02010609060101010101" charset="-122"/>
              </a:rPr>
              <a:t>既增加了感染力，而且一气呵成，逻辑严密。</a:t>
            </a:r>
            <a:endParaRPr lang="en-US" altLang="zh-CN" sz="2800" b="1" dirty="0">
              <a:latin typeface="黑体" panose="02010609060101010101" pitchFamily="49" charset="-122"/>
              <a:ea typeface="黑体" panose="02010609060101010101" pitchFamily="49" charset="-122"/>
              <a:cs typeface="楷体" panose="02010609060101010101" charset="-122"/>
            </a:endParaRPr>
          </a:p>
          <a:p>
            <a:r>
              <a:rPr lang="en-US" altLang="zh-CN" sz="2800" b="1" dirty="0">
                <a:latin typeface="黑体" panose="02010609060101010101" pitchFamily="49" charset="-122"/>
                <a:ea typeface="黑体" panose="02010609060101010101" pitchFamily="49" charset="-122"/>
                <a:cs typeface="楷体" panose="02010609060101010101" charset="-122"/>
              </a:rPr>
              <a:t>2.</a:t>
            </a:r>
            <a:r>
              <a:rPr lang="zh-CN" altLang="en-US" sz="2800" b="1" dirty="0">
                <a:latin typeface="黑体" panose="02010609060101010101" pitchFamily="49" charset="-122"/>
                <a:ea typeface="黑体" panose="02010609060101010101" pitchFamily="49" charset="-122"/>
                <a:cs typeface="楷体" panose="02010609060101010101" charset="-122"/>
              </a:rPr>
              <a:t>作者反用西汉张良遇谷城公（即黄石公）传授《太公兵法》和唐将李筌得骊山老母讲解《阴符经》而俱立大功的两个典故，来说明即使没有承授与凭借，照样也可以保家卫国建立功勋。</a:t>
            </a:r>
          </a:p>
        </p:txBody>
      </p:sp>
      <p:sp>
        <p:nvSpPr>
          <p:cNvPr id="3" name="文本框 2"/>
          <p:cNvSpPr txBox="1"/>
          <p:nvPr/>
        </p:nvSpPr>
        <p:spPr>
          <a:xfrm>
            <a:off x="554982" y="5049746"/>
            <a:ext cx="914400" cy="692497"/>
          </a:xfrm>
          <a:prstGeom prst="rect">
            <a:avLst/>
          </a:prstGeom>
          <a:noFill/>
        </p:spPr>
        <p:txBody>
          <a:bodyPr wrap="square" rtlCol="0">
            <a:spAutoFit/>
          </a:bodyPr>
          <a:lstStyle/>
          <a:p>
            <a:r>
              <a:rPr lang="zh-CN" altLang="en-US" sz="3900" dirty="0">
                <a:solidFill>
                  <a:srgbClr val="00CC00"/>
                </a:solidFill>
              </a:rPr>
              <a:t>✓</a:t>
            </a:r>
          </a:p>
        </p:txBody>
      </p:sp>
      <p:sp>
        <p:nvSpPr>
          <p:cNvPr id="6" name="文本框 5"/>
          <p:cNvSpPr txBox="1"/>
          <p:nvPr/>
        </p:nvSpPr>
        <p:spPr>
          <a:xfrm>
            <a:off x="554982" y="4214249"/>
            <a:ext cx="914400" cy="584775"/>
          </a:xfrm>
          <a:prstGeom prst="rect">
            <a:avLst/>
          </a:prstGeom>
          <a:noFill/>
        </p:spPr>
        <p:txBody>
          <a:bodyPr wrap="square" rtlCol="0">
            <a:spAutoFit/>
          </a:bodyPr>
          <a:lstStyle/>
          <a:p>
            <a:r>
              <a:rPr lang="en-US" altLang="zh-CN" sz="3200" b="1" dirty="0">
                <a:solidFill>
                  <a:srgbClr val="00CC00"/>
                </a:solidFill>
              </a:rPr>
              <a:t>×</a:t>
            </a:r>
            <a:endParaRPr lang="zh-CN" altLang="en-US" sz="3200" b="1" dirty="0">
              <a:solidFill>
                <a:srgbClr val="00CC00"/>
              </a:solidFill>
            </a:endParaRPr>
          </a:p>
        </p:txBody>
      </p:sp>
      <p:sp>
        <p:nvSpPr>
          <p:cNvPr id="9" name="文本框 8"/>
          <p:cNvSpPr txBox="1"/>
          <p:nvPr/>
        </p:nvSpPr>
        <p:spPr>
          <a:xfrm>
            <a:off x="2333389" y="4506636"/>
            <a:ext cx="2099353" cy="523220"/>
          </a:xfrm>
          <a:prstGeom prst="rect">
            <a:avLst/>
          </a:prstGeom>
          <a:noFill/>
        </p:spPr>
        <p:txBody>
          <a:bodyPr wrap="square" rtlCol="0">
            <a:spAutoFit/>
          </a:bodyPr>
          <a:lstStyle/>
          <a:p>
            <a:r>
              <a:rPr lang="zh-CN" altLang="en-US" sz="2800" b="1" dirty="0">
                <a:highlight>
                  <a:srgbClr val="FFFF00"/>
                </a:highlight>
                <a:latin typeface="黑体" panose="02010609060101010101" pitchFamily="49" charset="-122"/>
                <a:ea typeface="黑体" panose="02010609060101010101" pitchFamily="49" charset="-122"/>
                <a:sym typeface="+mn-ea"/>
              </a:rPr>
              <a:t>叙述中抒情</a:t>
            </a:r>
            <a:endParaRPr lang="zh-CN" altLang="en-US" sz="2800" b="1" dirty="0">
              <a:highlight>
                <a:srgbClr val="FFFF00"/>
              </a:highligh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l="8921" t="4731" r="8491" b="4086"/>
          <a:stretch>
            <a:fillRect/>
          </a:stretch>
        </p:blipFill>
        <p:spPr>
          <a:xfrm rot="16200000">
            <a:off x="3146324" y="-2089894"/>
            <a:ext cx="5899354" cy="11082032"/>
          </a:xfrm>
          <a:prstGeom prst="rect">
            <a:avLst/>
          </a:prstGeom>
        </p:spPr>
      </p:pic>
      <p:sp>
        <p:nvSpPr>
          <p:cNvPr id="7" name="矩形 6"/>
          <p:cNvSpPr/>
          <p:nvPr/>
        </p:nvSpPr>
        <p:spPr>
          <a:xfrm>
            <a:off x="670932" y="689061"/>
            <a:ext cx="10850135" cy="400110"/>
          </a:xfrm>
          <a:prstGeom prst="rect">
            <a:avLst/>
          </a:prstGeom>
        </p:spPr>
        <p:txBody>
          <a:bodyPr wrap="square">
            <a:spAutoFit/>
          </a:bodyPr>
          <a:lstStyle/>
          <a:p>
            <a:r>
              <a:rPr lang="en-US" altLang="zh-CN" sz="2000" b="1" dirty="0">
                <a:latin typeface="仿宋" panose="02010609060101010101" pitchFamily="49" charset="-122"/>
                <a:ea typeface="仿宋" panose="02010609060101010101" pitchFamily="49" charset="-122"/>
              </a:rPr>
              <a:t>    </a:t>
            </a:r>
          </a:p>
        </p:txBody>
      </p:sp>
      <p:sp>
        <p:nvSpPr>
          <p:cNvPr id="2" name="PA_文本框 26"/>
          <p:cNvSpPr txBox="1"/>
          <p:nvPr>
            <p:custDataLst>
              <p:tags r:id="rId1"/>
            </p:custDataLst>
          </p:nvPr>
        </p:nvSpPr>
        <p:spPr>
          <a:xfrm>
            <a:off x="486176" y="481244"/>
            <a:ext cx="11298880" cy="6144439"/>
          </a:xfrm>
          <a:prstGeom prst="rect">
            <a:avLst/>
          </a:prstGeom>
          <a:noFill/>
        </p:spPr>
        <p:txBody>
          <a:bodyPr wrap="square" rtlCol="0">
            <a:spAutoFit/>
          </a:bodyPr>
          <a:lstStyle/>
          <a:p>
            <a:pPr lvl="0"/>
            <a:r>
              <a:rPr lang="zh-CN" altLang="en-US" sz="3200" b="1" dirty="0">
                <a:solidFill>
                  <a:srgbClr val="2C3448"/>
                </a:solidFill>
                <a:latin typeface="楷体" panose="02010609060101010101" charset="-122"/>
                <a:ea typeface="楷体" panose="02010609060101010101" charset="-122"/>
                <a:cs typeface="楷体" panose="02010609060101010101" charset="-122"/>
                <a:sym typeface="+mn-lt"/>
              </a:rPr>
              <a:t>    国脉微如缕。问长缨何时入手，缚将戎主？未必人间无好汉，谁与宽些尺度？试看取当年韩五。岂有谷城公付授，也不干、曾遇骊山母。谈笑起，两河路。</a:t>
            </a:r>
          </a:p>
          <a:p>
            <a:pPr lvl="0" algn="l"/>
            <a:r>
              <a:rPr lang="en-US" altLang="zh-CN" sz="3200" b="1" dirty="0">
                <a:solidFill>
                  <a:srgbClr val="2C3448"/>
                </a:solidFill>
                <a:latin typeface="楷体" panose="02010609060101010101" charset="-122"/>
                <a:ea typeface="楷体" panose="02010609060101010101" charset="-122"/>
                <a:cs typeface="楷体" panose="02010609060101010101" charset="-122"/>
                <a:sym typeface="+mn-lt"/>
              </a:rPr>
              <a:t>    </a:t>
            </a:r>
            <a:r>
              <a:rPr lang="zh-CN" altLang="en-US" sz="32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少时棋柝曾联句。叹而今登楼揽镜，事机频误。</a:t>
            </a:r>
            <a:r>
              <a:rPr lang="zh-CN" altLang="en-US" sz="3200" b="1" dirty="0">
                <a:solidFill>
                  <a:srgbClr val="2C3448"/>
                </a:solidFill>
                <a:latin typeface="楷体" panose="02010609060101010101" charset="-122"/>
                <a:ea typeface="楷体" panose="02010609060101010101" charset="-122"/>
                <a:cs typeface="楷体" panose="02010609060101010101" charset="-122"/>
                <a:sym typeface="+mn-lt"/>
              </a:rPr>
              <a:t>闻说北风吹面急，边上冲梯屡舞。君莫道</a:t>
            </a:r>
            <a:r>
              <a:rPr lang="zh-CN" altLang="en-US" sz="3200" b="1" dirty="0">
                <a:solidFill>
                  <a:srgbClr val="2C3448"/>
                </a:solidFill>
                <a:latin typeface="Yu Gothic UI" panose="020B0500000000000000" pitchFamily="34" charset="-128"/>
                <a:ea typeface="Yu Gothic UI" panose="020B0500000000000000" pitchFamily="34" charset="-128"/>
                <a:cs typeface="楷体" panose="02010609060101010101" charset="-122"/>
                <a:sym typeface="+mn-lt"/>
              </a:rPr>
              <a:t>、</a:t>
            </a:r>
            <a:r>
              <a:rPr lang="zh-CN" altLang="en-US" sz="3200" b="1" dirty="0">
                <a:solidFill>
                  <a:srgbClr val="2C3448"/>
                </a:solidFill>
                <a:latin typeface="楷体" panose="02010609060101010101" charset="-122"/>
                <a:ea typeface="楷体" panose="02010609060101010101" charset="-122"/>
                <a:cs typeface="楷体" panose="02010609060101010101" charset="-122"/>
                <a:sym typeface="+mn-lt"/>
              </a:rPr>
              <a:t>投鞭虚语，自古一贤能制难，有金汤便可无张许？快投笔，莫题柱。</a:t>
            </a:r>
            <a:endParaRPr lang="en-US" altLang="zh-CN" sz="3200" b="1" dirty="0">
              <a:solidFill>
                <a:srgbClr val="2C3448"/>
              </a:solidFill>
              <a:latin typeface="楷体" panose="02010609060101010101" charset="-122"/>
              <a:ea typeface="楷体" panose="02010609060101010101" charset="-122"/>
              <a:cs typeface="楷体" panose="02010609060101010101" charset="-122"/>
              <a:sym typeface="+mn-lt"/>
            </a:endParaRPr>
          </a:p>
          <a:p>
            <a:pPr>
              <a:lnSpc>
                <a:spcPts val="3300"/>
              </a:lnSpc>
            </a:pPr>
            <a:r>
              <a:rPr lang="zh-CN" altLang="en-US" sz="2600" b="1" dirty="0">
                <a:solidFill>
                  <a:srgbClr val="C00000"/>
                </a:solidFill>
                <a:cs typeface="+mn-ea"/>
                <a:sym typeface="+mn-lt"/>
              </a:rPr>
              <a:t>棋：下棋；柝</a:t>
            </a:r>
            <a:r>
              <a:rPr lang="en-US" altLang="zh-CN" sz="2600" b="1" dirty="0">
                <a:solidFill>
                  <a:srgbClr val="C00000"/>
                </a:solidFill>
                <a:cs typeface="+mn-ea"/>
                <a:sym typeface="+mn-lt"/>
              </a:rPr>
              <a:t>(</a:t>
            </a:r>
            <a:r>
              <a:rPr lang="en-US" altLang="zh-CN" sz="2600" b="1" dirty="0" err="1">
                <a:solidFill>
                  <a:srgbClr val="C00000"/>
                </a:solidFill>
                <a:cs typeface="+mn-ea"/>
                <a:sym typeface="+mn-lt"/>
              </a:rPr>
              <a:t>tuò</a:t>
            </a:r>
            <a:r>
              <a:rPr lang="en-US" altLang="zh-CN" sz="2600" b="1" dirty="0">
                <a:solidFill>
                  <a:srgbClr val="C00000"/>
                </a:solidFill>
                <a:cs typeface="+mn-ea"/>
                <a:sym typeface="+mn-lt"/>
              </a:rPr>
              <a:t>)</a:t>
            </a:r>
            <a:r>
              <a:rPr lang="zh-CN" altLang="en-US" sz="2600" b="1" dirty="0">
                <a:solidFill>
                  <a:srgbClr val="C00000"/>
                </a:solidFill>
                <a:cs typeface="+mn-ea"/>
                <a:sym typeface="+mn-lt"/>
              </a:rPr>
              <a:t>：巡夜时所敲的木梆；联句：作诗的一种方式，一人一句，联成一首；“棋柝联句”：我少时曾在军旅中过着下棋、联句的豪放生活，强调作者报国从军之夙愿。</a:t>
            </a:r>
            <a:endParaRPr lang="en-US" altLang="zh-CN" sz="2600" b="1" dirty="0">
              <a:solidFill>
                <a:srgbClr val="C00000"/>
              </a:solidFill>
              <a:cs typeface="+mn-ea"/>
              <a:sym typeface="+mn-lt"/>
            </a:endParaRPr>
          </a:p>
          <a:p>
            <a:pPr>
              <a:lnSpc>
                <a:spcPts val="3300"/>
              </a:lnSpc>
            </a:pPr>
            <a:r>
              <a:rPr lang="zh-CN" altLang="en-US" sz="2600" b="1" dirty="0">
                <a:solidFill>
                  <a:srgbClr val="C00000"/>
                </a:solidFill>
                <a:cs typeface="+mn-ea"/>
                <a:sym typeface="+mn-lt"/>
              </a:rPr>
              <a:t>登楼揽镜：在盼望中蹉跎岁月；登楼：喻有所企望；揽镜：形容衰老。</a:t>
            </a:r>
            <a:endParaRPr lang="en-US" altLang="zh-CN" sz="2600" b="1" dirty="0">
              <a:solidFill>
                <a:srgbClr val="C00000"/>
              </a:solidFill>
              <a:cs typeface="+mn-ea"/>
              <a:sym typeface="+mn-lt"/>
            </a:endParaRPr>
          </a:p>
          <a:p>
            <a:pPr>
              <a:lnSpc>
                <a:spcPts val="3300"/>
              </a:lnSpc>
            </a:pPr>
            <a:r>
              <a:rPr lang="zh-CN" altLang="en-US" sz="2600" b="1" dirty="0">
                <a:solidFill>
                  <a:srgbClr val="C00000"/>
                </a:solidFill>
                <a:cs typeface="+mn-ea"/>
                <a:sym typeface="+mn-lt"/>
              </a:rPr>
              <a:t>事机：行事的时机。</a:t>
            </a:r>
            <a:endParaRPr lang="en-US" altLang="zh-CN" sz="2600" b="1" dirty="0">
              <a:solidFill>
                <a:srgbClr val="C00000"/>
              </a:solidFill>
              <a:cs typeface="+mn-ea"/>
              <a:sym typeface="+mn-lt"/>
            </a:endParaRPr>
          </a:p>
          <a:p>
            <a:pPr lvl="0">
              <a:lnSpc>
                <a:spcPts val="3300"/>
              </a:lnSpc>
            </a:pPr>
            <a:r>
              <a:rPr lang="zh-CN" altLang="en-US" sz="2600" b="1" dirty="0">
                <a:solidFill>
                  <a:srgbClr val="3A3AF8"/>
                </a:solidFill>
                <a:latin typeface="黑体" panose="02010609060101010101" pitchFamily="49" charset="-122"/>
                <a:ea typeface="黑体" panose="02010609060101010101" pitchFamily="49" charset="-122"/>
                <a:cs typeface="楷体" panose="02010609060101010101" charset="-122"/>
                <a:sym typeface="+mn-lt"/>
              </a:rPr>
              <a:t>今昔对比，表达了怀才不遇之痛惜。我年少也满怀豪情，怀揣从军夙愿；而如今登楼揽镜自照已日渐衰老，杀敌报国的战机又被频频贻误。</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l="8921" t="4731" r="8491" b="4086"/>
          <a:stretch>
            <a:fillRect/>
          </a:stretch>
        </p:blipFill>
        <p:spPr>
          <a:xfrm rot="16200000">
            <a:off x="3146324" y="-2089894"/>
            <a:ext cx="5899354" cy="11082032"/>
          </a:xfrm>
          <a:prstGeom prst="rect">
            <a:avLst/>
          </a:prstGeom>
        </p:spPr>
      </p:pic>
      <p:sp>
        <p:nvSpPr>
          <p:cNvPr id="7" name="矩形 6"/>
          <p:cNvSpPr/>
          <p:nvPr/>
        </p:nvSpPr>
        <p:spPr>
          <a:xfrm>
            <a:off x="670932" y="689061"/>
            <a:ext cx="10850135" cy="400110"/>
          </a:xfrm>
          <a:prstGeom prst="rect">
            <a:avLst/>
          </a:prstGeom>
        </p:spPr>
        <p:txBody>
          <a:bodyPr wrap="square">
            <a:spAutoFit/>
          </a:bodyPr>
          <a:lstStyle/>
          <a:p>
            <a:r>
              <a:rPr lang="en-US" altLang="zh-CN" sz="2000" b="1" dirty="0">
                <a:latin typeface="仿宋" panose="02010609060101010101" pitchFamily="49" charset="-122"/>
                <a:ea typeface="仿宋" panose="02010609060101010101" pitchFamily="49" charset="-122"/>
              </a:rPr>
              <a:t>    </a:t>
            </a:r>
          </a:p>
        </p:txBody>
      </p:sp>
      <p:sp>
        <p:nvSpPr>
          <p:cNvPr id="2" name="PA_文本框 26"/>
          <p:cNvSpPr txBox="1"/>
          <p:nvPr>
            <p:custDataLst>
              <p:tags r:id="rId1"/>
            </p:custDataLst>
          </p:nvPr>
        </p:nvSpPr>
        <p:spPr>
          <a:xfrm>
            <a:off x="486176" y="481244"/>
            <a:ext cx="11298880" cy="6147837"/>
          </a:xfrm>
          <a:prstGeom prst="rect">
            <a:avLst/>
          </a:prstGeom>
          <a:noFill/>
        </p:spPr>
        <p:txBody>
          <a:bodyPr wrap="square" rtlCol="0">
            <a:spAutoFit/>
          </a:bodyPr>
          <a:lstStyle/>
          <a:p>
            <a:pPr lvl="0"/>
            <a:r>
              <a:rPr lang="zh-CN" altLang="en-US" sz="3400" b="1" dirty="0">
                <a:solidFill>
                  <a:srgbClr val="2C3448"/>
                </a:solidFill>
                <a:latin typeface="楷体" panose="02010609060101010101" charset="-122"/>
                <a:ea typeface="楷体" panose="02010609060101010101" charset="-122"/>
                <a:cs typeface="楷体" panose="02010609060101010101" charset="-122"/>
                <a:sym typeface="+mn-lt"/>
              </a:rPr>
              <a:t>    国脉微如缕。问长缨何时入手，缚将戎主？未必人间无好汉，谁与宽些尺度？试看取当年韩五。岂有谷城公付授，也不干、曾遇骊山母。谈笑起，两河路。</a:t>
            </a:r>
          </a:p>
          <a:p>
            <a:pPr lvl="0" algn="l"/>
            <a:r>
              <a:rPr lang="en-US" altLang="zh-CN" sz="3400" b="1" dirty="0">
                <a:solidFill>
                  <a:srgbClr val="2C3448"/>
                </a:solidFill>
                <a:latin typeface="楷体" panose="02010609060101010101" charset="-122"/>
                <a:ea typeface="楷体" panose="02010609060101010101" charset="-122"/>
                <a:cs typeface="楷体" panose="02010609060101010101" charset="-122"/>
                <a:sym typeface="+mn-lt"/>
              </a:rPr>
              <a:t>    </a:t>
            </a:r>
            <a:r>
              <a:rPr lang="zh-CN" altLang="en-US" sz="3200" b="1" dirty="0">
                <a:solidFill>
                  <a:srgbClr val="C00000"/>
                </a:solidFill>
                <a:latin typeface="黑体" panose="02010609060101010101" pitchFamily="49" charset="-122"/>
                <a:ea typeface="黑体" panose="02010609060101010101" pitchFamily="49" charset="-122"/>
                <a:cs typeface="楷体" panose="02010609060101010101" charset="-122"/>
                <a:sym typeface="+mn-lt"/>
              </a:rPr>
              <a:t>少时棋柝曾联句。叹而今登楼揽镜，事机频误。</a:t>
            </a:r>
            <a:r>
              <a:rPr lang="zh-CN" altLang="en-US" sz="3400" b="1" dirty="0">
                <a:solidFill>
                  <a:srgbClr val="2C3448"/>
                </a:solidFill>
                <a:latin typeface="楷体" panose="02010609060101010101" charset="-122"/>
                <a:ea typeface="楷体" panose="02010609060101010101" charset="-122"/>
                <a:cs typeface="楷体" panose="02010609060101010101" charset="-122"/>
                <a:sym typeface="+mn-lt"/>
              </a:rPr>
              <a:t>闻说北风吹面急，边上冲梯屡舞。君莫道、投鞭虚语，自古一贤能制难，有金汤便可无张许？快投笔，莫题柱。</a:t>
            </a:r>
            <a:endParaRPr lang="en-US" altLang="zh-CN" sz="3400" b="1" dirty="0">
              <a:solidFill>
                <a:srgbClr val="2C3448"/>
              </a:solidFill>
              <a:latin typeface="楷体" panose="02010609060101010101" charset="-122"/>
              <a:ea typeface="楷体" panose="02010609060101010101" charset="-122"/>
              <a:cs typeface="楷体" panose="02010609060101010101" charset="-122"/>
              <a:sym typeface="+mn-lt"/>
            </a:endParaRPr>
          </a:p>
          <a:p>
            <a:r>
              <a:rPr lang="zh-CN" altLang="en-US" sz="2800" b="1" dirty="0">
                <a:latin typeface="黑体" panose="02010609060101010101" pitchFamily="49" charset="-122"/>
                <a:ea typeface="黑体" panose="02010609060101010101" pitchFamily="49" charset="-122"/>
                <a:cs typeface="楷体" panose="02010609060101010101" charset="-122"/>
              </a:rPr>
              <a:t>判断正误：</a:t>
            </a:r>
            <a:endParaRPr lang="en-US" altLang="zh-CN" sz="2800" b="1" dirty="0">
              <a:latin typeface="黑体" panose="02010609060101010101" pitchFamily="49" charset="-122"/>
              <a:ea typeface="黑体" panose="02010609060101010101" pitchFamily="49" charset="-122"/>
              <a:cs typeface="楷体" panose="02010609060101010101" charset="-122"/>
            </a:endParaRPr>
          </a:p>
          <a:p>
            <a:r>
              <a:rPr lang="en-US" altLang="zh-CN" sz="2800" b="1" dirty="0">
                <a:latin typeface="黑体" panose="02010609060101010101" pitchFamily="49" charset="-122"/>
                <a:ea typeface="黑体" panose="02010609060101010101" pitchFamily="49" charset="-122"/>
                <a:cs typeface="楷体" panose="02010609060101010101" charset="-122"/>
              </a:rPr>
              <a:t>1.</a:t>
            </a:r>
            <a:r>
              <a:rPr lang="zh-CN" altLang="en-US" sz="2800" b="1" dirty="0">
                <a:latin typeface="黑体" panose="02010609060101010101" pitchFamily="49" charset="-122"/>
                <a:ea typeface="黑体" panose="02010609060101010101" pitchFamily="49" charset="-122"/>
                <a:cs typeface="楷体" panose="02010609060101010101" charset="-122"/>
              </a:rPr>
              <a:t>作者首先回忆少年时风流儒雅的生活，和朋友闲来无事作诗或对弈。 </a:t>
            </a:r>
            <a:endParaRPr lang="en-US" altLang="zh-CN" sz="2800" b="1" dirty="0">
              <a:latin typeface="黑体" panose="02010609060101010101" pitchFamily="49" charset="-122"/>
              <a:ea typeface="黑体" panose="02010609060101010101" pitchFamily="49" charset="-122"/>
              <a:cs typeface="楷体" panose="02010609060101010101" charset="-122"/>
            </a:endParaRPr>
          </a:p>
          <a:p>
            <a:r>
              <a:rPr lang="en-US" altLang="zh-CN" sz="2800" b="1" dirty="0">
                <a:latin typeface="黑体" panose="02010609060101010101" pitchFamily="49" charset="-122"/>
                <a:ea typeface="黑体" panose="02010609060101010101" pitchFamily="49" charset="-122"/>
                <a:cs typeface="楷体" panose="02010609060101010101" charset="-122"/>
              </a:rPr>
              <a:t>2.</a:t>
            </a:r>
            <a:r>
              <a:rPr lang="zh-CN" altLang="en-US" sz="2800" b="1" dirty="0">
                <a:latin typeface="黑体" panose="02010609060101010101" pitchFamily="49" charset="-122"/>
                <a:ea typeface="黑体" panose="02010609060101010101" pitchFamily="49" charset="-122"/>
                <a:cs typeface="楷体" panose="02010609060101010101" charset="-122"/>
              </a:rPr>
              <a:t>作者登楼远望，</a:t>
            </a:r>
            <a:r>
              <a:rPr lang="zh-CN" altLang="en-US" sz="2800" b="1" dirty="0">
                <a:latin typeface="黑体" panose="02010609060101010101" pitchFamily="49" charset="-122"/>
                <a:ea typeface="黑体" panose="02010609060101010101" pitchFamily="49" charset="-122"/>
                <a:cs typeface="楷体" panose="02010609060101010101" charset="-122"/>
                <a:sym typeface="+mn-ea"/>
              </a:rPr>
              <a:t>痛心国势日非，</a:t>
            </a:r>
            <a:r>
              <a:rPr lang="zh-CN" altLang="en-US" sz="2800" b="1" dirty="0">
                <a:latin typeface="黑体" panose="02010609060101010101" pitchFamily="49" charset="-122"/>
                <a:ea typeface="黑体" panose="02010609060101010101" pitchFamily="49" charset="-122"/>
                <a:cs typeface="楷体" panose="02010609060101010101" charset="-122"/>
              </a:rPr>
              <a:t>揽镜自照，伤感一事无成，愁肠百转、感慨万千。</a:t>
            </a:r>
            <a:endParaRPr lang="en-US" altLang="zh-CN" sz="2800" b="1" dirty="0">
              <a:latin typeface="黑体" panose="02010609060101010101" pitchFamily="49" charset="-122"/>
              <a:ea typeface="黑体" panose="02010609060101010101" pitchFamily="49" charset="-122"/>
              <a:cs typeface="楷体" panose="02010609060101010101" charset="-122"/>
            </a:endParaRPr>
          </a:p>
          <a:p>
            <a:r>
              <a:rPr lang="en-US" altLang="zh-CN" sz="2800" b="1" dirty="0">
                <a:latin typeface="黑体" panose="02010609060101010101" pitchFamily="49" charset="-122"/>
                <a:ea typeface="黑体" panose="02010609060101010101" pitchFamily="49" charset="-122"/>
                <a:cs typeface="楷体" panose="02010609060101010101" charset="-122"/>
                <a:sym typeface="+mn-ea"/>
              </a:rPr>
              <a:t>3.</a:t>
            </a:r>
            <a:r>
              <a:rPr lang="zh-CN" altLang="en-US" sz="2800" b="1" dirty="0">
                <a:latin typeface="黑体" panose="02010609060101010101" pitchFamily="49" charset="-122"/>
                <a:ea typeface="黑体" panose="02010609060101010101" pitchFamily="49" charset="-122"/>
                <a:cs typeface="楷体" panose="02010609060101010101" charset="-122"/>
                <a:sym typeface="+mn-ea"/>
              </a:rPr>
              <a:t>下片</a:t>
            </a:r>
            <a:r>
              <a:rPr lang="zh-CN" altLang="en-US" sz="2800" b="1" dirty="0">
                <a:latin typeface="黑体" panose="02010609060101010101" pitchFamily="49" charset="-122"/>
                <a:ea typeface="黑体" panose="02010609060101010101" pitchFamily="49" charset="-122"/>
                <a:cs typeface="楷体" panose="02010609060101010101" charset="-122"/>
              </a:rPr>
              <a:t>前三句，作者联系自身遭遇，一声长叹，既有怀才不遇的慨叹，也有屡失杀敌报国之机的自责。</a:t>
            </a:r>
          </a:p>
          <a:p>
            <a:pPr lvl="0">
              <a:lnSpc>
                <a:spcPts val="2900"/>
              </a:lnSpc>
            </a:pPr>
            <a:endParaRPr lang="zh-CN" altLang="en-US" sz="2400" b="1" dirty="0">
              <a:solidFill>
                <a:srgbClr val="3A3AF8"/>
              </a:solidFill>
              <a:latin typeface="黑体" panose="02010609060101010101" pitchFamily="49" charset="-122"/>
              <a:ea typeface="黑体" panose="02010609060101010101" pitchFamily="49" charset="-122"/>
              <a:cs typeface="楷体" panose="02010609060101010101" charset="-122"/>
              <a:sym typeface="+mn-lt"/>
            </a:endParaRPr>
          </a:p>
        </p:txBody>
      </p:sp>
      <p:sp>
        <p:nvSpPr>
          <p:cNvPr id="3" name="文本框 2"/>
          <p:cNvSpPr txBox="1"/>
          <p:nvPr/>
        </p:nvSpPr>
        <p:spPr>
          <a:xfrm>
            <a:off x="4053342" y="4022741"/>
            <a:ext cx="2290308" cy="523220"/>
          </a:xfrm>
          <a:prstGeom prst="rect">
            <a:avLst/>
          </a:prstGeom>
          <a:noFill/>
        </p:spPr>
        <p:txBody>
          <a:bodyPr wrap="square" rtlCol="0">
            <a:spAutoFit/>
          </a:bodyPr>
          <a:lstStyle/>
          <a:p>
            <a:r>
              <a:rPr lang="zh-CN" altLang="en-US" sz="2800" b="1" dirty="0">
                <a:highlight>
                  <a:srgbClr val="FFFF00"/>
                </a:highlight>
                <a:latin typeface="黑体" panose="02010609060101010101" pitchFamily="49" charset="-122"/>
                <a:ea typeface="黑体" panose="02010609060101010101" pitchFamily="49" charset="-122"/>
              </a:rPr>
              <a:t>风流儒雅</a:t>
            </a:r>
          </a:p>
        </p:txBody>
      </p:sp>
      <p:sp>
        <p:nvSpPr>
          <p:cNvPr id="6" name="文本框 5"/>
          <p:cNvSpPr txBox="1"/>
          <p:nvPr/>
        </p:nvSpPr>
        <p:spPr>
          <a:xfrm>
            <a:off x="7994037" y="4022741"/>
            <a:ext cx="3834777" cy="523220"/>
          </a:xfrm>
          <a:prstGeom prst="rect">
            <a:avLst/>
          </a:prstGeom>
          <a:noFill/>
        </p:spPr>
        <p:txBody>
          <a:bodyPr wrap="square" rtlCol="0">
            <a:spAutoFit/>
          </a:bodyPr>
          <a:lstStyle/>
          <a:p>
            <a:r>
              <a:rPr lang="zh-CN" altLang="en-US" sz="2800" b="1" dirty="0">
                <a:highlight>
                  <a:srgbClr val="FFFF00"/>
                </a:highlight>
                <a:latin typeface="黑体" panose="02010609060101010101" pitchFamily="49" charset="-122"/>
                <a:ea typeface="黑体" panose="02010609060101010101" pitchFamily="49" charset="-122"/>
              </a:rPr>
              <a:t>闲来无事作诗或对弈</a:t>
            </a:r>
          </a:p>
        </p:txBody>
      </p:sp>
      <p:sp>
        <p:nvSpPr>
          <p:cNvPr id="8" name="文本框 7"/>
          <p:cNvSpPr txBox="1"/>
          <p:nvPr/>
        </p:nvSpPr>
        <p:spPr>
          <a:xfrm>
            <a:off x="442418" y="4142886"/>
            <a:ext cx="709201" cy="523220"/>
          </a:xfrm>
          <a:prstGeom prst="rect">
            <a:avLst/>
          </a:prstGeom>
          <a:noFill/>
        </p:spPr>
        <p:txBody>
          <a:bodyPr wrap="square" rtlCol="0">
            <a:spAutoFit/>
          </a:bodyPr>
          <a:lstStyle/>
          <a:p>
            <a:r>
              <a:rPr lang="en-US" altLang="zh-CN" sz="2800" b="1" dirty="0">
                <a:solidFill>
                  <a:srgbClr val="00CC00"/>
                </a:solidFill>
                <a:latin typeface="黑体" panose="02010609060101010101" pitchFamily="49" charset="-122"/>
                <a:ea typeface="黑体" panose="02010609060101010101" pitchFamily="49" charset="-122"/>
              </a:rPr>
              <a:t>×</a:t>
            </a:r>
            <a:endParaRPr lang="zh-CN" altLang="en-US" sz="2800" b="1" dirty="0">
              <a:solidFill>
                <a:srgbClr val="00CC00"/>
              </a:solidFill>
              <a:latin typeface="黑体" panose="02010609060101010101" pitchFamily="49" charset="-122"/>
              <a:ea typeface="黑体" panose="02010609060101010101" pitchFamily="49" charset="-122"/>
            </a:endParaRPr>
          </a:p>
        </p:txBody>
      </p:sp>
      <p:sp>
        <p:nvSpPr>
          <p:cNvPr id="9" name="文本框 8"/>
          <p:cNvSpPr txBox="1"/>
          <p:nvPr/>
        </p:nvSpPr>
        <p:spPr>
          <a:xfrm>
            <a:off x="516437" y="4626978"/>
            <a:ext cx="709201" cy="523220"/>
          </a:xfrm>
          <a:prstGeom prst="rect">
            <a:avLst/>
          </a:prstGeom>
          <a:noFill/>
        </p:spPr>
        <p:txBody>
          <a:bodyPr wrap="square" rtlCol="0">
            <a:spAutoFit/>
          </a:bodyPr>
          <a:lstStyle/>
          <a:p>
            <a:r>
              <a:rPr lang="zh-CN" altLang="en-US" sz="2800" b="1" dirty="0">
                <a:solidFill>
                  <a:srgbClr val="00CC00"/>
                </a:solidFill>
                <a:latin typeface="黑体" panose="02010609060101010101" pitchFamily="49" charset="-122"/>
                <a:ea typeface="黑体" panose="02010609060101010101" pitchFamily="49" charset="-122"/>
              </a:rPr>
              <a:t>✓</a:t>
            </a:r>
          </a:p>
        </p:txBody>
      </p:sp>
      <p:sp>
        <p:nvSpPr>
          <p:cNvPr id="10" name="文本框 9"/>
          <p:cNvSpPr txBox="1"/>
          <p:nvPr/>
        </p:nvSpPr>
        <p:spPr>
          <a:xfrm>
            <a:off x="442418" y="5419936"/>
            <a:ext cx="709201" cy="523220"/>
          </a:xfrm>
          <a:prstGeom prst="rect">
            <a:avLst/>
          </a:prstGeom>
          <a:noFill/>
        </p:spPr>
        <p:txBody>
          <a:bodyPr wrap="square" rtlCol="0">
            <a:spAutoFit/>
          </a:bodyPr>
          <a:lstStyle/>
          <a:p>
            <a:r>
              <a:rPr lang="en-US" altLang="zh-CN" sz="2800" b="1" dirty="0">
                <a:solidFill>
                  <a:srgbClr val="00CC00"/>
                </a:solidFill>
                <a:latin typeface="黑体" panose="02010609060101010101" pitchFamily="49" charset="-122"/>
                <a:ea typeface="黑体" panose="02010609060101010101" pitchFamily="49" charset="-122"/>
              </a:rPr>
              <a:t>×</a:t>
            </a:r>
            <a:endParaRPr lang="zh-CN" altLang="en-US" sz="2800" b="1" dirty="0">
              <a:solidFill>
                <a:srgbClr val="00CC00"/>
              </a:solidFill>
              <a:latin typeface="黑体" panose="02010609060101010101" pitchFamily="49" charset="-122"/>
              <a:ea typeface="黑体" panose="02010609060101010101" pitchFamily="49" charset="-122"/>
            </a:endParaRPr>
          </a:p>
        </p:txBody>
      </p:sp>
      <p:sp>
        <p:nvSpPr>
          <p:cNvPr id="11" name="文本框 10"/>
          <p:cNvSpPr txBox="1"/>
          <p:nvPr/>
        </p:nvSpPr>
        <p:spPr>
          <a:xfrm>
            <a:off x="4437502" y="5730110"/>
            <a:ext cx="1208918" cy="523220"/>
          </a:xfrm>
          <a:prstGeom prst="rect">
            <a:avLst/>
          </a:prstGeom>
          <a:noFill/>
        </p:spPr>
        <p:txBody>
          <a:bodyPr wrap="square" rtlCol="0">
            <a:spAutoFit/>
          </a:bodyPr>
          <a:lstStyle/>
          <a:p>
            <a:r>
              <a:rPr lang="zh-CN" altLang="en-US" sz="2800" b="1" dirty="0">
                <a:highlight>
                  <a:srgbClr val="FFFF00"/>
                </a:highlight>
                <a:latin typeface="黑体" panose="02010609060101010101" pitchFamily="49" charset="-122"/>
                <a:ea typeface="黑体" panose="02010609060101010101" pitchFamily="49" charset="-122"/>
              </a:rPr>
              <a:t>自责</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2869</Words>
  <Application>Microsoft Office PowerPoint</Application>
  <PresentationFormat>宽屏</PresentationFormat>
  <Paragraphs>120</Paragraphs>
  <Slides>16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Yu Gothic</vt:lpstr>
      <vt:lpstr>Yu Gothic UI</vt:lpstr>
      <vt:lpstr>等线</vt:lpstr>
      <vt:lpstr>等线 Light</vt:lpstr>
      <vt:lpstr>仿宋</vt:lpstr>
      <vt:lpstr>黑体</vt:lpstr>
      <vt:lpstr>华文楷体</vt:lpstr>
      <vt:lpstr>楷体</vt:lpstr>
      <vt:lpstr>微软雅黑</vt:lpstr>
      <vt:lpstr>Arial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郭照蕾</dc:creator>
  <cp:lastModifiedBy>³He</cp:lastModifiedBy>
  <cp:revision>389</cp:revision>
  <dcterms:created xsi:type="dcterms:W3CDTF">2022-11-27T13:01:00Z</dcterms:created>
  <dcterms:modified xsi:type="dcterms:W3CDTF">2025-08-30T02:10:32Z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787E3E75D1BB49B3A495374AF49D4F94_13</vt:lpwstr>
  </property>
  <property fmtid="{D5CDD505-2E9C-101B-9397-08002B2CF9AE}" pid="3" name="KSOProductBuildVer">
    <vt:lpwstr>2052-12.1.0.21541</vt:lpwstr>
  </property>
</Properties>
</file>