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316" r:id="rId3"/>
    <p:sldId id="318" r:id="rId4"/>
    <p:sldId id="314" r:id="rId5"/>
    <p:sldId id="315" r:id="rId6"/>
    <p:sldId id="320" r:id="rId7"/>
    <p:sldId id="325" r:id="rId8"/>
    <p:sldId id="326" r:id="rId9"/>
    <p:sldId id="322" r:id="rId10"/>
    <p:sldId id="323" r:id="rId11"/>
    <p:sldId id="324" r:id="rId12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2CEB"/>
    <a:srgbClr val="1D41D5"/>
    <a:srgbClr val="263FDA"/>
    <a:srgbClr val="515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11125" y="74295"/>
            <a:ext cx="11923395" cy="6511925"/>
          </a:xfrm>
          <a:prstGeom prst="rect">
            <a:avLst/>
          </a:prstGeom>
        </p:spPr>
        <p:txBody>
          <a:bodyPr>
            <a:noAutofit/>
          </a:bodyPr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夜</a:t>
            </a:r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筝</a:t>
            </a:r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</a:rPr>
              <a:t>   </a:t>
            </a:r>
            <a:endParaRPr lang="en-US" altLang="zh-CN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</a:rPr>
              <a:t>白居易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紫袖红弦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明月中，自弹自感闇</a:t>
            </a:r>
            <a:r>
              <a:rPr lang="zh-CN" altLang="en-US" sz="3600" baseline="300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①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低容。</a:t>
            </a:r>
            <a:endParaRPr lang="zh-CN" altLang="en-US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弦凝指咽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声停处，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别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有深情一万重。</a:t>
            </a:r>
            <a:endParaRPr lang="zh-CN" altLang="en-US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【注】①同暗</a:t>
            </a: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</a:rPr>
              <a:t>1.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有人认为，《夜筝》是《琵琶行》的一个精妙的缩本，请简要分析这首诗与《琵琶行》在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写法上的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不同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zh-CN" altLang="en-US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0" y="168910"/>
            <a:ext cx="12235180" cy="6637020"/>
          </a:xfrm>
          <a:prstGeom prst="rect">
            <a:avLst/>
          </a:prstGeom>
        </p:spPr>
        <p:txBody>
          <a:bodyPr>
            <a:noAutofit/>
          </a:bodyPr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④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借景抒情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：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溪岸之旁，烟霭之中，远远传来采菱人的飘渺歌声，借此景抒发</a:t>
            </a:r>
            <a:r>
              <a:rPr lang="zh-CN" alt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  <a:sym typeface="+mn-ea"/>
              </a:rPr>
              <a:t>沉浸于山水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、欲归隐自在生活意趣之闲适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；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⑤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用典、化用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蜡屐登山暗用谢灵运之典，空花尘世借远离红尘之佛家典，化用柳永、苏子诗句，表现</a:t>
            </a:r>
            <a:r>
              <a:rPr lang="zh-CN" alt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</a:rPr>
              <a:t>旷达悠然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之闲适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⑥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联想想象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将苔藓想象成纸张，将溪流之琅然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juan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想象成大自然写下的诗句，更加突出了</a:t>
            </a:r>
            <a:r>
              <a:rPr lang="zh-CN" alt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charset="-122"/>
                <a:ea typeface="黑体" panose="02010609060101010101" charset="-122"/>
              </a:rPr>
              <a:t>寄情山水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之闲适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algn="l" defTabSz="266700">
              <a:buClrTx/>
              <a:buSzTx/>
              <a:buFontTx/>
            </a:pP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37490" y="238125"/>
            <a:ext cx="11510010" cy="6574790"/>
          </a:xfrm>
          <a:prstGeom prst="rect">
            <a:avLst/>
          </a:prstGeom>
        </p:spPr>
        <p:txBody>
          <a:bodyPr>
            <a:noAutofit/>
          </a:bodyPr>
          <a:p>
            <a:pPr marL="0" indent="0" algn="l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①《琵琶行》重对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音乐本身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的细腻描写；《夜筝》则选取极具暗示性和象征意味的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瞬间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进行描写；</a:t>
            </a:r>
            <a:endParaRPr lang="zh-CN" altLang="en-US" sz="3200">
              <a:latin typeface="黑体" panose="02010609060101010101" charset="-122"/>
              <a:ea typeface="黑体" panose="02010609060101010101" charset="-122"/>
              <a:sym typeface="+mn-ea"/>
            </a:endParaRPr>
          </a:p>
          <a:p>
            <a:pPr marL="0" indent="0" algn="l" defTabSz="266700">
              <a:lnSpc>
                <a:spcPct val="120000"/>
              </a:lnSpc>
              <a:spcAft>
                <a:spcPct val="0"/>
              </a:spcAft>
            </a:pP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②《琵琶行》主要是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正面详写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为主，正侧结合；《夜筝》则主要是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侧面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描写，运用</a:t>
            </a:r>
            <a:r>
              <a:rPr lang="zh-CN" altLang="en-US" sz="3200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sym typeface="+mn-ea"/>
              </a:rPr>
              <a:t>留白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；</a:t>
            </a:r>
            <a:endParaRPr lang="zh-CN" altLang="en-US" sz="3200">
              <a:latin typeface="黑体" panose="02010609060101010101" charset="-122"/>
              <a:ea typeface="黑体" panose="02010609060101010101" charset="-122"/>
              <a:sym typeface="+mn-ea"/>
            </a:endParaRPr>
          </a:p>
          <a:p>
            <a:pPr marL="0" indent="0" algn="l" defTabSz="266700">
              <a:spcAft>
                <a:spcPct val="0"/>
              </a:spcAft>
            </a:pPr>
            <a:endParaRPr lang="zh-CN" altLang="en-US" sz="3200"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-635" y="-635"/>
            <a:ext cx="12225655" cy="6859270"/>
          </a:xfrm>
          <a:prstGeom prst="rect">
            <a:avLst/>
          </a:prstGeom>
        </p:spPr>
        <p:txBody>
          <a:bodyPr>
            <a:noAutofit/>
          </a:bodyPr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宿千岁庵听泉</a:t>
            </a:r>
            <a:endParaRPr lang="zh-CN" altLang="en-US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刘克庄</a:t>
            </a:r>
            <a:endParaRPr lang="zh-CN" altLang="en-US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因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爱庵前一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脉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泉，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襆衾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来此借房眠。</a:t>
            </a:r>
            <a:endParaRPr lang="zh-CN" altLang="en-US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骤闻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将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谓溪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当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户，久听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翻疑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屋是船。</a:t>
            </a:r>
            <a:endParaRPr lang="zh-CN" altLang="en-US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变作怒声犹壮伟，滴成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细点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更清圆。</a:t>
            </a:r>
            <a:endParaRPr lang="zh-CN" altLang="en-US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君看昔日兰亭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帖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，亦把湍流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替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管弦。</a:t>
            </a:r>
            <a:endParaRPr lang="zh-CN" altLang="en-US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大凡抱有天真赤诚之心者，皆有一份特别之癖好。诗人为了听泉声，抱被借宿，将所听所感描绘出来，通过对泉水声音的描写，表达了对自然景观的喜爱和对艺术的追求，使读者在阅读中能够感受到泉水的生动与美感。张岱说：“人无癖不可与交，以其无真气也。”每个人都应该保留一份癖好，就像顽童爱好自己的玩具一般，追求自己的爱好。诗人抱被借宿去听泉声，其天真跃然纸上。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0" y="0"/>
            <a:ext cx="12292330" cy="6858635"/>
          </a:xfrm>
          <a:prstGeom prst="rect">
            <a:avLst/>
          </a:prstGeom>
        </p:spPr>
        <p:txBody>
          <a:bodyPr>
            <a:noAutofit/>
          </a:bodyPr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15.下列对这首诗的理解和赏析，不正确的一项是（ ）</a:t>
            </a: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A.诗的开头交代，诗人之所以会到千岁庵借宿，是出于对庵前泉水的喜爱。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B.诗歌主要是从听觉的角度来描写泉流，与题目中的“听泉”二字相切合。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C.诗人雅趣与古人相通，在听泉的时候，联想到昔日曲水流觞的兰亭雅集。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D.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诗人与兰亭诸贤一样，都把对音乐之美的追求寄托于山水而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摒弃了乐器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尾联是说你看曾经的</a:t>
            </a:r>
            <a:r>
              <a:rPr lang="zh-CN" altLang="en-US" sz="2800">
                <a:solidFill>
                  <a:srgbClr val="C00000"/>
                </a:solidFill>
                <a:latin typeface="MS PGothic" panose="020B0600070205080204" charset="-128"/>
                <a:ea typeface="MS PGothic" panose="020B0600070205080204" charset="-128"/>
                <a:cs typeface="黑体" panose="02010609060101010101" charset="-122"/>
              </a:rPr>
              <a:t>《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兰亭集序》书法帖，也认为</a:t>
            </a:r>
            <a:r>
              <a:rPr lang="zh-CN" altLang="en-US" sz="2800">
                <a:solidFill>
                  <a:srgbClr val="C00000"/>
                </a:solidFill>
                <a:latin typeface="MS PGothic" panose="020B0600070205080204" charset="-128"/>
                <a:ea typeface="MS PGothic" panose="020B0600070205080204" charset="-128"/>
                <a:cs typeface="黑体" panose="02010609060101010101" charset="-122"/>
              </a:rPr>
              <a:t>“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湍流</a:t>
            </a:r>
            <a:r>
              <a:rPr lang="zh-CN" altLang="en-US" sz="2800">
                <a:solidFill>
                  <a:srgbClr val="C00000"/>
                </a:solidFill>
                <a:latin typeface="MS PGothic" panose="020B0600070205080204" charset="-128"/>
                <a:ea typeface="MS PGothic" panose="020B0600070205080204" charset="-128"/>
                <a:cs typeface="黑体" panose="02010609060101010101" charset="-122"/>
              </a:rPr>
              <a:t>”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展现自然之美，胜过音乐之乐，并没说</a:t>
            </a:r>
            <a:r>
              <a:rPr lang="zh-CN" altLang="en-US" sz="2800">
                <a:solidFill>
                  <a:srgbClr val="C00000"/>
                </a:solidFill>
                <a:latin typeface="MS PGothic" panose="020B0600070205080204" charset="-128"/>
                <a:ea typeface="MS PGothic" panose="020B0600070205080204" charset="-128"/>
                <a:cs typeface="黑体" panose="02010609060101010101" charset="-122"/>
              </a:rPr>
              <a:t>“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放弃了乐器</a:t>
            </a:r>
            <a:r>
              <a:rPr lang="zh-CN" altLang="en-US" sz="2800">
                <a:solidFill>
                  <a:srgbClr val="C00000"/>
                </a:solidFill>
                <a:latin typeface="MS PGothic" panose="020B0600070205080204" charset="-128"/>
                <a:ea typeface="MS PGothic" panose="020B0600070205080204" charset="-128"/>
                <a:cs typeface="黑体" panose="02010609060101010101" charset="-122"/>
              </a:rPr>
              <a:t>”</a:t>
            </a: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16.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诗中以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对比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的方式</a:t>
            </a:r>
            <a:r>
              <a:rPr lang="en-US" altLang="zh-CN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,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对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泉声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进行了生动的</a:t>
            </a:r>
            <a:r>
              <a:rPr lang="zh-CN" altLang="en-US" sz="28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描写</a:t>
            </a:r>
            <a:r>
              <a:rPr lang="en-US" altLang="zh-CN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,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请结合相关内容简要赏析。</a:t>
            </a: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考校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手法，先找出对比之处，再进行翻译：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①</a:t>
            </a:r>
            <a:r>
              <a:rPr lang="en-US" altLang="zh-CN" sz="2900" b="1">
                <a:latin typeface="MS PGothic" panose="020B0600070205080204" charset="-128"/>
                <a:ea typeface="MS PGothic" panose="020B0600070205080204" charset="-128"/>
              </a:rPr>
              <a:t>“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骤闻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和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久听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，听泉</a:t>
            </a:r>
            <a:r>
              <a:rPr lang="zh-CN" altLang="en-US"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时长不同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感受不同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形成对比；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乍一听仿佛溪水对着门户，听久了便觉得屋子就是船；</a:t>
            </a:r>
            <a:endParaRPr lang="zh-CN" altLang="en-US" sz="2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②</a:t>
            </a:r>
            <a:r>
              <a:rPr lang="en-US" altLang="zh-CN" sz="2900" b="1">
                <a:latin typeface="MS PGothic" panose="020B0600070205080204" charset="-128"/>
                <a:ea typeface="MS PGothic" panose="020B0600070205080204" charset="-128"/>
              </a:rPr>
              <a:t>“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变作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与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滴成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泉水变化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所听</a:t>
            </a:r>
            <a:r>
              <a:rPr lang="zh-CN" altLang="en-US" sz="29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声音不同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，形成对比；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泉声有时如怒吼激昂响亮，有时如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细流嘀嗒清脆圆润；</a:t>
            </a:r>
            <a:endParaRPr lang="zh-CN" altLang="en-US" sz="29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9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最后点明对比的好处，落于情感：</a:t>
            </a:r>
            <a:endParaRPr lang="zh-CN" altLang="en-US" sz="29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</a:rPr>
              <a:t>③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以对比将泉水多变的特点展现得淋漓尽致</a:t>
            </a:r>
            <a:r>
              <a:rPr lang="en-US" altLang="zh-CN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,</a:t>
            </a:r>
            <a:r>
              <a:rPr lang="zh-CN" altLang="en-US" sz="29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写对自然之美发自内心的欣赏</a:t>
            </a:r>
            <a:endParaRPr lang="zh-CN" altLang="en-US" sz="29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endParaRPr lang="zh-CN" altLang="en-US" sz="29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-635" y="0"/>
            <a:ext cx="12192635" cy="6778625"/>
          </a:xfrm>
          <a:prstGeom prst="rect">
            <a:avLst/>
          </a:prstGeom>
        </p:spPr>
        <p:txBody>
          <a:bodyPr>
            <a:noAutofit/>
          </a:bodyPr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 16. 本诗采用了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对比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的手法，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颈联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写泉水的声音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既响亮又微小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，请结合诗句简要分析。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①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定位颈联，先点出对比、翻译：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颈联用对比，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先写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泉声汹涌似在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怒吼，声音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响亮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激昂；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后写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泉水如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细流嘀嗒流淌，清脆圆润声音微小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柔和；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②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然后点明对比的好处：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二者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鲜明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对比，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形声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兼备具有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画面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使泉声具体可感，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形象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表现泉声的丰富多变，让读者能更好地领略泉声的美妙；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③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落于情感：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赞美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泉水动听、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独特魅力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，表达对自然美景的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喜爱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-635" y="-635"/>
            <a:ext cx="12225655" cy="6859270"/>
          </a:xfrm>
          <a:prstGeom prst="rect">
            <a:avLst/>
          </a:prstGeom>
        </p:spPr>
        <p:txBody>
          <a:bodyPr>
            <a:noAutofit/>
          </a:bodyPr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送别</a:t>
            </a:r>
            <a:endParaRPr lang="zh-CN" altLang="en-US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>
                <a:latin typeface="宋体" panose="02010600030101010101" pitchFamily="2" charset="-122"/>
                <a:ea typeface="宋体" panose="02010600030101010101" pitchFamily="2" charset="-122"/>
              </a:rPr>
              <a:t>李白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浔阳五溪水，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沿洄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直入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巫山里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zh-CN" altLang="en-US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胜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境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由来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人共传，君到南中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自称美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zh-CN" altLang="en-US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送君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别有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八月秋，飒飒芦花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复益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愁。</a:t>
            </a:r>
            <a:endParaRPr lang="zh-CN" altLang="en-US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云帆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望远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不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相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见，日暮长江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空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自流。</a:t>
            </a:r>
            <a:endParaRPr lang="zh-CN" altLang="en-US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本诗是李白为送别友人所作，通过描绘巫山的美景和离别的场景，表达了诗人对友人的依依惜别之情。我们在读这首诗的时候，可以注意以下内容：和谁送别，在哪里送别，将要去哪里，描写了哪些送别时的景色，哪些词语可以透露出作者的感情基调。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66040" y="59690"/>
            <a:ext cx="12047220" cy="6888480"/>
          </a:xfrm>
          <a:prstGeom prst="rect">
            <a:avLst/>
          </a:prstGeom>
        </p:spPr>
        <p:txBody>
          <a:bodyPr>
            <a:noAutofit/>
          </a:bodyPr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15. 下列对这首诗的理解和赏析，不正确的一项是（ ）</a:t>
            </a: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A.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根据本诗内容可知，诗人的友人即将乘船出发，沿水路驶往三峡方向。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B.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诗人表示友人将去的地方景色优美，而</a:t>
            </a:r>
            <a:r>
              <a:rPr lang="zh-CN" altLang="en-US"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友人的风采正与这美景相称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未提及友人的风采与美景相称的内容，只表达了对友人前往美景之地的祝愿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C.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本诗最后两句的</a:t>
            </a:r>
            <a:r>
              <a:rPr lang="zh-CN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表达方式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，在《黄鹤楼送孟浩然之广陵》中也曾使用。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D.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诗中前后两次使用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君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，都是指即将离别的友人，含义并无不同。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16.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本诗是如何表现离愁别绪的？请结合内容简要分析。</a:t>
            </a: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考查手法，从全诗中提取重点手法，翻译，情感。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①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寓情于景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：江边水畔送你，八月秋风正起，芦花飞舞有声，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渲染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悲凉，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将离愁别绪融入秋景，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烘托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送别的</a:t>
            </a:r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忧伤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；</a:t>
            </a: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②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直抒胸臆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：直陈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复益愁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，说更增添了离别愁绪，又说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空自流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，江水自顾自悠悠流逝，表达作别的</a:t>
            </a:r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怅惘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；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③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以景结情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：伫立在江边，望着你的船消失在天边，只余江水在暮色中兀自流淌，表达了对友人的</a:t>
            </a:r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思念不舍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之情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。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endParaRPr lang="zh-CN" altLang="en-US" sz="32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-635" y="-635"/>
            <a:ext cx="12225655" cy="6859270"/>
          </a:xfrm>
          <a:prstGeom prst="rect">
            <a:avLst/>
          </a:prstGeom>
        </p:spPr>
        <p:txBody>
          <a:bodyPr>
            <a:noAutofit/>
          </a:bodyPr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破阵子</a:t>
            </a:r>
            <a:endParaRPr lang="zh-CN" altLang="en-US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 defTabSz="266700">
              <a:spcAft>
                <a:spcPct val="0"/>
              </a:spcAft>
            </a:pP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陆游</a:t>
            </a:r>
            <a:endParaRPr lang="zh-CN" altLang="en-US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看破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空花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尘世，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放轻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昨梦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浮名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。蜡屐登山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真率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饮，筇杖穿林自在行，身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闲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心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太平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zh-CN" altLang="en-US" sz="36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60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料峭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余寒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犹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力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廉纤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细雨初晴。苔纸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闲题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溪上句，菱唱遥闻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烟外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声，与君同</a:t>
            </a:r>
            <a:r>
              <a:rPr lang="zh-CN" altLang="en-US" sz="36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醉醒</a:t>
            </a:r>
            <a:r>
              <a:rPr lang="zh-CN" altLang="en-US" sz="3600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r>
              <a:rPr lang="en-US" altLang="zh-CN" sz="1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endParaRPr lang="en-US" altLang="zh-CN" sz="1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 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与君同醉醒,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“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醉醒</a:t>
            </a: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”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应是偏义复词，偏“醉”。此句中诗人要与君同醉，君，所指不明，可理解为采菱人，也可看作泛指你。此句表意的重心在“同醉醒”三字，如此写，一方面进一步表现了诗人纵情山水、忘怀得失的超脱，可以说是整首诗情感的高潮；</a:t>
            </a:r>
            <a:r>
              <a:rPr lang="zh-CN" altLang="en-US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另一方面，“同醉”，又流露出诗人借酒消愁、但愿长醉不愿醒的隐秘心曲，折射出诗人英雄空老的愤懑与无奈。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en-US" altLang="zh-CN" sz="32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endParaRPr lang="zh-CN" altLang="en-US" sz="3200">
              <a:solidFill>
                <a:srgbClr val="C0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-58420" y="-144145"/>
            <a:ext cx="12352020" cy="7081520"/>
          </a:xfrm>
          <a:prstGeom prst="rect">
            <a:avLst/>
          </a:prstGeom>
        </p:spPr>
        <p:txBody>
          <a:bodyPr>
            <a:noAutofit/>
          </a:bodyPr>
          <a:p>
            <a:pPr marL="0" indent="0" algn="ctr" defTabSz="266700">
              <a:spcAft>
                <a:spcPct val="0"/>
              </a:spcAft>
            </a:pP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14.下列对这首词的理解和赏析，不正确的一项是（</a:t>
            </a:r>
            <a:r>
              <a:rPr 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</a:t>
            </a:r>
            <a:r>
              <a:rPr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</a:t>
            </a:r>
            <a:endParaRPr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A.词人以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“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空花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”“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昨梦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”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喻指过往的虚无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，“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看破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”“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放轻”宣示自己告别过去。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B.词人蜡屐拄杖登山穿林</a:t>
            </a:r>
            <a:r>
              <a:rPr 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,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一个远离尘世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、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悠游自在的山野隐逸形象跃然纸上。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C.细雨初晴的春日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，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依然会使人感觉到寒冷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，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但这并没有影响词人的轻松自得。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D.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词人在最后表示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，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希望</a:t>
            </a:r>
            <a:r>
              <a:rPr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远方友人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能与自己同饮共醉</a:t>
            </a:r>
            <a:r>
              <a:rPr sz="2800" b="1">
                <a:latin typeface="MS PGothic" panose="020B0600070205080204" charset="-128"/>
                <a:ea typeface="MS PGothic" panose="020B0600070205080204" charset="-128"/>
              </a:rPr>
              <a:t>，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表达了</a:t>
            </a:r>
            <a:r>
              <a:rPr sz="28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真挚的思念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之情。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2800">
                <a:solidFill>
                  <a:srgbClr val="C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诗中无远方友人，无真挚思念；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sz="32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15.这首词是</a:t>
            </a:r>
            <a:r>
              <a:rPr sz="32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如何表现</a:t>
            </a:r>
            <a:r>
              <a:rPr sz="32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人</a:t>
            </a:r>
            <a:r>
              <a:rPr sz="32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闲适</a:t>
            </a:r>
            <a:r>
              <a:rPr sz="32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心情的？请</a:t>
            </a:r>
            <a:r>
              <a:rPr sz="3200" b="1"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结合作品</a:t>
            </a:r>
            <a:r>
              <a:rPr sz="32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简要分析。</a:t>
            </a:r>
            <a:endParaRPr sz="32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 algn="l" defTabSz="266700">
              <a:spcAft>
                <a:spcPct val="0"/>
              </a:spcAft>
            </a:pPr>
            <a:r>
              <a:rPr lang="zh-CN" altLang="en-US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如何表现，问的是手法，结合作品，从所有内容捋所有手法：</a:t>
            </a:r>
            <a:endParaRPr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①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直抒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点明心想闲适：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看破、放轻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，看透了虚假的俗世，放开了如梦的虚名；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身闲心太平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，远离尘世</a:t>
            </a:r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旷达超脱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之闲适；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②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描写</a:t>
            </a:r>
            <a:r>
              <a:rPr lang="en-US" altLang="zh-CN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/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借事抒怀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表现闲适：穿蜡屐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登山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，率性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饮酒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拄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着竹杖自在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穿林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，从容</a:t>
            </a:r>
            <a:r>
              <a:rPr lang="zh-CN" altLang="en-US" sz="3200" b="1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行走</a:t>
            </a:r>
            <a:r>
              <a:rPr lang="zh-CN" altLang="en-US" sz="3200" b="1">
                <a:latin typeface="MS PGothic" panose="020B0600070205080204" charset="-128"/>
                <a:ea typeface="MS PGothic" panose="020B0600070205080204" charset="-128"/>
              </a:rPr>
              <a:t>，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以此写出自由洒脱</a:t>
            </a:r>
            <a:r>
              <a:rPr lang="zh-CN" altLang="en-US" sz="3200" b="1">
                <a:latin typeface="MS PGothic" panose="020B0600070205080204" charset="-128"/>
                <a:ea typeface="MS PGothic" panose="020B0600070205080204" charset="-128"/>
              </a:rPr>
              <a:t>、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远离尘杂之</a:t>
            </a:r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从容</a:t>
            </a:r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闲适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；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l" defTabSz="266700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③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反衬，以寒凉景写昂扬情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：春日寒气犹带冬日凛冽，细雨初歇之冷，反衬登山穿林之兴致浓厚，刻画</a:t>
            </a:r>
            <a:r>
              <a:rPr lang="zh-CN" alt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投入自然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无杂扰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</a:rPr>
              <a:t>之闲适；</a:t>
            </a: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algn="l" defTabSz="266700">
              <a:buClrTx/>
              <a:buSzTx/>
              <a:buFontTx/>
            </a:pPr>
            <a:endParaRPr lang="zh-CN" altLang="en-US" sz="32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MzEwNTM5NzYwMDRjMzkwZTVkZjY2ODkwMGIxNGU0OTU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2463</Words>
  <Application>WPS 演示</Application>
  <PresentationFormat>宽屏</PresentationFormat>
  <Paragraphs>89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Arial</vt:lpstr>
      <vt:lpstr>宋体</vt:lpstr>
      <vt:lpstr>Wingdings</vt:lpstr>
      <vt:lpstr>黑体</vt:lpstr>
      <vt:lpstr>Calibri</vt:lpstr>
      <vt:lpstr>MS PGothic</vt:lpstr>
      <vt:lpstr>微软雅黑</vt:lpstr>
      <vt:lpstr>Arial Unicode MS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ZL G</dc:creator>
  <cp:lastModifiedBy>南有乔木</cp:lastModifiedBy>
  <cp:revision>221</cp:revision>
  <dcterms:created xsi:type="dcterms:W3CDTF">2023-08-09T12:44:00Z</dcterms:created>
  <dcterms:modified xsi:type="dcterms:W3CDTF">2025-12-23T12:40:18Z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414C01FE57A44A79A3A19027480D68BF_13</vt:lpwstr>
  </property>
  <property fmtid="{D5CDD505-2E9C-101B-9397-08002B2CF9AE}" pid="3" name="KSOProductBuildVer">
    <vt:lpwstr>2052-12.1.0.24034</vt:lpwstr>
  </property>
</Properties>
</file>