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307" r:id="rId2"/>
    <p:sldId id="308" r:id="rId3"/>
    <p:sldId id="310" r:id="rId4"/>
    <p:sldId id="312" r:id="rId5"/>
    <p:sldId id="316" r:id="rId6"/>
    <p:sldId id="318" r:id="rId7"/>
    <p:sldId id="314" r:id="rId8"/>
    <p:sldId id="315" r:id="rId9"/>
    <p:sldId id="320" r:id="rId10"/>
    <p:sldId id="322" r:id="rId11"/>
    <p:sldId id="323" r:id="rId12"/>
    <p:sldId id="324" r:id="rId13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2CEB"/>
    <a:srgbClr val="1D41D5"/>
    <a:srgbClr val="263FDA"/>
    <a:srgbClr val="515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66" autoAdjust="0"/>
    <p:restoredTop sz="94660"/>
  </p:normalViewPr>
  <p:slideViewPr>
    <p:cSldViewPr snapToGrid="0">
      <p:cViewPr>
        <p:scale>
          <a:sx n="90" d="100"/>
          <a:sy n="90" d="100"/>
        </p:scale>
        <p:origin x="62" y="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6" units="1/cm"/>
          <inkml:channelProperty channel="Y" name="resolution" value="28.34646" units="1/cm"/>
        </inkml:channelProperties>
      </inkml:inkSource>
      <inkml:timestamp xml:id="ts0" timeString="2024-11-24T19:46:26"/>
    </inkml:context>
    <inkml:brush xml:id="br0">
      <inkml:brushProperty name="width" value="0.07938" units="cm"/>
      <inkml:brushProperty name="height" value="0.07938" units="cm"/>
      <inkml:brushProperty name="color" value="#2DAF49"/>
    </inkml:brush>
  </inkml:definitions>
  <inkml:trace contextRef="#ctx0" brushRef="#br0">6376 3092,'0'0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6" units="1/cm"/>
          <inkml:channelProperty channel="Y" name="resolution" value="28.34646" units="1/cm"/>
        </inkml:channelProperties>
      </inkml:inkSource>
      <inkml:timestamp xml:id="ts0" timeString="2024-11-24T19:46:26"/>
    </inkml:context>
    <inkml:brush xml:id="br0">
      <inkml:brushProperty name="width" value="0.07938" units="cm"/>
      <inkml:brushProperty name="height" value="0.07938" units="cm"/>
      <inkml:brushProperty name="color" value="#2DAF49"/>
    </inkml:brush>
  </inkml:definitions>
  <inkml:trace contextRef="#ctx0" brushRef="#br0">7649 2726,'0'0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2025/12/23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4" Type="http://schemas.openxmlformats.org/officeDocument/2006/relationships/customXml" Target="../ink/ink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15570" y="61595"/>
            <a:ext cx="12076430" cy="679640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和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南丰先生出山之作</a:t>
            </a:r>
            <a:r>
              <a:rPr lang="en-US" altLang="en-US" sz="3600" baseline="30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①</a:t>
            </a:r>
            <a:endParaRPr lang="en-US" altLang="en-US" sz="36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2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陈师道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侧径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篮舁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两眼明</a:t>
            </a:r>
            <a:r>
              <a:rPr lang="en-US" altLang="en-US" sz="3600" baseline="30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②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，出山犹带骨毛清</a:t>
            </a:r>
            <a:r>
              <a:rPr lang="en-US" altLang="en-US" sz="3600" baseline="30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③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。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白云笑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我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还多事，流水随人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合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有情。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不及鸟飞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浑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自在，羡他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僧住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便平生。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未能与世全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无意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，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起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为苍生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试一鸣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【注释】①南丰先生：即曾巩，陈师道敬重仰慕的师长。②侧径：狭窄的路，篮舁yú：竹轿。③骨毛清：谓超凡脱俗，具有神仙之姿。 </a:t>
            </a:r>
            <a:endParaRPr lang="en-US" altLang="zh-CN" sz="28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隐居固然是曾巩所向往的生活，但为了替天下苍生发声鸣不平，毅然决然放弃隐居生活。诗人以曾巩出山为发端，表达了在独善其身和兼济天下之间选择兼济天下的思想，表现出北宋文人忧国忧民、敢于担当的襟怀！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墨迹 2"/>
              <p14:cNvContentPartPr/>
              <p14:nvPr/>
            </p14:nvContentPartPr>
            <p14:xfrm>
              <a:off x="4049395" y="1964055"/>
              <a:ext cx="635" cy="635"/>
            </p14:xfrm>
          </p:contentPart>
        </mc:Choice>
        <mc:Fallback xmlns="">
          <p:pic>
            <p:nvPicPr>
              <p:cNvPr id="3" name="墨迹 2"/>
            </p:nvPicPr>
            <p:blipFill>
              <a:blip r:embed="rId3"/>
            </p:blipFill>
            <p:spPr>
              <a:xfrm>
                <a:off x="4049395" y="1964055"/>
                <a:ext cx="635" cy="635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墨迹 6"/>
              <p14:cNvContentPartPr/>
              <p14:nvPr/>
            </p14:nvContentPartPr>
            <p14:xfrm>
              <a:off x="4857750" y="1731645"/>
              <a:ext cx="635" cy="635"/>
            </p14:xfrm>
          </p:contentPart>
        </mc:Choice>
        <mc:Fallback xmlns="">
          <p:pic>
            <p:nvPicPr>
              <p:cNvPr id="7" name="墨迹 6"/>
            </p:nvPicPr>
            <p:blipFill>
              <a:blip r:embed="rId3"/>
            </p:blipFill>
            <p:spPr>
              <a:xfrm>
                <a:off x="4857750" y="1731645"/>
                <a:ext cx="635" cy="635"/>
              </a:xfrm>
              <a:prstGeom prst="rect"/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635" y="-635"/>
            <a:ext cx="12225655" cy="68592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破阵子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陆游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看破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空花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尘世，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放轻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昨梦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浮名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。蜡屐登山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真率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饮，筇杖穿林自在行，身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闲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心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太平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料峭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余寒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犹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力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廉纤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细雨初晴。苔纸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闲题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溪上句，菱唱遥闻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烟外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声，与君同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醉醒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r>
              <a:rPr lang="en-US" altLang="zh-CN" sz="1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与君同醉醒,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醉醒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应是偏义复词，偏“醉”。此句中诗人要与君同醉，君，所指不明，可理解为采菱人，也可看作泛指你。此句表意的重心在“同醉醒”三字，如此写，一方面进一步表现了诗人纵情山水、忘怀得失的超脱，可以说是整首诗情感的高潮；另一方面，“同醉”，又流露出诗人借酒消愁、但愿长醉不愿醒的隐秘心曲，折射出诗人英雄空老的愤懑与无奈。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58420" y="-144145"/>
            <a:ext cx="12352020" cy="70815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14.下列对这首词的理解和赏析，不正确的一项是（</a:t>
            </a:r>
            <a:r>
              <a:rPr 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</a:t>
            </a:r>
            <a:r>
              <a:rPr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</a:t>
            </a: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A.词人以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“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空花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”“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昨梦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”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喻指过往的虚无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，“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看破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”“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放轻”宣示自己告别过去。</a:t>
            </a: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B.词人蜡屐拄杖登山穿林</a:t>
            </a:r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一个远离尘世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、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悠游自在的山野隐逸形象跃然纸上。</a:t>
            </a: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C.细雨初晴的春日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依然会使人感觉到寒冷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但这并没有影响词人的轻松自得。</a:t>
            </a: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D.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词人在最后表示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希望</a:t>
            </a:r>
            <a:r>
              <a:rPr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远方友人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能与自己同饮共醉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表达了</a:t>
            </a:r>
            <a:r>
              <a:rPr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真挚的思念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之情。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诗中无远方友人，无真挚思念；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15.这首词是</a:t>
            </a:r>
            <a:r>
              <a:rPr sz="32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如何表现</a:t>
            </a: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人</a:t>
            </a:r>
            <a:r>
              <a:rPr sz="32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闲适</a:t>
            </a: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心情的？请</a:t>
            </a:r>
            <a:r>
              <a:rPr sz="32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结合作品</a:t>
            </a: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简要分析。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如何表现，问的是手法，结合作品，从所有内容捋所有手法：</a:t>
            </a:r>
            <a:endParaRPr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直抒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点明心想闲适：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看破、放轻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，看透了虚假的俗世，放开了如梦的虚名；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身闲心太平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，远离尘世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旷达超脱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之闲适；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描写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/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借事抒怀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表现闲适：穿蜡屐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登山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，率性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饮酒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拄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着竹杖自在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穿林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，从容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行走</a:t>
            </a:r>
            <a:r>
              <a:rPr lang="zh-CN" altLang="en-US" sz="32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以此写出自由洒脱</a:t>
            </a:r>
            <a:r>
              <a:rPr lang="zh-CN" altLang="en-US" sz="3200" b="1">
                <a:latin typeface="MS PGothic" panose="020B0600070205080204" charset="-128"/>
                <a:ea typeface="MS PGothic" panose="020B0600070205080204" charset="-128"/>
              </a:rPr>
              <a:t>、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远离尘杂之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从容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闲适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③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反衬，以寒凉景写昂扬情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：春日寒气犹带冬日凛冽，细雨初歇之冷，反衬登山穿林之兴致浓厚，刻画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投入自然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无杂扰之闲适；</a:t>
            </a:r>
          </a:p>
          <a:p>
            <a:pPr marL="0" algn="l" defTabSz="266700">
              <a:buClrTx/>
              <a:buSzTx/>
              <a:buFontTx/>
            </a:pP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168910"/>
            <a:ext cx="12235180" cy="66370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④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借景抒情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：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溪岸之旁，烟霭之中，远远传来采菱人的飘渺歌声，借此景抒发</a:t>
            </a:r>
            <a:r>
              <a:rPr lang="zh-CN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  <a:sym typeface="+mn-ea"/>
              </a:rPr>
              <a:t>沉浸于山水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、欲归隐自在生活意趣之闲适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；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⑤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用典、化用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蜡屐登山暗用谢灵运之典，空花尘世借远离红尘之佛家典，化用柳永、苏子诗句，表现</a:t>
            </a:r>
            <a:r>
              <a:rPr lang="zh-CN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旷达悠然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之闲适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⑥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联想想象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将苔藓想象成纸张，将溪流之琅然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juan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想象成大自然写下的诗句，更加突出了</a:t>
            </a:r>
            <a:r>
              <a:rPr lang="zh-CN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寄情山水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之闲适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algn="l" defTabSz="266700">
              <a:buClrTx/>
              <a:buSzTx/>
              <a:buFontTx/>
            </a:pP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0"/>
            <a:ext cx="12135485" cy="685736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>
              <a:spcAft>
                <a:spcPct val="0"/>
              </a:spcAft>
            </a:pPr>
            <a:r>
              <a:rPr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14.下列对这首词的理解与赏析，</a:t>
            </a:r>
            <a:r>
              <a:rPr sz="29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不正确</a:t>
            </a:r>
            <a:r>
              <a:rPr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的一项是</a:t>
            </a:r>
            <a:r>
              <a:rPr lang="zh-CN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（</a:t>
            </a:r>
            <a:r>
              <a:rPr lang="en-US" altLang="zh-CN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</a:t>
            </a:r>
            <a:r>
              <a:rPr lang="zh-CN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）</a:t>
            </a:r>
            <a:endParaRPr sz="29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A.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出山之初的曾巩，展现出来的是一个明净爽利、风骨秀异的高土形象。</a:t>
            </a:r>
            <a:endParaRPr lang="en-US" altLang="zh-CN" sz="29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B.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颔联两句使用拟人的修辞手法，表现白云和流水对于曾巩出山的态度。</a:t>
            </a:r>
            <a:endParaRPr lang="en-US" altLang="zh-CN" sz="29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C.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住在山中的</a:t>
            </a:r>
            <a:r>
              <a:rPr lang="zh-CN" alt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僧人虽然不能像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飞鸟一样自由自在，但</a:t>
            </a:r>
            <a:r>
              <a:rPr lang="zh-CN" alt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其生活也令人羡慕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是身在官场的曾巩自己不如飞鸟自在且羡慕僧人悠然；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D.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陈师道在诗中书写了曾巩的人生志趣与处世情怀，笔端饱含敬佩之情。</a:t>
            </a:r>
            <a:r>
              <a:rPr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15.</a:t>
            </a:r>
            <a:r>
              <a:rPr lang="zh-CN" altLang="en-US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在陈师道看来，曾巩是</a:t>
            </a:r>
            <a:r>
              <a:rPr lang="zh-CN" altLang="en-US" sz="29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如何处理</a:t>
            </a:r>
            <a:r>
              <a:rPr lang="en-US" altLang="zh-CN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“</a:t>
            </a:r>
            <a:r>
              <a:rPr lang="zh-CN" altLang="en-US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仕</a:t>
            </a:r>
            <a:r>
              <a:rPr lang="en-US" altLang="zh-CN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”</a:t>
            </a:r>
            <a:r>
              <a:rPr lang="zh-CN" altLang="en-US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与</a:t>
            </a:r>
            <a:r>
              <a:rPr lang="en-US" altLang="zh-CN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“</a:t>
            </a:r>
            <a:r>
              <a:rPr lang="zh-CN" altLang="en-US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隐</a:t>
            </a:r>
            <a:r>
              <a:rPr lang="en-US" altLang="zh-CN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”</a:t>
            </a:r>
            <a:r>
              <a:rPr lang="zh-CN" altLang="en-US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的</a:t>
            </a:r>
            <a:r>
              <a:rPr lang="zh-CN" altLang="en-US" sz="29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关系</a:t>
            </a:r>
            <a:r>
              <a:rPr lang="zh-CN" altLang="en-US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的</a:t>
            </a:r>
            <a:r>
              <a:rPr lang="en-US" altLang="zh-CN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?</a:t>
            </a:r>
            <a:r>
              <a:rPr lang="zh-CN" altLang="en-US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请简要分析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理解概括题，先回答关系：他是要仕不要隐，还是要隐不要仕，是两个都要or两个都不要；再去定位全诗中正确诗句，进行翻译支撑；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①曾巩认为“仕”与“隐”都是人生重要的一部分，但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不对立不矛盾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，应该将其处理成</a:t>
            </a:r>
            <a:r>
              <a:rPr lang="en-US" altLang="zh-CN" sz="3000">
                <a:latin typeface="黑体" panose="02010609060101010101" charset="-122"/>
                <a:ea typeface="黑体" panose="02010609060101010101" charset="-122"/>
                <a:sym typeface="+mn-ea"/>
              </a:rPr>
              <a:t>“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用舍行藏</a:t>
            </a:r>
            <a:r>
              <a:rPr lang="en-US" altLang="zh-CN" sz="3000">
                <a:latin typeface="黑体" panose="02010609060101010101" charset="-122"/>
                <a:ea typeface="黑体" panose="02010609060101010101" charset="-122"/>
                <a:sym typeface="+mn-ea"/>
              </a:rPr>
              <a:t>”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②他明白出山为官不如飞鸟自在，也羡慕僧人修佛一生一世悠然，所以他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向往自在隐居、清净修行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③但他又说，我不能对人世间的苍生毫无情意，我愿在需要我之时出山，用自己的声音为百姓疾呼；可见忧民济世，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选择承担社会责任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635" y="-635"/>
            <a:ext cx="12225655" cy="68592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读　史</a:t>
            </a:r>
          </a:p>
          <a:p>
            <a:pPr marL="0" indent="0" algn="ctr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</a:rPr>
              <a:t>王安石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自古功名亦苦辛,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行藏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终欲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付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何人?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当时黮闇</a:t>
            </a:r>
            <a:r>
              <a:rPr lang="zh-CN" altLang="en-US" sz="3600" baseline="30000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犹承误,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末俗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纷纭更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乱真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糟粕</a:t>
            </a:r>
            <a:r>
              <a:rPr lang="zh-CN" altLang="en-US" sz="3600" baseline="30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②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所传非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粹美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,丹青难写是精神。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区区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岂尽高贤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意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,独守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千秋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纸上尘。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【注】①黮:蒙昧、糊涂。②糟粕：这里用来代指典籍，也作“糟魄”。《庄子·天道》：“然则君之所读者，古人之糟魄已夫。”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符合宋诗常富“理趣”的特点：史书由人编写，难以做到绝对客观，所以历史记载与历史真实之间存在差异。变法失败后近千年间，史书中关于变法之是非得失以及关于变法一派人物的评价，不绝于世，其间，褒贬扬抑，莫衷一是，真所谓千秋功过，任后人评说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——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其遭遇与他诗中所论如出一辙。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8100" y="77470"/>
            <a:ext cx="12154535" cy="665797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15.下列对这首诗的理解和赏析，</a:t>
            </a:r>
            <a:r>
              <a:rPr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不正确</a:t>
            </a:r>
            <a:r>
              <a:rPr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的一项是（3分）</a:t>
            </a:r>
          </a:p>
          <a:p>
            <a:pPr marL="0" indent="0" algn="l" defTabSz="266700">
              <a:lnSpc>
                <a:spcPct val="120000"/>
              </a:lnSpc>
              <a:spcAft>
                <a:spcPct val="0"/>
              </a:spcAft>
            </a:pP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A.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这首诗从大处着眼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并非是针对某个具体的历史事件、历史人物而作</a:t>
            </a:r>
          </a:p>
          <a:p>
            <a:pPr marL="0" indent="0" algn="l" defTabSz="266700">
              <a:lnSpc>
                <a:spcPct val="120000"/>
              </a:lnSpc>
              <a:spcAft>
                <a:spcPct val="0"/>
              </a:spcAft>
            </a:pP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B.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历代高人贤士一世奔忙，建立功业，但</a:t>
            </a:r>
            <a:r>
              <a:rPr lang="zh-CN" alt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无法避免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身后湮没无闻的可能</a:t>
            </a:r>
          </a:p>
          <a:p>
            <a:pPr marL="0" indent="0" algn="l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29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由颔联可知是因种种情况无法很好地真实地传承；</a:t>
            </a:r>
          </a:p>
          <a:p>
            <a:pPr marL="0" indent="0" algn="l" defTabSz="266700">
              <a:lnSpc>
                <a:spcPct val="120000"/>
              </a:lnSpc>
              <a:spcAft>
                <a:spcPct val="0"/>
              </a:spcAft>
            </a:pP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C.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历史人物在其所处的时代已经难免被误解，在世俗的传言中更会失真</a:t>
            </a:r>
          </a:p>
          <a:p>
            <a:pPr marL="0" indent="0" algn="l" defTabSz="266700">
              <a:lnSpc>
                <a:spcPct val="120000"/>
              </a:lnSpc>
              <a:spcAft>
                <a:spcPct val="0"/>
              </a:spcAft>
            </a:pP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D.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颈联的上下两句反复陈说，表明诗人的观点，堪称这首诗的警策之语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16.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这首诗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阐述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了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一个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什么样的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道理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？对我们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有何启示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？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理解概括，先从中定位出相应诗句进行翻译点明道理，再谈启示：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000">
                <a:latin typeface="Calibri" panose="020F0502020204030204" charset="0"/>
                <a:ea typeface="黑体" panose="02010609060101010101" charset="-122"/>
                <a:sym typeface="+mn-ea"/>
              </a:rPr>
              <a:t>①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做事当时由于时人蒙昧不清就已在被误解，后世流俗纷乱，就更真假难辨，所以读史怎么能够明白得了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历史真实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呢？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②史书是片面的，可能就是糟粕，正如丹青最难的是表现一个人内在的精神气质，所以读史哪理解得了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圣贤的思想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呢？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③进而启示我们，在读书时必须保持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批判学习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的态度，善于分辨，切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忌盲从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  <a:endParaRPr lang="en-US" altLang="zh-CN" sz="300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11125" y="74295"/>
            <a:ext cx="11923395" cy="65119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夜</a:t>
            </a: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筝</a:t>
            </a: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</a:rPr>
              <a:t>白居易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紫袖红弦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明月中，自弹自感闇</a:t>
            </a:r>
            <a:r>
              <a:rPr lang="zh-CN" altLang="en-US" sz="3600" baseline="30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①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低容。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弦凝指咽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声停处，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别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有深情一万重。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【注】①同暗</a:t>
            </a: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有人认为，《夜筝》是《琵琶行》的一个精妙的缩本，请简要分析这首诗与《琵琶行》在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写法上的不同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37490" y="238125"/>
            <a:ext cx="11510010" cy="657479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①《琵琶行》重对音乐本身的细腻描写；《夜筝》则选取极具暗示性和象征意味的瞬间进行描写；</a:t>
            </a:r>
          </a:p>
          <a:p>
            <a:pPr marL="0" indent="0" algn="l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②《琵琶行》主要是正面详写为主，正侧结合；《夜筝》则主要是侧面描写，运用留白；</a:t>
            </a:r>
          </a:p>
          <a:p>
            <a:pPr marL="0" indent="0" algn="l" defTabSz="266700">
              <a:spcAft>
                <a:spcPct val="0"/>
              </a:spcAft>
            </a:pPr>
            <a:endParaRPr lang="zh-CN" altLang="en-US" sz="320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635" y="-635"/>
            <a:ext cx="12225655" cy="68592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宿千岁庵听泉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刘克庄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因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爱庵前一脉泉，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襆衾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来此借房眠。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骤闻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将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谓溪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当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户，久听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翻疑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屋是船。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变作怒声犹壮伟，滴成细点更清圆。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君看昔日兰亭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帖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，亦把湍流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替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管弦。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大凡抱有天真赤诚之心者，皆有一份特别之癖好。诗人为了听泉声，抱被借宿，将所听所感描绘出来，通过对泉水声音的描写，表达了对自然景观的喜爱和对艺术的追求，使读者在阅读中能够感受到泉水的生动与美感。张岱说：“人无癖不可与交，以其无真气也。”每个人都应该保留一份癖好，就像顽童爱好自己的玩具一般，追求自己的爱好。诗人抱被借宿去听泉声，其天真跃然纸上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0"/>
            <a:ext cx="12292330" cy="685863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15.下列对这首诗的理解和赏析，不正确的一项是（ ）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A.诗的开头交代，诗人之所以会到千岁庵借宿，是出于对庵前泉水的喜爱。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B.诗歌主要是从听觉的角度来描写泉流，与题目中的“听泉”二字相切合。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C.诗人雅趣与古人相通，在听泉的时候，联想到昔日曲水流觞的兰亭雅集。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D.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诗人与兰亭诸贤一样，都把对音乐之美的追求寄托于山水而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摒弃了乐器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尾联是说你看曾经的</a:t>
            </a:r>
            <a:r>
              <a:rPr lang="zh-CN" altLang="en-US" sz="2800">
                <a:solidFill>
                  <a:srgbClr val="C00000"/>
                </a:solidFill>
                <a:latin typeface="MS PGothic" panose="020B0600070205080204" charset="-128"/>
                <a:ea typeface="MS PGothic" panose="020B0600070205080204" charset="-128"/>
                <a:cs typeface="黑体" panose="02010609060101010101" charset="-122"/>
              </a:rPr>
              <a:t>《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兰亭集序》书法帖，也认为</a:t>
            </a:r>
            <a:r>
              <a:rPr lang="zh-CN" altLang="en-US" sz="2800">
                <a:solidFill>
                  <a:srgbClr val="C00000"/>
                </a:solidFill>
                <a:latin typeface="MS PGothic" panose="020B0600070205080204" charset="-128"/>
                <a:ea typeface="MS PGothic" panose="020B0600070205080204" charset="-128"/>
                <a:cs typeface="黑体" panose="02010609060101010101" charset="-122"/>
              </a:rPr>
              <a:t>“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湍流</a:t>
            </a:r>
            <a:r>
              <a:rPr lang="zh-CN" altLang="en-US" sz="2800">
                <a:solidFill>
                  <a:srgbClr val="C00000"/>
                </a:solidFill>
                <a:latin typeface="MS PGothic" panose="020B0600070205080204" charset="-128"/>
                <a:ea typeface="MS PGothic" panose="020B0600070205080204" charset="-128"/>
                <a:cs typeface="黑体" panose="02010609060101010101" charset="-122"/>
              </a:rPr>
              <a:t>”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展现自然之美，胜过音乐之乐，并没说</a:t>
            </a:r>
            <a:r>
              <a:rPr lang="zh-CN" altLang="en-US" sz="2800">
                <a:solidFill>
                  <a:srgbClr val="C00000"/>
                </a:solidFill>
                <a:latin typeface="MS PGothic" panose="020B0600070205080204" charset="-128"/>
                <a:ea typeface="MS PGothic" panose="020B0600070205080204" charset="-128"/>
                <a:cs typeface="黑体" panose="02010609060101010101" charset="-122"/>
              </a:rPr>
              <a:t>“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放弃了乐器</a:t>
            </a:r>
            <a:r>
              <a:rPr lang="zh-CN" altLang="en-US" sz="2800">
                <a:solidFill>
                  <a:srgbClr val="C00000"/>
                </a:solidFill>
                <a:latin typeface="MS PGothic" panose="020B0600070205080204" charset="-128"/>
                <a:ea typeface="MS PGothic" panose="020B0600070205080204" charset="-128"/>
                <a:cs typeface="黑体" panose="02010609060101010101" charset="-122"/>
              </a:rPr>
              <a:t>”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16.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诗中以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对比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的方式</a:t>
            </a: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,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对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泉声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进行了生动的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描写</a:t>
            </a: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,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请结合相关内容简要赏析。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考校手法，先找出对比之处，再进行翻译：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en-US" altLang="zh-CN" sz="2900" b="1">
                <a:latin typeface="MS PGothic" panose="020B0600070205080204" charset="-128"/>
                <a:ea typeface="MS PGothic" panose="020B0600070205080204" charset="-128"/>
              </a:rPr>
              <a:t>“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骤闻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和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久听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，听泉</a:t>
            </a:r>
            <a:r>
              <a:rPr lang="zh-CN" alt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时长不同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感受不同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形成对比；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乍一听仿佛溪水对着门户，听久了便觉得屋子就是船；</a:t>
            </a:r>
            <a:endParaRPr lang="zh-CN" altLang="en-US" sz="2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  <a:r>
              <a:rPr lang="en-US" altLang="zh-CN" sz="2900" b="1">
                <a:latin typeface="MS PGothic" panose="020B0600070205080204" charset="-128"/>
                <a:ea typeface="MS PGothic" panose="020B0600070205080204" charset="-128"/>
              </a:rPr>
              <a:t>“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变作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与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滴成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泉水变化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所听</a:t>
            </a:r>
            <a:r>
              <a:rPr lang="zh-CN" alt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声音不同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，形成对比；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泉声有时如怒吼激昂响亮，有时如细流嘀嗒清脆圆润；</a:t>
            </a:r>
            <a:endParaRPr lang="zh-CN" altLang="en-US" sz="29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9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最后点明对比的好处，落于情感：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③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以对比将泉水多变的特点展现得淋漓尽致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写对自然之美发自内心的欣赏</a:t>
            </a:r>
            <a:endParaRPr lang="zh-CN" altLang="en-US" sz="29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endParaRPr lang="zh-CN" altLang="en-US" sz="29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635" y="0"/>
            <a:ext cx="12192635" cy="67786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 16. 本诗采用了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对比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的手法，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颈联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写泉水的声音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既响亮又微小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，请结合诗句简要分析。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①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定位颈联，先点出对比、翻译：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颈联用对比，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先写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泉声汹涌似在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怒吼，声音响亮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激昂；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后写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泉水如细流嘀嗒流淌，清脆圆润声音微小柔和；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②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然后点明对比的好处：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二者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鲜明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对比，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形声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兼备具有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画面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使泉声具体可感，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形象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表现泉声的丰富多变，让读者能更好地领略泉声的美妙；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③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落于情感：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赞美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泉水动听、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独特魅力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，表达对自然美景的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喜爱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indent="0" algn="l" defTabSz="266700">
              <a:spcAft>
                <a:spcPct val="0"/>
              </a:spcAft>
            </a:pP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zEwNTM5NzYwMDRjMzkwZTVkZjY2ODkwMGIxNGU0OTU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1905</Words>
  <Application>Microsoft Office PowerPoint</Application>
  <PresentationFormat>宽屏</PresentationFormat>
  <Paragraphs>98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9" baseType="lpstr">
      <vt:lpstr>MS PGothic</vt:lpstr>
      <vt:lpstr>黑体</vt:lpstr>
      <vt:lpstr>宋体</vt:lpstr>
      <vt:lpstr>微软雅黑</vt:lpstr>
      <vt:lpstr>Arial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ZL G</dc:creator>
  <cp:lastModifiedBy>³He</cp:lastModifiedBy>
  <cp:revision>212</cp:revision>
  <dcterms:created xsi:type="dcterms:W3CDTF">2023-08-09T12:44:00Z</dcterms:created>
  <dcterms:modified xsi:type="dcterms:W3CDTF">2025-12-23T03:12:31Z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34D644201F7C4F758F80869EF0BCE405_13</vt:lpwstr>
  </property>
  <property fmtid="{D5CDD505-2E9C-101B-9397-08002B2CF9AE}" pid="3" name="KSOProductBuildVer">
    <vt:lpwstr>2052-12.1.0.24034</vt:lpwstr>
  </property>
</Properties>
</file>