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03" r:id="rId2"/>
    <p:sldId id="304" r:id="rId3"/>
    <p:sldId id="305" r:id="rId4"/>
    <p:sldId id="306" r:id="rId5"/>
    <p:sldId id="307" r:id="rId6"/>
    <p:sldId id="308" r:id="rId7"/>
    <p:sldId id="310" r:id="rId8"/>
    <p:sldId id="312" r:id="rId9"/>
    <p:sldId id="314" r:id="rId10"/>
    <p:sldId id="315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0" autoAdjust="0"/>
    <p:restoredTop sz="94660"/>
  </p:normalViewPr>
  <p:slideViewPr>
    <p:cSldViewPr snapToGrid="0">
      <p:cViewPr>
        <p:scale>
          <a:sx n="21" d="100"/>
          <a:sy n="21" d="100"/>
        </p:scale>
        <p:origin x="51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4-11-24T19:46:26"/>
    </inkml:context>
    <inkml:brush xml:id="br0">
      <inkml:brushProperty name="width" value="0.07938" units="cm"/>
      <inkml:brushProperty name="height" value="0.07938" units="cm"/>
      <inkml:brushProperty name="color" value="#2DAF49"/>
    </inkml:brush>
  </inkml:definitions>
  <inkml:trace contextRef="#ctx0" brushRef="#br0">6376 3092,'0'0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6" units="1/cm"/>
          <inkml:channelProperty channel="Y" name="resolution" value="28.34646" units="1/cm"/>
        </inkml:channelProperties>
      </inkml:inkSource>
      <inkml:timestamp xml:id="ts0" timeString="2024-11-24T19:46:26"/>
    </inkml:context>
    <inkml:brush xml:id="br0">
      <inkml:brushProperty name="width" value="0.07938" units="cm"/>
      <inkml:brushProperty name="height" value="0.07938" units="cm"/>
      <inkml:brushProperty name="color" value="#2DAF49"/>
    </inkml:brush>
  </inkml:definitions>
  <inkml:trace contextRef="#ctx0" brushRef="#br0">7649 2726,'0'0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4775" y="133350"/>
            <a:ext cx="12009755" cy="672465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0" algn="ctr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赠赵伯鱼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节选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 </a:t>
            </a:r>
          </a:p>
          <a:p>
            <a:pPr indent="0" algn="ctr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韩驹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荆州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早识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高与黄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,诵二子句声琅琅。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后生好学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果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可畏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仆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常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倦谈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殊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未详。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学诗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初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学禅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未悟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且遍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参</a:t>
            </a:r>
            <a:r>
              <a:rPr lang="en-US" altLang="en-US" sz="36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诸方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ctr" defTabSz="266700" fontAlgn="auto">
              <a:lnSpc>
                <a:spcPts val="51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一朝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悟罢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正法眼</a:t>
            </a:r>
            <a:r>
              <a:rPr lang="en-US" altLang="en-US" sz="3600" baseline="30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④</a:t>
            </a:r>
            <a:r>
              <a:rPr lang="en-US" altLang="zh-CN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信手拈出皆成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章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en-US" altLang="zh-CN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l" defTabSz="266700" fontAlgn="auto">
              <a:lnSpc>
                <a:spcPts val="3700"/>
              </a:lnSpc>
              <a:spcAft>
                <a:spcPct val="0"/>
              </a:spcAft>
            </a:pP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【注】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韩驹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(?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1135),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字子苍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两宋之际著名诗人。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高与黄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指前辈诗人高荷与黄庭坚。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参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领悟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琢磨。诸方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各地方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各方面。</a:t>
            </a:r>
            <a:r>
              <a:rPr lang="en-US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④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正法眼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这里借指事物的诀要或精义。</a:t>
            </a:r>
          </a:p>
          <a:p>
            <a:pPr indent="0" algn="l" defTabSz="266700" fontAlgn="auto">
              <a:lnSpc>
                <a:spcPts val="37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是首酬答诗，题赠的对象是后学赵伯鱼。节选的这一部分，除肯定与鼓励赵伯鱼勤奋好学、方法正确外，韩驹还阐明了他主张的学诗方法，那就是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学诗如学禅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292330" cy="685863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15.下列对这首诗的理解和赏析，不正确的一项是（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A.诗的开头交代，诗人之所以会到千岁庵借宿，是出于对庵前泉水的喜爱。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B.诗歌主要是从听觉的角度来描写泉流，与题目中的“听泉”二字相切合。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C.诗人雅趣与古人相通，在听泉的时候，联想到昔日曲水流觞的兰亭雅集。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诗人与兰亭诸贤一样，都把对音乐之美的追求寄托于山水而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摒弃了乐器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尾联是说你看曾经的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《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兰亭集序》书法帖，也认为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湍流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展现自然之美，胜过音乐之乐，并没说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放弃了乐器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诗中以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对比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的方式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泉声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进行了生动的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描写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请结合相关内容简要赏析。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考校手法，先找出对比之处，再进行翻译：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altLang="zh-CN" sz="29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骤闻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久听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，听泉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时长不同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感受不同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形成对比；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乍一听仿佛溪水对着门户，听久了便觉得屋子就是船；</a:t>
            </a:r>
            <a:endParaRPr lang="zh-CN" altLang="en-US" sz="2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en-US" altLang="zh-CN" sz="29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变作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滴成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泉水变化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所听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声音不同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，形成对比；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泉声有时如怒吼激昂响亮，有时如细流嘀嗒清脆圆润；</a:t>
            </a:r>
            <a:endParaRPr lang="zh-CN" altLang="en-US" sz="29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最后点明对比的好处，落于情感：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以对比将泉水多变的特点展现得淋漓尽致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写对自然之美发自内心的欣赏</a:t>
            </a:r>
            <a:endParaRPr lang="zh-CN" altLang="en-US" sz="29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113665"/>
            <a:ext cx="11923395" cy="69716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14.下列对这首诗理解和赏析，不正确的一项是（ ）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从诗的内容可以得知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赵伯鱼是一位勤奋好学、转益多师的诗坛后辈。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诗中使用了古语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后生可畏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表现出作者对赵伯鱼的嘉许以及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劝诫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认为他年纪轻轻就得遇名家，勤奋好学，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后生可畏,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劝诫</a:t>
            </a:r>
            <a:r>
              <a:rPr lang="en-US" altLang="zh-CN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属无中生有；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面对后辈的请教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作者谦逊地表示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自己所谈不多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也较为简单粗略。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诗中以禅理喻诗的内容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既可为赵伯鱼提供指点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也具有普遍的意义。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15.作者主张什么样的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学诗途径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?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请结合诗歌内容简要分析。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理解概括题，从头捋起，概括成主张，醒目手法要点明；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①要态度积极，勤勉</a:t>
            </a:r>
            <a:r>
              <a:rPr lang="zh-CN" altLang="en-US" sz="3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好学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：如赵伯鱼早年荆州游学结识高、黄两位前辈诗人，反复吟诵他们的诗句，好学令人敬畏；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②重广学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积累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，博采众长：类比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参禅“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遍参诸方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”，学习借鉴各地方各派别的名家诗作，经长期学习下苦功打基础；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③待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参悟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要义，自然成章：之后“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一朝悟罢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</a:rPr>
              <a:t>”，有一天完全领悟到诗歌写作的诀要精义，就能信手创作，皆成佳篇；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1125" y="74295"/>
            <a:ext cx="11923395" cy="671385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示儿子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  <a:endParaRPr lang="en-US" altLang="zh-CN" sz="32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禄食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无功我自知，汝曹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何以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明时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为农为士亦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奚异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事国事亲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唯不欺。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在六经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宁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有尽，躬耕百亩可无饥。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最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亲切处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今相付，热读周公七月</a:t>
            </a:r>
            <a:r>
              <a:rPr lang="en-US" altLang="zh-CN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[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注</a:t>
            </a:r>
            <a:r>
              <a:rPr lang="en-US" altLang="zh-CN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]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诗。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【注】七月诗指《诗经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·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风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·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七月》是一首描写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农民劳作和生活的农事诗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诗人主张不必执着于身份高低，应重视内在修养，将道德诚信置于首位，强调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不欺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是立身之本。后两联将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读六经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知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与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重农事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行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结合，体现儒家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经世致用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的思想，要求子孙在学问与生活中贯彻道德理想。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515" y="0"/>
            <a:ext cx="12075795" cy="67964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14.下列对这首诗的理解和赏析，不正确的一项是（ ）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本诗的首联以问句领起全篇，自然引出下文诗人对儿子的谆谆教诲。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诗人指出，不论是侍奉父母还是服务国家，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不欺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都是至关重要的。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诗人认为，生逢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明时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不必读书求仕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躬耕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才是一种理想状态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无论是出仕朝廷为官一方，还是成为平民百姓，躬耕陇亩，都要事国以忠，事亲以孝，并没有在两种方式中做出比较选择；</a:t>
            </a:r>
          </a:p>
          <a:p>
            <a:pPr marL="0" indent="0" algn="l" defTabSz="266700">
              <a:lnSpc>
                <a:spcPct val="90000"/>
              </a:lnSpc>
              <a:spcAft>
                <a:spcPct val="0"/>
              </a:spcAft>
            </a:pP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诗人在最后强调，自己传授给儿子的人生道理是最为真切、确实的。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15.诗人指出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道在六经宁有尽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，又让儿子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熟读周公七月诗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，对此你是如何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理解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的？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①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首先翻译两句：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“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道在六经宁有尽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</a:rPr>
              <a:t>”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指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天下大道都在儒家典籍里，学习钻研哪会有尽头；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熟读周公七月诗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”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指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周公的《七月》写农事劳作，重视民生，你们要好好熟读啊；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</a:endParaRP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②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语境意，有手法点明：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这是诗人对子孙的</a:t>
            </a:r>
            <a:r>
              <a:rPr lang="zh-CN" altLang="en-US" sz="29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教导和训诫</a:t>
            </a:r>
            <a:r>
              <a:rPr lang="zh-CN" altLang="en-US" sz="2900">
                <a:latin typeface="黑体" panose="02010609060101010101" charset="-122"/>
                <a:ea typeface="黑体" panose="02010609060101010101" charset="-122"/>
              </a:rPr>
              <a:t>，希望后代既要终身学习，研读先贤之道；又要重视农事，脚踏实地，做到知行合一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；这才是立身行事最根本的道理；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③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深层总结：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其中</a:t>
            </a:r>
            <a:r>
              <a:rPr lang="zh-CN" altLang="en-US" sz="28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</a:rPr>
              <a:t>寄寓着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</a:rPr>
              <a:t>作者对后人深切的爱，对家族未来家风传承的期冀；</a:t>
            </a: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15570" y="61595"/>
            <a:ext cx="12076430" cy="67964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和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南丰先生出山之作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①</a:t>
            </a:r>
            <a:endParaRPr lang="en-US" altLang="en-US" sz="3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  <a:sym typeface="+mn-ea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陈师道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侧径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篮舁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两眼明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②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，出山犹带骨毛清</a:t>
            </a:r>
            <a:r>
              <a:rPr lang="en-US" altLang="en-US" sz="3600" baseline="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③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白云笑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我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还多事，流水随人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合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有情。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不及鸟飞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浑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自在，羡他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僧住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便平生。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未能与世全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无意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，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起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为苍生</a:t>
            </a:r>
            <a:r>
              <a:rPr lang="zh-CN" altLang="en-US" sz="3600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试一鸣</a:t>
            </a:r>
            <a:r>
              <a:rPr lang="zh-CN" altLang="en-US" sz="3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。</a:t>
            </a: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【注释】①南丰先生：即曾巩，陈师道敬重仰慕的师长。②侧径：狭窄的路，篮舁yú：竹轿。③骨毛清：谓超凡脱俗，具有神仙之姿。 </a:t>
            </a:r>
            <a:endParaRPr lang="en-US" altLang="zh-CN" sz="28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隐居固然是曾巩所向往的生活，但为了替天下苍生发声鸣不平，毅然决然放弃隐居生活。诗人以曾巩出山为发端，表达了在独善其身和兼济天下之间选择兼济天下的思想，表现出北宋文人忧国忧民、敢于担当的襟怀！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墨迹 2"/>
              <p14:cNvContentPartPr/>
              <p14:nvPr/>
            </p14:nvContentPartPr>
            <p14:xfrm>
              <a:off x="4049395" y="1964055"/>
              <a:ext cx="635" cy="635"/>
            </p14:xfrm>
          </p:contentPart>
        </mc:Choice>
        <mc:Fallback xmlns="">
          <p:pic>
            <p:nvPicPr>
              <p:cNvPr id="3" name="墨迹 2"/>
            </p:nvPicPr>
            <p:blipFill>
              <a:blip r:embed="rId3"/>
            </p:blipFill>
            <p:spPr>
              <a:xfrm>
                <a:off x="4049395" y="1964055"/>
                <a:ext cx="635" cy="635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墨迹 6"/>
              <p14:cNvContentPartPr/>
              <p14:nvPr/>
            </p14:nvContentPartPr>
            <p14:xfrm>
              <a:off x="4857750" y="1731645"/>
              <a:ext cx="635" cy="635"/>
            </p14:xfrm>
          </p:contentPart>
        </mc:Choice>
        <mc:Fallback xmlns="">
          <p:pic>
            <p:nvPicPr>
              <p:cNvPr id="7" name="墨迹 6"/>
            </p:nvPicPr>
            <p:blipFill>
              <a:blip r:embed="rId3"/>
            </p:blipFill>
            <p:spPr>
              <a:xfrm>
                <a:off x="4857750" y="1731645"/>
                <a:ext cx="635" cy="635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135485" cy="68573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14.下列对这首词的理解与赏析，</a:t>
            </a:r>
            <a:r>
              <a:rPr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不正确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的一项是</a:t>
            </a:r>
            <a:r>
              <a:rPr 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endParaRPr sz="29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出山之初的曾巩，展现出来的是一个明净爽利、风骨秀异的高土形象。</a:t>
            </a:r>
            <a:endParaRPr lang="en-US" altLang="zh-CN" sz="29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颔联两句使用拟人的修辞手法，表现白云和流水对于曾巩出山的态度。</a:t>
            </a:r>
            <a:endParaRPr lang="en-US" altLang="zh-CN" sz="29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住在山中的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僧人虽然不能像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飞鸟一样自由自在，但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其生活也令人羡慕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是身在官场的曾巩自己不如飞鸟自在且羡慕僧人悠然；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D.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陈师道在诗中书写了曾巩的人生志趣与处世情怀，笔端饱含敬佩之情。</a:t>
            </a:r>
            <a:r>
              <a:rPr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在陈师道看来，曾巩是</a:t>
            </a:r>
            <a:r>
              <a:rPr lang="zh-CN" altLang="en-US"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如何处理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仕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隐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</a:t>
            </a:r>
            <a:r>
              <a:rPr lang="zh-CN" altLang="en-US" sz="29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关系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</a:t>
            </a:r>
            <a:r>
              <a:rPr lang="en-US" altLang="zh-CN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?</a:t>
            </a:r>
            <a:r>
              <a:rPr lang="zh-CN" altLang="en-US" sz="29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请简要分析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理解概括题，先回答关系：他是要仕不要隐，还是要隐不要仕，是两个都要or两个都不要；再去定位全诗中正确诗句，进行翻译支撑；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①曾巩认为“仕”与“隐”都是人生重要的一部分，但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不对立不矛盾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，应该将其处理成</a:t>
            </a:r>
            <a:r>
              <a:rPr lang="en-US" altLang="zh-CN" sz="3000">
                <a:latin typeface="黑体" panose="02010609060101010101" charset="-122"/>
                <a:ea typeface="黑体" panose="02010609060101010101" charset="-122"/>
                <a:sym typeface="+mn-ea"/>
              </a:rPr>
              <a:t>“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用舍行藏</a:t>
            </a:r>
            <a:r>
              <a:rPr lang="en-US" altLang="zh-CN" sz="3000">
                <a:latin typeface="黑体" panose="02010609060101010101" charset="-122"/>
                <a:ea typeface="黑体" panose="02010609060101010101" charset="-122"/>
                <a:sym typeface="+mn-ea"/>
              </a:rPr>
              <a:t>”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②他明白出山为官不如飞鸟自在，也羡慕僧人修佛一生一世悠然，所以他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向往自在隐居、清净修行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③但他又说，我不能对人世间的苍生毫无情意，我愿在需要我之时出山，用自己的声音为百姓疾呼；可见忧民济世，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选择承担社会责任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读　史</a:t>
            </a:r>
          </a:p>
          <a:p>
            <a:pPr marL="0" indent="0" algn="ctr" defTabSz="266700">
              <a:lnSpc>
                <a:spcPct val="9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王安石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自古功名亦苦辛,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行藏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终欲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何人?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当时黮闇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犹承误,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末俗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纷纭更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乱真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糟粕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所传非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粹美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,丹青难写是精神。</a:t>
            </a: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区区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岂尽高贤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意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,独守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千秋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纸上尘。</a:t>
            </a:r>
          </a:p>
          <a:p>
            <a:pPr marL="0" indent="0" algn="l" defTabSz="266700">
              <a:lnSpc>
                <a:spcPct val="100000"/>
              </a:lnSpc>
              <a:spcAft>
                <a:spcPct val="0"/>
              </a:spcAft>
            </a:pP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【注】①黮:蒙昧、糊涂。②糟粕：这里用来代指典籍，也作“糟魄”。《庄子·天道》：“然则君之所读者，古人之糟魄已夫。”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符合宋诗常富“理趣”的特点：史书由人编写，难以做到绝对客观，所以历史记载与历史真实之间存在差异。变法失败后近千年间，史书中关于变法之是非得失以及关于变法一派人物的评价，不绝于世，其间，褒贬扬抑，莫衷一是，真所谓千秋功过，任后人评说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——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其遭遇与他诗中所论如出一辙。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100" y="77470"/>
            <a:ext cx="12154535" cy="66579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15.下列对这首诗的理解和赏析，</a:t>
            </a:r>
            <a:r>
              <a:rPr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不正确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的一项是（3分）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这首诗从大处着眼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并非是针对某个具体的历史事件、历史人物而作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历代高人贤士一世奔忙，建立功业，但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无法避免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身后湮没无闻的可能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29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由颔联可知是因种种情况无法很好地真实地传承；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历史人物在其所处的时代已经难免被误解，在世俗的传言中更会失真</a:t>
            </a: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D.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颈联的上下两句反复陈说，表明诗人的观点，堪称这首诗的警策之语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这首诗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阐述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了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一个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什么样的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道理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？对我们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有何启示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？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理解概括，先从中定位出相应诗句进行翻译点明道理，再谈启示：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Calibri" panose="020F0502020204030204" charset="0"/>
                <a:ea typeface="黑体" panose="02010609060101010101" charset="-122"/>
                <a:sym typeface="+mn-ea"/>
              </a:rPr>
              <a:t>①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做事当时由于时人蒙昧不清就已在被误解，后世流俗纷乱，就更真假难辨，所以读史怎么能够明白得了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历史真实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呢？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②史书是片面的，可能就是糟粕，正如丹青最难的是表现一个人内在的精神气质，所以读史哪理解得了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圣贤的思想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呢？</a:t>
            </a: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③进而启示我们，在读书时必须保持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批判学习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的态度，善于分辨，切</a:t>
            </a:r>
            <a:r>
              <a:rPr lang="zh-CN" altLang="en-US" sz="30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忌盲从</a:t>
            </a:r>
            <a:r>
              <a:rPr lang="zh-CN" altLang="en-US" sz="30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  <a:endParaRPr lang="en-US" altLang="zh-CN" sz="30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宿千岁庵听泉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刘克庄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爱庵前一脉泉，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襆衾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来此借房眠。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骤闻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将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谓溪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户，久听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翻疑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屋是船。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变作怒声犹壮伟，滴成细点更清圆。</a:t>
            </a: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君看昔日兰亭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，亦把湍流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替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管弦。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大凡抱有天真赤诚之心者，皆有一份特别之癖好。诗人为了听泉声，抱被借宿，将所听所感描绘出来，通过对泉水声音的描写，表达了对自然景观的喜爱和对艺术的追求，使读者在阅读中能够感受到泉水的生动与美感。张岱说：“人无癖不可与交，以其无真气也。”每个人都应该保留一份癖好，就像顽童爱好自己的玩具一般，追求自己的爱好。诗人抱被借宿去听泉声，其天真跃然纸上。</a:t>
            </a: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2074</Words>
  <Application>Microsoft Office PowerPoint</Application>
  <PresentationFormat>宽屏</PresentationFormat>
  <Paragraphs>100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MS PGothic</vt:lpstr>
      <vt:lpstr>黑体</vt:lpstr>
      <vt:lpstr>宋体</vt:lpstr>
      <vt:lpstr>微软雅黑</vt:lpstr>
      <vt:lpstr>Arial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ZL G</dc:creator>
  <cp:lastModifiedBy>³He</cp:lastModifiedBy>
  <cp:revision>207</cp:revision>
  <dcterms:created xsi:type="dcterms:W3CDTF">2023-08-09T12:44:00Z</dcterms:created>
  <dcterms:modified xsi:type="dcterms:W3CDTF">2025-12-22T01:15:36Z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F240DC903B85483689FE63CFDE46DD2B_13</vt:lpwstr>
  </property>
  <property fmtid="{D5CDD505-2E9C-101B-9397-08002B2CF9AE}" pid="3" name="KSOProductBuildVer">
    <vt:lpwstr>2052-12.1.0.24034</vt:lpwstr>
  </property>
</Properties>
</file>