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02" r:id="rId2"/>
    <p:sldId id="298" r:id="rId3"/>
    <p:sldId id="299" r:id="rId4"/>
    <p:sldId id="294" r:id="rId5"/>
    <p:sldId id="295" r:id="rId6"/>
    <p:sldId id="285" r:id="rId7"/>
    <p:sldId id="286" r:id="rId8"/>
    <p:sldId id="301" r:id="rId9"/>
    <p:sldId id="300" r:id="rId10"/>
    <p:sldId id="303" r:id="rId11"/>
    <p:sldId id="304" r:id="rId12"/>
    <p:sldId id="305" r:id="rId13"/>
    <p:sldId id="306" r:id="rId14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88" autoAdjust="0"/>
    <p:restoredTop sz="94660"/>
  </p:normalViewPr>
  <p:slideViewPr>
    <p:cSldViewPr snapToGrid="0">
      <p:cViewPr>
        <p:scale>
          <a:sx n="100" d="100"/>
          <a:sy n="100" d="100"/>
        </p:scale>
        <p:origin x="36" y="-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100" y="77470"/>
            <a:ext cx="12054840" cy="673544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结合《梦游天姥吟留别》，谈谈你对“须知一一丈夫气，不是绮罗儿女言”中“丈夫气”的理解。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理解概括题，首先要解释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丈夫气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，其次从全诗中寻找可以与其相匹配的内容角度：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丈夫气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是指刚建雄强的豪迈大丈夫气概，与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绮罗儿女言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的柔婉形成对照；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②《梦游》中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A.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意象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瑰丽神奇且阳刚：举例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B.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意境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自然可见雄奇壮丽、开阔壮美：举例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幻想场景；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C.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语言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抑扬顿挫，诗韵铿锵：举例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，新奇飘逸，诗句响亮；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D.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情感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自由奔放，洒脱不羁：举例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，蔑视权贵，狂放叛逆；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E.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人物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壮志雄心，不受约束：举例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，渴求光明，赞美自然；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            </a:t>
            </a: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F.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构思、手法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浪漫大胆：举例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——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，围绕仙游的梦幻构思全诗，运用夸张描述幻想，富有浪漫主义色彩，憎恶现实、绝不同流合污，极具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大丈夫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气概；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4775" y="133350"/>
            <a:ext cx="12009755" cy="672465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赠赵伯鱼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节选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 </a:t>
            </a:r>
          </a:p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韩驹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荆州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早识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高与黄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,诵二子句声琅琅。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后生好学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果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可畏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仆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常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倦谈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殊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未详。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学诗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初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学禅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未悟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且遍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参</a:t>
            </a:r>
            <a:r>
              <a:rPr lang="en-US" altLang="en-US" sz="36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诸方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一朝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悟罢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正法眼</a:t>
            </a:r>
            <a:r>
              <a:rPr lang="en-US" altLang="en-US" sz="36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④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信手拈出皆成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章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【注】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韩驹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(?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1135),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字子苍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两宋之际著名诗人。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高与黄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指前辈诗人高荷与黄庭坚。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参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领悟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琢磨。诸方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各地方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各方面。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正法眼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这里借指事物的诀要或精义。</a:t>
            </a:r>
          </a:p>
          <a:p>
            <a:pPr indent="0" algn="l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是首酬答诗，题赠的对象是后学赵伯鱼。节选的这一部分，除肯定与鼓励赵伯鱼勤奋好学、方法正确外，韩驹还阐明了他主张的学诗方法，那就是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学诗如学禅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7043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14.下列对这首诗理解和赏析，不正确的一项是（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从诗的内容可以得知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赵伯鱼是一位勤奋好学、转益多师的诗坛后辈。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诗中使用了古语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后生可畏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表现出作者对赵伯鱼的嘉许以及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劝诫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认为他年纪轻轻就得遇名家，勤奋好学，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后生可畏,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劝诫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属无中生有；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面对后辈的请教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作者谦逊地表示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自己所谈不多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也较为简单粗略。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诗中以禅理喻诗的内容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既可为赵伯鱼提供指点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也具有普遍的意义。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15.作者主张什么样的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学诗途径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请结合诗歌内容简要分析。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理解概括题，从头捋起，概括成主张，醒目手法要点明；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①要态度积极，勤勉</a:t>
            </a:r>
            <a:r>
              <a:rPr lang="zh-CN" altLang="en-US" sz="3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好学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：如赵伯鱼早年荆州游学结识高、黄两位前辈诗人，反复吟诵他们的诗句，好学令人敬畏；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②重广学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积累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，博采众长：类比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参禅“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遍参诸方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”，学习借鉴各地方各派别的名家诗作，经长期学习下苦功打基础；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③待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参悟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要义，自然成章：之后“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一朝悟罢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”，有一天完全领悟到诗歌写作的诀要精义，就能信手创作，皆成佳篇；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71385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示儿子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禄食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无功我自知，汝曹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何以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明时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为农为士亦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奚异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事国事亲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唯不欺。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在六经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宁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有尽，躬耕百亩可无饥。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最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亲切处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今相付，热读周公七月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[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注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]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诗。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【注】七月诗指《诗经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风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七月》是一首描写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农民劳作和生活的农事诗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诗人主张不必执着于身份高低，应重视内在修养，将道德诚信置于首位，强调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不欺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是立身之本。后两联将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读六经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重农事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行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结合，体现儒家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经世致用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的思想，要求儿子在学问与生活中贯彻道德理想。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515" y="0"/>
            <a:ext cx="12075795" cy="67964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14.下列对这首诗的理解和赏析，不正确的一项是（ ）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本诗的首联以问句领起全篇，自然引出下文诗人对儿子的谆谆教诲。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诗人指出，不论是侍奉父母还是服务国家，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不欺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都是至关重要的。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诗人认为，生逢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明时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不必读书求仕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躬耕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才是一种理想状态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无论是出仕朝廷为官一方，还是成为平民百姓，躬耕陇亩，都要事国以忠，事亲以孝，并没有在两种方式中做出比较选择；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诗人在最后强调，自己传授给儿子的人生道理是最为真切、确实的。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15.诗人指出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道在六经宁有尽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，又让儿子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熟读周公七月诗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，对此你是如何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理解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的？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①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首先解释两句：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道在六经宁有尽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指天下大道都在儒家典籍里，学习钻研哪会有尽头；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熟读周公七月诗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指周公的《七月》写农事劳作，重视民生，你们要好好熟读啊；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②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语境意，有手法点明：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这是诗人对子孙的教导和训诫，希望后代既要终身学习，研读先贤之道；又要重视农事，脚踏实地，做到知行合一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；这才是立身行事最根本的道理；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③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深层总结：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其中寄寓着作者对后人深切的爱，对家族未来家风传承的期冀；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雨后为山亭独卧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叶梦得</a:t>
            </a:r>
            <a:r>
              <a:rPr lang="zh-CN" altLang="en-US" sz="28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过雨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虚檐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气稍清，卧闻刁斗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起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连营。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几看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薄月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轩过，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惊见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阴虫绕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鸣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汹汹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南江浮静夜，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寥寥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北斗挂高城。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白头心事今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如许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，惭愧儿童话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请缨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【注】①叶梦得：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南宋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文学家，曾致力于抗金防备及军饷勤务。②阴虫：秋虫，如蟋蟀之类。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一阵雨过，空气清新，独卧为山亭，耳边似乎传来军营中刁斗之声；薄月过轩，阴虫砌鸣，汹涌的南江在夜色中静静回荡，寥寥的北斗星独悬城头；用终军请缨之典，以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儿童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反衬自己，他们尚且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话请缨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想为国效力，而诗人却只能独卧山亭；整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首诗通过动静结合、视听结合的手法描写了客居为山亭时雨后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之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景，营造静谧又惆怅、感慨的氛围。“白头心事”含蓄地表达了渴望建功立业的壮志豪情。     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116205"/>
            <a:ext cx="12192635" cy="6973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15．下列对这首诗的理解和赏析，不正确的一项是（3分）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3000">
                <a:latin typeface="宋体" panose="02010600030101010101" pitchFamily="2" charset="-122"/>
                <a:ea typeface="宋体" panose="02010600030101010101" pitchFamily="2" charset="-122"/>
              </a:rPr>
              <a:t>雨后空气清新，为山亭的夜晚凉爽宜人，然而诗人的心情却难以平静。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3000">
                <a:latin typeface="宋体" panose="02010600030101010101" pitchFamily="2" charset="-122"/>
                <a:ea typeface="宋体" panose="02010600030101010101" pitchFamily="2" charset="-122"/>
              </a:rPr>
              <a:t>本诗第二句与辛弃疾《破阵子》中的“梦回吹角连营”一句立意相似。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3000">
                <a:latin typeface="宋体" panose="02010600030101010101" pitchFamily="2" charset="-122"/>
                <a:ea typeface="宋体" panose="02010600030101010101" pitchFamily="2" charset="-122"/>
              </a:rPr>
              <a:t>诗人凭轩望月，浮想联翩，而阶前突然传出的虫鸣声</a:t>
            </a:r>
            <a:r>
              <a:rPr lang="zh-CN" altLang="en-US" sz="30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惊扰了他的思绪</a:t>
            </a:r>
            <a:r>
              <a:rPr lang="zh-CN" altLang="en-US" sz="30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写阶前传来的虫鸣声是为了衬托夜晚的寂静和自己的难眠；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00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3000">
                <a:latin typeface="宋体" panose="02010600030101010101" pitchFamily="2" charset="-122"/>
                <a:ea typeface="宋体" panose="02010600030101010101" pitchFamily="2" charset="-122"/>
              </a:rPr>
              <a:t>颈联通过江水、星空等物象营造出了一个天高地迥、苍茫寂寥的境界。</a:t>
            </a:r>
            <a:endParaRPr lang="zh-CN" altLang="en-US" sz="3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16．如何理解诗人的“白头心事”？请结合诗歌内容简要分析。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实则是理解概括题，先点明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白头心事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为何，再从全诗捋出诗人心事：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①“白头心事”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指诗人</a:t>
            </a:r>
            <a:r>
              <a:rPr lang="zh-CN" altLang="en-US" sz="30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始终不忘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，多年一直想要实现的</a:t>
            </a:r>
            <a:r>
              <a:rPr lang="zh-CN" altLang="en-US" sz="3000" b="1">
                <a:highlight>
                  <a:srgbClr val="00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抗金收复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之愿：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独卧为山亭，耳畔似闻军营刁斗之声，可见对</a:t>
            </a:r>
            <a:r>
              <a:rPr lang="zh-CN" altLang="en-US" sz="30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动荡时局的忧心牵挂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看淡月过轩窗，听秋虫绕阶鸣，暗透出苦闷于</a:t>
            </a:r>
            <a:r>
              <a:rPr lang="zh-CN" altLang="en-US" sz="30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壮志难伸，报国无门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儿童谈论请缨报国，自己却</a:t>
            </a:r>
            <a:r>
              <a:rPr lang="zh-CN" altLang="en-US" sz="30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年华已逝无力请缨杀敌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，流露无奈惭愧；</a:t>
            </a:r>
          </a:p>
          <a:p>
            <a:pPr marL="0" algn="l" defTabSz="266700">
              <a:buClrTx/>
              <a:buSzTx/>
              <a:buFontTx/>
            </a:pPr>
            <a:endParaRPr lang="zh-CN" altLang="en-US" sz="30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醉落魄·人日南山约应提刑懋之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【注】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魏了翁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无边春色，人情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苦向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南山觅，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村村箫鼓家家笛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祈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麦祈蚕，来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趁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正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七。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翁前子后孙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扶掖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，商行贾坐农耕织，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知此意无今昔，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会得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为人，日日是人日。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【注】人日：旧俗以农历正月初七日为人日。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人日这一天诗人约提刑应懋之去南山游玩，由此记下游玩路途中的所见所感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。议论作结，是作者的期望与告诫：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标志人开始在天地间作为人而活着，能以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之日的心意处世，懂得追求幸福，为美好生活而奋斗，时时践行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中的做法，便太好了。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615" y="0"/>
            <a:ext cx="11964035" cy="67995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15.下列对这首词的理解和赏析，不正确的一项是（3分）（   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A．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词人在人日约朋友去南山探春，但因年老体弱，感到此行会比较困难。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“苦”在这里是副词，表程度，意思是“竭力、执着地、极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B．在人日这天吹打奏乐，祈盼农桑丰收，反映了人们对美好生活的追求。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C．这首词以朴实的笔触描绘当时农村的风俗景况，具有浓郁的生活气息。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D．词人以议论入词，能够做到情由境出，情至论随，全词并无生硬之感。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16．词人在下阕发表议论，指出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如果懂得做人的道理，每天都是人日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。词中谈到哪些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做人的道理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？请结合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内容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简要分析。（6分）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实则也是理解概括题。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人情苦向南山觅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：人就应该执着地追求美好幸福的生活和理想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村村箫鼓家家笛，祈麦祈蚕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：对农事劳动应重视，用积极态度；</a:t>
            </a:r>
            <a:endParaRPr lang="zh-CN" altLang="en-US" sz="3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3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翁前子后孙扶掖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：家庭生活中应当长幼有序循礼而为家族和乐；</a:t>
            </a:r>
            <a:endParaRPr lang="zh-CN" altLang="en-US" sz="30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3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商行贾坐农耕织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：社会生活中应各司其职各食其力做好分内事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⑤</a:t>
            </a:r>
            <a:r>
              <a:rPr lang="zh-CN" altLang="en-US" sz="3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须知此意无今昔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：人之为人便应明白追求美好生活是不止息的</a:t>
            </a:r>
            <a:r>
              <a:rPr lang="zh-CN" altLang="en-US" sz="30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</a:p>
          <a:p>
            <a:pPr marL="0" algn="l" defTabSz="266700">
              <a:buClrTx/>
              <a:buSzTx/>
              <a:buFontTx/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珍惜美好，执着追求；态度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积极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，重视劳动；遵守孝道，各安其所。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35" y="-635"/>
            <a:ext cx="12190730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寄江州白司马</a:t>
            </a:r>
            <a:r>
              <a:rPr lang="zh-CN" altLang="en-US" sz="28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</a:p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杨巨源</a:t>
            </a:r>
            <a:endParaRPr lang="zh-CN" altLang="en-US" sz="28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ctr" defTabSz="266700" fontAlgn="auto">
              <a:lnSpc>
                <a:spcPts val="4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江州司马平安否？惠远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②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东林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住得无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？</a:t>
            </a:r>
          </a:p>
          <a:p>
            <a:pPr indent="0" algn="ctr" defTabSz="266700" fontAlgn="auto">
              <a:lnSpc>
                <a:spcPts val="4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湓浦曾闻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似衣带，庐峰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见说</a:t>
            </a:r>
            <a:r>
              <a:rPr lang="zh-CN" altLang="en-US" sz="3600">
                <a:solidFill>
                  <a:schemeClr val="tx1"/>
                </a:solidFill>
                <a:highlight>
                  <a:srgbClr val="00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胜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香炉。</a:t>
            </a:r>
          </a:p>
          <a:p>
            <a:pPr indent="0" algn="ctr" defTabSz="266700" fontAlgn="auto">
              <a:lnSpc>
                <a:spcPts val="4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题诗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岁晏离鸿断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，望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阙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天遥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病鹤孤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  <a:p>
            <a:pPr indent="0" algn="ctr" defTabSz="266700" fontAlgn="auto">
              <a:lnSpc>
                <a:spcPts val="4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莫谩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拘牵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雨花社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③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，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青云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依旧是前途。</a:t>
            </a:r>
          </a:p>
          <a:p>
            <a:pPr indent="0" algn="l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【注】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①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江州白司马：即白居易。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②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惠远：东晋高僧，居庐山东林寺。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③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莫谩：不要。雨花社：指佛教讲经的集会。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15. 下列对这首诗的理解和赏析，不正确的一项是（B）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A.根据内容分析，这首诗的写作时间应该与白居易的《琵琶行》比较接近。</a:t>
            </a: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第三句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使用“一衣带水”的典故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，表现出朋友之间“天涯若比邻”之意。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第三句是说“湓浦江听说像衣带飘飞一样曲折回旋”；</a:t>
            </a: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一衣带水</a:t>
            </a:r>
            <a:r>
              <a:rPr lang="en-US" altLang="zh-CN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典故是说二者相距极近不足成为往来障碍，在此并非强调之间距离，是用想象中被贬之地的景物之美来让朋友心有所慰；</a:t>
            </a:r>
            <a:endParaRPr sz="36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indent="0" algn="l" defTabSz="266700" fontAlgn="auto">
              <a:lnSpc>
                <a:spcPts val="4920"/>
              </a:lnSpc>
              <a:spcAft>
                <a:spcPct val="0"/>
              </a:spcAft>
            </a:pPr>
            <a:endParaRPr lang="zh-CN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 marL="0" indent="0" algn="ctr" defTabSz="266700">
              <a:spcAft>
                <a:spcPct val="0"/>
              </a:spcAft>
            </a:pPr>
            <a:endParaRPr lang="en-US" altLang="zh-CN" sz="3600">
              <a:solidFill>
                <a:schemeClr val="tx1"/>
              </a:solidFill>
              <a:latin typeface="+mj-ea"/>
              <a:ea typeface="+mj-ea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en-US" altLang="zh-CN" sz="3600">
              <a:solidFill>
                <a:schemeClr val="tx1"/>
              </a:solidFill>
              <a:latin typeface="+mj-ea"/>
              <a:ea typeface="+mj-ea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100" y="77470"/>
            <a:ext cx="12043410" cy="673544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C.第六句中的“病鹤”指的是白居易，他怀恋长安，时常遥望京城的宫阙。</a:t>
            </a:r>
          </a:p>
          <a:p>
            <a:pPr marL="0" indent="0" algn="l" defTabSz="2667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D.诗人最后开解朋友，目前虽然身处贬谪之中，但未来的前途依然很远大。</a:t>
            </a:r>
            <a:endParaRPr sz="9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16.前人论此诗，认为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第二句已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包含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委婉劝告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的意思，对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这一观点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应怎样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理解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？请简要分析。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理解概括题，首先要找到全诗的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劝告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是什么？定位进行劝告的尾联，翻译，有手法要点，有情感要点；然后再看这个劝告的意味是否在第二句中就已出现，翻译第二句，有手法要点，有情感要点；最后看是否还很委婉、并不直接，进行分析；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尾联卒章显志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点明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望白居易不要因一时仕途受挫就沉溺佛学、意志消沉，告诫他要对自己的人生怀有信心，对其前途无量的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勉励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②而在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第二句中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，作者问白居易在惠林大师修行过的远林寺中住得如何，实是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委婉表达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自己望其不要逃避的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劝诫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③作者在第二句没有明说，但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侧面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表达了对白居易消极行为的不认同，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为其最后正面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劝诫、提醒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做了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铺垫、蓄势；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0800" y="74295"/>
            <a:ext cx="12141835" cy="67837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湖上晚归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林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逋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卧枕船舷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归思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清，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望中浑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恐是蓬瀛。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桥横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水木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已秋色，寺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倚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云峰正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晚晴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翠羽湿飞如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见避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，红蕖香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袅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似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相迎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依稀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渐近诛茅地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[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注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]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，鸡犬林萝隐隐声。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【注】诛茅地：诗中指人的居所。</a:t>
            </a:r>
          </a:p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开篇点明湖上归家的主题，后便围绕其逐步展开：诗人头枕船舷，归意极浓，内心愉悦闲适，正因如此心境，眼中所见都带有了主观色彩；小船好像在蓬瀛仙界里穿行；小桥流水、山寺云峰，都在夕阳晚照之中显得非常宁静；鸟儿振翅飞，红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荷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婀娜娇，都可见诗人之愉悦；船儿不紧不慢地行驶，不知不觉就到了目的地，鸡鸣、犬吠之声更可见作者恬淡的心境。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85725" y="-443230"/>
            <a:ext cx="12065000" cy="6873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15.下列对这首诗的理解和赏析，不正确的一项是(3分)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A.诗人描写自己乘船归家途中所见，笔下画面随着行程逐次展开，自然流畅。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B.诗人眼中的景物在秋日余晖的映照之下，有动有静，多姿多彩，令人愉悦。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诗人如处仙境的感觉被人居之地的鸡鸣狗吠之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声破坏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，心情也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发生了变化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“鸡犬”之声更添生活气息，并未破坏诗人美好感觉，心情仍然愉快；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D.诗人调动多种感官，从不同的角度进行描写，状物生动，笔触鲜活而细腻。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16.王国维说：“以我观物，故物皆著我之色彩。”这一观点在本诗中是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如何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得到印证的？请简要分析。(6分)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实际是理解概括题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①先解释王国维观点：用自己的眼光、情感来看景物，万物都带有自己的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主观情感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色彩；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②本诗从头捋起，有情感有景物：</a:t>
            </a:r>
          </a:p>
          <a:p>
            <a:pPr marL="0" indent="0" algn="dist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首联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“归思清”透露悠然澄清的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心境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，所以有了眼中浑似蓬莱瀛洲的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仙境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dist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颔联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中“晚照小桥、山寺云峰”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宁静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灿烂，恰是诗人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内心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宁静闲适的投射；</a:t>
            </a:r>
          </a:p>
          <a:p>
            <a:pPr marL="0" indent="0" algn="dist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颈联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拟人</a:t>
            </a:r>
            <a:r>
              <a:rPr lang="en-US" altLang="zh-CN" sz="290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鸟儿避我</a:t>
            </a:r>
            <a:r>
              <a:rPr lang="en-US" altLang="zh-CN" sz="2900">
                <a:latin typeface="黑体" panose="02010609060101010101" charset="-122"/>
                <a:ea typeface="黑体" panose="02010609060101010101" charset="-122"/>
              </a:rPr>
              <a:t>,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荷花迎我，细腻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描写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同样传达诗人回家愉悦闲适之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情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；</a:t>
            </a:r>
          </a:p>
          <a:p>
            <a:pPr marL="0" indent="0" algn="dist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9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尾联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视听结合，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听到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鸡鸣犬吠之声，又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看到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林木藤萝，源自作者恬淡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心境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；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2899</Words>
  <Application>Microsoft Office PowerPoint</Application>
  <PresentationFormat>宽屏</PresentationFormat>
  <Paragraphs>137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黑体</vt:lpstr>
      <vt:lpstr>楷体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176</cp:revision>
  <dcterms:created xsi:type="dcterms:W3CDTF">2023-08-09T12:44:00Z</dcterms:created>
  <dcterms:modified xsi:type="dcterms:W3CDTF">2025-12-20T07:45:24Z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875746336F7F45BFB45024D4B6F3EFAF_13</vt:lpwstr>
  </property>
  <property fmtid="{D5CDD505-2E9C-101B-9397-08002B2CF9AE}" pid="3" name="KSOProductBuildVer">
    <vt:lpwstr>2052-12.1.0.24034</vt:lpwstr>
  </property>
</Properties>
</file>