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91" r:id="rId2"/>
    <p:sldId id="287" r:id="rId3"/>
    <p:sldId id="288" r:id="rId4"/>
    <p:sldId id="289" r:id="rId5"/>
    <p:sldId id="292" r:id="rId6"/>
    <p:sldId id="293" r:id="rId7"/>
    <p:sldId id="283" r:id="rId8"/>
    <p:sldId id="284" r:id="rId9"/>
    <p:sldId id="294" r:id="rId10"/>
    <p:sldId id="295" r:id="rId11"/>
    <p:sldId id="285" r:id="rId12"/>
    <p:sldId id="286" r:id="rId13"/>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2CEB"/>
    <a:srgbClr val="1D41D5"/>
    <a:srgbClr val="263FDA"/>
    <a:srgbClr val="5151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66" autoAdjust="0"/>
    <p:restoredTop sz="94660"/>
  </p:normalViewPr>
  <p:slideViewPr>
    <p:cSldViewPr snapToGrid="0">
      <p:cViewPr>
        <p:scale>
          <a:sx n="28" d="100"/>
          <a:sy n="28" d="100"/>
        </p:scale>
        <p:origin x="656"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6" units="1/cm"/>
          <inkml:channelProperty channel="Y" name="resolution" value="28.34646" units="1/cm"/>
        </inkml:channelProperties>
      </inkml:inkSource>
      <inkml:timestamp xml:id="ts0" timeString="2024-11-24T19:46:26"/>
    </inkml:context>
    <inkml:brush xml:id="br0">
      <inkml:brushProperty name="width" value="0.07938" units="cm"/>
      <inkml:brushProperty name="height" value="0.07938" units="cm"/>
      <inkml:brushProperty name="color" value="#2DAF49"/>
    </inkml:brush>
  </inkml:definitions>
  <inkml:trace contextRef="#ctx0" brushRef="#br0">6376 3092,'0'0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6" units="1/cm"/>
          <inkml:channelProperty channel="Y" name="resolution" value="28.34646" units="1/cm"/>
        </inkml:channelProperties>
      </inkml:inkSource>
      <inkml:timestamp xml:id="ts0" timeString="2024-11-24T19:46:26"/>
    </inkml:context>
    <inkml:brush xml:id="br0">
      <inkml:brushProperty name="width" value="0.07938" units="cm"/>
      <inkml:brushProperty name="height" value="0.07938" units="cm"/>
      <inkml:brushProperty name="color" value="#2DAF49"/>
    </inkml:brush>
  </inkml:definitions>
  <inkml:trace contextRef="#ctx0" brushRef="#br0">7649 2726,'0'0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2025/12/19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2025/12/19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2025/12/19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1.xml"/><Relationship Id="rId4" Type="http://schemas.openxmlformats.org/officeDocument/2006/relationships/customXml" Target="../ink/ink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gushiwen.cn/shiwens/default.aspx?cstr=%e5%ae%8b%e4%bb%a3" TargetMode="External"/><Relationship Id="rId2" Type="http://schemas.openxmlformats.org/officeDocument/2006/relationships/hyperlink" Target="https://www.gushiwen.cn/authorv_7e9fd4152393.aspx"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2550" y="51435"/>
            <a:ext cx="12047855" cy="675386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en-US" altLang="zh-CN" sz="2800">
                <a:latin typeface="黑体" panose="02010609060101010101" charset="-122"/>
                <a:ea typeface="黑体" panose="02010609060101010101" charset="-122"/>
                <a:cs typeface="黑体" panose="02010609060101010101" charset="-122"/>
              </a:rPr>
              <a:t>15.</a:t>
            </a:r>
            <a:r>
              <a:rPr lang="zh-CN" altLang="en-US" sz="2800">
                <a:latin typeface="黑体" panose="02010609060101010101" charset="-122"/>
                <a:ea typeface="黑体" panose="02010609060101010101" charset="-122"/>
                <a:cs typeface="黑体" panose="02010609060101010101" charset="-122"/>
              </a:rPr>
              <a:t>下列对这两首诗的理解和赏析，</a:t>
            </a:r>
            <a:r>
              <a:rPr lang="zh-CN" altLang="en-US" sz="2800">
                <a:highlight>
                  <a:srgbClr val="FFFF00"/>
                </a:highlight>
                <a:latin typeface="黑体" panose="02010609060101010101" charset="-122"/>
                <a:ea typeface="黑体" panose="02010609060101010101" charset="-122"/>
                <a:cs typeface="黑体" panose="02010609060101010101" charset="-122"/>
              </a:rPr>
              <a:t>不正确</a:t>
            </a:r>
            <a:r>
              <a:rPr lang="zh-CN" altLang="en-US" sz="2800">
                <a:latin typeface="黑体" panose="02010609060101010101" charset="-122"/>
                <a:ea typeface="黑体" panose="02010609060101010101" charset="-122"/>
                <a:cs typeface="黑体" panose="02010609060101010101" charset="-122"/>
              </a:rPr>
              <a:t>的一项是</a:t>
            </a:r>
            <a:r>
              <a:rPr lang="en-US" altLang="zh-CN" sz="2800">
                <a:latin typeface="黑体" panose="02010609060101010101" charset="-122"/>
                <a:ea typeface="黑体" panose="02010609060101010101" charset="-122"/>
                <a:cs typeface="黑体" panose="02010609060101010101" charset="-122"/>
              </a:rPr>
              <a:t>(3</a:t>
            </a:r>
            <a:r>
              <a:rPr lang="zh-CN" altLang="en-US" sz="2800">
                <a:latin typeface="黑体" panose="02010609060101010101" charset="-122"/>
                <a:ea typeface="黑体" panose="02010609060101010101" charset="-122"/>
                <a:cs typeface="黑体" panose="02010609060101010101" charset="-122"/>
              </a:rPr>
              <a:t>分</a:t>
            </a:r>
            <a:r>
              <a:rPr lang="en-US" altLang="zh-CN" sz="2800">
                <a:latin typeface="黑体" panose="02010609060101010101" charset="-122"/>
                <a:ea typeface="黑体" panose="02010609060101010101" charset="-122"/>
                <a:cs typeface="黑体" panose="02010609060101010101" charset="-122"/>
              </a:rPr>
              <a:t>)</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A.宋、陈这两首诗的题材相同，都是以墙壁上的画鹤作为吟咏对象。</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B.在两首诗歌的后半部分，两位诗人都发挥主观想象，以表达情感。</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C.宋之问诗的第二句从外在形态与内在气质两方面展现仙鹤的形象。</a:t>
            </a:r>
          </a:p>
          <a:p>
            <a:pPr marL="0" indent="0" algn="l" defTabSz="266700">
              <a:spcAft>
                <a:spcPct val="0"/>
              </a:spcAft>
            </a:pP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D.</a:t>
            </a:r>
            <a:r>
              <a:rPr sz="2800" b="1">
                <a:latin typeface="宋体" panose="02010600030101010101" pitchFamily="2" charset="-122"/>
                <a:ea typeface="宋体" panose="02010600030101010101" pitchFamily="2" charset="-122"/>
                <a:cs typeface="宋体" panose="02010600030101010101" pitchFamily="2" charset="-122"/>
              </a:rPr>
              <a:t>陈子昂诗用“古壁”一词</a:t>
            </a: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强调墙壁的古旧</a:t>
            </a:r>
            <a:r>
              <a:rPr sz="2800" b="1">
                <a:latin typeface="宋体" panose="02010600030101010101" pitchFamily="2" charset="-122"/>
                <a:ea typeface="宋体" panose="02010600030101010101" pitchFamily="2" charset="-122"/>
                <a:cs typeface="宋体" panose="02010600030101010101" pitchFamily="2" charset="-122"/>
              </a:rPr>
              <a:t>，</a:t>
            </a: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以衬托</a:t>
            </a:r>
            <a:r>
              <a:rPr sz="2800" b="1">
                <a:latin typeface="宋体" panose="02010600030101010101" pitchFamily="2" charset="-122"/>
                <a:ea typeface="宋体" panose="02010600030101010101" pitchFamily="2" charset="-122"/>
                <a:cs typeface="宋体" panose="02010600030101010101" pitchFamily="2" charset="-122"/>
              </a:rPr>
              <a:t>画鹤</a:t>
            </a: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色彩鲜艳</a:t>
            </a:r>
            <a:r>
              <a:rPr sz="2800" b="1">
                <a:latin typeface="宋体" panose="02010600030101010101" pitchFamily="2" charset="-122"/>
                <a:ea typeface="宋体" panose="02010600030101010101" pitchFamily="2" charset="-122"/>
                <a:cs typeface="宋体" panose="02010600030101010101" pitchFamily="2" charset="-122"/>
              </a:rPr>
              <a:t>。</a:t>
            </a:r>
          </a:p>
          <a:p>
            <a:pPr marL="0" indent="0" algn="l" defTabSz="266700">
              <a:spcAft>
                <a:spcPct val="0"/>
              </a:spcAft>
            </a:pP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rPr>
              <a:t>“古壁”意在点明画的年代久远，而非“衬托画鹤色彩鲜艳”</a:t>
            </a:r>
          </a:p>
          <a:p>
            <a:pPr marL="0" indent="0" algn="l" defTabSz="266700">
              <a:spcAft>
                <a:spcPct val="0"/>
              </a:spcAft>
            </a:pPr>
            <a:r>
              <a:rPr lang="en-US" altLang="zh-CN" sz="2800">
                <a:latin typeface="黑体" panose="02010609060101010101" charset="-122"/>
                <a:ea typeface="黑体" panose="02010609060101010101" charset="-122"/>
              </a:rPr>
              <a:t>16.</a:t>
            </a:r>
            <a:r>
              <a:rPr lang="zh-CN" altLang="en-US" sz="2800">
                <a:latin typeface="黑体" panose="02010609060101010101" charset="-122"/>
                <a:ea typeface="黑体" panose="02010609060101010101" charset="-122"/>
              </a:rPr>
              <a:t>两首诗各自展现出了什么样的</a:t>
            </a:r>
            <a:r>
              <a:rPr lang="zh-CN" altLang="en-US" sz="2800">
                <a:highlight>
                  <a:srgbClr val="FFFF00"/>
                </a:highlight>
                <a:latin typeface="黑体" panose="02010609060101010101" charset="-122"/>
                <a:ea typeface="黑体" panose="02010609060101010101" charset="-122"/>
              </a:rPr>
              <a:t>思想境界</a:t>
            </a:r>
            <a:r>
              <a:rPr lang="en-US" altLang="zh-CN" sz="2800">
                <a:latin typeface="黑体" panose="02010609060101010101" charset="-122"/>
                <a:ea typeface="黑体" panose="02010609060101010101" charset="-122"/>
              </a:rPr>
              <a:t>?</a:t>
            </a:r>
            <a:r>
              <a:rPr lang="zh-CN" altLang="en-US" sz="2800">
                <a:latin typeface="黑体" panose="02010609060101010101" charset="-122"/>
                <a:ea typeface="黑体" panose="02010609060101010101" charset="-122"/>
              </a:rPr>
              <a:t>请简要分析。</a:t>
            </a:r>
            <a:r>
              <a:rPr lang="en-US" altLang="zh-CN" sz="2800">
                <a:latin typeface="黑体" panose="02010609060101010101" charset="-122"/>
                <a:ea typeface="黑体" panose="02010609060101010101" charset="-122"/>
              </a:rPr>
              <a:t>(6</a:t>
            </a:r>
            <a:r>
              <a:rPr lang="zh-CN" altLang="en-US" sz="2800">
                <a:latin typeface="黑体" panose="02010609060101010101" charset="-122"/>
                <a:ea typeface="黑体" panose="02010609060101010101" charset="-122"/>
              </a:rPr>
              <a:t>分</a:t>
            </a:r>
            <a:r>
              <a:rPr lang="en-US" altLang="zh-CN" sz="2800">
                <a:latin typeface="黑体" panose="02010609060101010101" charset="-122"/>
                <a:ea typeface="黑体" panose="02010609060101010101" charset="-122"/>
              </a:rPr>
              <a:t>)</a:t>
            </a:r>
          </a:p>
          <a:p>
            <a:pPr marL="0" indent="0" algn="l" defTabSz="266700">
              <a:spcAft>
                <a:spcPct val="0"/>
              </a:spcAft>
            </a:pP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rPr>
              <a:t>问思想境界，可以理解为蕴含情感与价值取向、人生追求。</a:t>
            </a:r>
          </a:p>
          <a:p>
            <a:pPr marL="0" indent="0" algn="l" defTabSz="266700">
              <a:spcAft>
                <a:spcPct val="0"/>
              </a:spcAft>
            </a:pPr>
            <a:r>
              <a:rPr lang="zh-CN" altLang="en-US" sz="3200">
                <a:latin typeface="黑体" panose="02010609060101010101" charset="-122"/>
                <a:ea typeface="黑体" panose="02010609060101010101" charset="-122"/>
              </a:rPr>
              <a:t>①宋之问诗：</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sym typeface="+mn-ea"/>
              </a:rPr>
              <a:t>拟人想象</a:t>
            </a:r>
            <a:r>
              <a:rPr lang="zh-CN" altLang="en-US" sz="3200">
                <a:latin typeface="黑体" panose="02010609060101010101" charset="-122"/>
                <a:ea typeface="黑体" panose="02010609060101010101" charset="-122"/>
                <a:sym typeface="+mn-ea"/>
              </a:rPr>
              <a:t>，鹤流连不去是感恩帝王恩泽，实则表达自己对皇恩的</a:t>
            </a:r>
            <a:r>
              <a:rPr lang="zh-CN" altLang="en-US" sz="3200">
                <a:highlight>
                  <a:srgbClr val="FFFF00"/>
                </a:highlight>
                <a:latin typeface="黑体" panose="02010609060101010101" charset="-122"/>
                <a:ea typeface="黑体" panose="02010609060101010101" charset="-122"/>
                <a:sym typeface="+mn-ea"/>
              </a:rPr>
              <a:t>眷恋与忠诚</a:t>
            </a:r>
            <a:r>
              <a:rPr lang="zh-CN" altLang="en-US"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rPr>
              <a:t>故见忠君颂恩，具儒家积极</a:t>
            </a:r>
            <a:r>
              <a:rPr lang="zh-CN" altLang="en-US" sz="3200">
                <a:highlight>
                  <a:srgbClr val="FFFF00"/>
                </a:highlight>
                <a:latin typeface="黑体" panose="02010609060101010101" charset="-122"/>
                <a:ea typeface="黑体" panose="02010609060101010101" charset="-122"/>
              </a:rPr>
              <a:t>入世情怀</a:t>
            </a:r>
            <a:r>
              <a:rPr lang="zh-CN" altLang="en-US" sz="3200">
                <a:latin typeface="黑体" panose="02010609060101010101" charset="-122"/>
                <a:ea typeface="黑体" panose="02010609060101010101" charset="-122"/>
              </a:rPr>
              <a:t>； </a:t>
            </a:r>
          </a:p>
          <a:p>
            <a:pPr marL="0" indent="0" algn="l" defTabSz="266700">
              <a:spcAft>
                <a:spcPct val="0"/>
              </a:spcAft>
            </a:pPr>
            <a:r>
              <a:rPr lang="zh-CN" altLang="en-US" sz="3200">
                <a:latin typeface="黑体" panose="02010609060101010101" charset="-122"/>
                <a:ea typeface="黑体" panose="02010609060101010101" charset="-122"/>
              </a:rPr>
              <a:t>②陈子昂诗：</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rPr>
              <a:t>拟人想象</a:t>
            </a:r>
            <a:r>
              <a:rPr lang="zh-CN" altLang="en-US" sz="3200">
                <a:latin typeface="黑体" panose="02010609060101010101" charset="-122"/>
                <a:ea typeface="黑体" panose="02010609060101010101" charset="-122"/>
              </a:rPr>
              <a:t>，</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rPr>
              <a:t>以鹤自比</a:t>
            </a:r>
            <a:r>
              <a:rPr lang="zh-CN" altLang="en-US" sz="3200">
                <a:latin typeface="黑体" panose="02010609060101010101" charset="-122"/>
                <a:ea typeface="黑体" panose="02010609060101010101" charset="-122"/>
              </a:rPr>
              <a:t>，独舞孤飞，骄傲于自身美丽色彩，不愿回忆昔日池中同伴，反映诗人</a:t>
            </a:r>
            <a:r>
              <a:rPr lang="zh-CN" altLang="en-US" sz="3200">
                <a:highlight>
                  <a:srgbClr val="FFFF00"/>
                </a:highlight>
                <a:latin typeface="黑体" panose="02010609060101010101" charset="-122"/>
                <a:ea typeface="黑体" panose="02010609060101010101" charset="-122"/>
                <a:sym typeface="+mn-ea"/>
              </a:rPr>
              <a:t>才华出众不同流俗的孤标傲世</a:t>
            </a:r>
            <a:r>
              <a:rPr lang="zh-CN" altLang="en-US" sz="3200">
                <a:latin typeface="黑体" panose="02010609060101010101" charset="-122"/>
                <a:ea typeface="黑体" panose="02010609060101010101" charset="-122"/>
                <a:sym typeface="+mn-ea"/>
              </a:rPr>
              <a:t>；</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sym typeface="+mn-ea"/>
              </a:rPr>
              <a:t>尾联反问</a:t>
            </a:r>
            <a:r>
              <a:rPr lang="zh-CN" altLang="en-US" sz="3200">
                <a:latin typeface="黑体" panose="02010609060101010101" charset="-122"/>
                <a:ea typeface="黑体" panose="02010609060101010101" charset="-122"/>
                <a:sym typeface="+mn-ea"/>
              </a:rPr>
              <a:t>，本可在</a:t>
            </a:r>
            <a:r>
              <a:rPr lang="zh-CN" altLang="en-US" sz="3200">
                <a:latin typeface="黑体" panose="02010609060101010101" charset="-122"/>
                <a:ea typeface="黑体" panose="02010609060101010101" charset="-122"/>
              </a:rPr>
              <a:t>江海间自由翱翔，但长鸣无人倾听，表达</a:t>
            </a:r>
            <a:r>
              <a:rPr lang="zh-CN" altLang="en-US" sz="3200">
                <a:highlight>
                  <a:srgbClr val="FFFF00"/>
                </a:highlight>
                <a:latin typeface="黑体" panose="02010609060101010101" charset="-122"/>
                <a:ea typeface="黑体" panose="02010609060101010101" charset="-122"/>
              </a:rPr>
              <a:t>怀才不遇的自伤孤寂</a:t>
            </a:r>
            <a:r>
              <a:rPr lang="zh-CN" altLang="en-US" sz="3200">
                <a:latin typeface="黑体" panose="02010609060101010101" charset="-122"/>
                <a:ea typeface="黑体" panose="02010609060101010101" charset="-122"/>
              </a:rPr>
              <a:t>；故更具追求高洁、超脱世俗的</a:t>
            </a:r>
            <a:r>
              <a:rPr lang="zh-CN" altLang="en-US" sz="3200">
                <a:highlight>
                  <a:srgbClr val="FFFF00"/>
                </a:highlight>
                <a:latin typeface="黑体" panose="02010609060101010101" charset="-122"/>
                <a:ea typeface="黑体" panose="02010609060101010101" charset="-122"/>
              </a:rPr>
              <a:t>出世精神</a:t>
            </a:r>
            <a:r>
              <a:rPr lang="zh-CN" altLang="en-US" sz="3200">
                <a:latin typeface="黑体" panose="02010609060101010101" charset="-122"/>
                <a:ea typeface="黑体" panose="02010609060101010101" charset="-122"/>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4615" y="0"/>
            <a:ext cx="11964035" cy="679958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zh-CN" altLang="en-US" sz="2800" b="1">
                <a:latin typeface="宋体" panose="02010600030101010101" pitchFamily="2" charset="-122"/>
                <a:ea typeface="宋体" panose="02010600030101010101" pitchFamily="2" charset="-122"/>
              </a:rPr>
              <a:t>15.下列对这首词的理解和赏析，不正确的一项是（3分）（    ）</a:t>
            </a:r>
          </a:p>
          <a:p>
            <a:pPr marL="0" indent="0" algn="l" defTabSz="266700">
              <a:spcAft>
                <a:spcPct val="0"/>
              </a:spcAft>
            </a:pPr>
            <a:r>
              <a:rPr lang="zh-CN" altLang="en-US" sz="2800">
                <a:highlight>
                  <a:srgbClr val="FFFF00"/>
                </a:highlight>
                <a:latin typeface="宋体" panose="02010600030101010101" pitchFamily="2" charset="-122"/>
                <a:ea typeface="宋体" panose="02010600030101010101" pitchFamily="2" charset="-122"/>
              </a:rPr>
              <a:t>A．</a:t>
            </a:r>
            <a:r>
              <a:rPr lang="zh-CN" altLang="en-US" sz="2800">
                <a:latin typeface="宋体" panose="02010600030101010101" pitchFamily="2" charset="-122"/>
                <a:ea typeface="宋体" panose="02010600030101010101" pitchFamily="2" charset="-122"/>
              </a:rPr>
              <a:t>词人在人日约朋友去南山探春，但因年老体弱，感到此行会比较困难。</a:t>
            </a:r>
          </a:p>
          <a:p>
            <a:pPr marL="0" indent="0" algn="l" defTabSz="266700">
              <a:spcAft>
                <a:spcPct val="0"/>
              </a:spcAft>
            </a:pPr>
            <a:r>
              <a:rPr lang="zh-CN" altLang="en-US" sz="2800">
                <a:solidFill>
                  <a:srgbClr val="C00000"/>
                </a:solidFill>
                <a:latin typeface="黑体" panose="02010609060101010101" charset="-122"/>
                <a:ea typeface="黑体" panose="02010609060101010101" charset="-122"/>
                <a:cs typeface="黑体" panose="02010609060101010101" charset="-122"/>
              </a:rPr>
              <a:t>“苦”在这里是副词，表程度，意思是“很、非常</a:t>
            </a:r>
            <a:r>
              <a:rPr lang="zh-CN" sz="2800">
                <a:solidFill>
                  <a:srgbClr val="C00000"/>
                </a:solidFill>
                <a:latin typeface="黑体" panose="02010609060101010101" charset="-122"/>
                <a:ea typeface="黑体" panose="02010609060101010101" charset="-122"/>
                <a:cs typeface="黑体" panose="02010609060101010101" charset="-122"/>
              </a:rPr>
              <a:t>、</a:t>
            </a:r>
            <a:r>
              <a:rPr lang="zh-CN" altLang="en-US" sz="2800">
                <a:solidFill>
                  <a:srgbClr val="C00000"/>
                </a:solidFill>
                <a:latin typeface="黑体" panose="02010609060101010101" charset="-122"/>
                <a:ea typeface="黑体" panose="02010609060101010101" charset="-122"/>
                <a:cs typeface="黑体" panose="02010609060101010101" charset="-122"/>
              </a:rPr>
              <a:t>执着地</a:t>
            </a:r>
            <a:r>
              <a:rPr lang="en-US" altLang="zh-CN" sz="2800">
                <a:solidFill>
                  <a:srgbClr val="C00000"/>
                </a:solidFill>
                <a:latin typeface="黑体" panose="02010609060101010101" charset="-122"/>
                <a:ea typeface="黑体" panose="02010609060101010101" charset="-122"/>
                <a:cs typeface="黑体" panose="02010609060101010101" charset="-122"/>
              </a:rPr>
              <a:t>”</a:t>
            </a:r>
            <a:r>
              <a:rPr lang="zh-CN" altLang="en-US" sz="2800">
                <a:solidFill>
                  <a:srgbClr val="C00000"/>
                </a:solidFill>
                <a:latin typeface="黑体" panose="02010609060101010101" charset="-122"/>
                <a:ea typeface="黑体" panose="02010609060101010101" charset="-122"/>
                <a:cs typeface="黑体" panose="02010609060101010101" charset="-122"/>
              </a:rPr>
              <a:t>；</a:t>
            </a:r>
          </a:p>
          <a:p>
            <a:pPr marL="0" indent="0" algn="l" defTabSz="266700">
              <a:spcAft>
                <a:spcPct val="0"/>
              </a:spcAft>
            </a:pPr>
            <a:r>
              <a:rPr lang="zh-CN" altLang="en-US" sz="2800">
                <a:latin typeface="宋体" panose="02010600030101010101" pitchFamily="2" charset="-122"/>
                <a:ea typeface="宋体" panose="02010600030101010101" pitchFamily="2" charset="-122"/>
              </a:rPr>
              <a:t>B．在人日这天吹打奏乐，祈盼农桑丰收，反映了人们对美好生活的追求。</a:t>
            </a:r>
          </a:p>
          <a:p>
            <a:pPr marL="0" indent="0" algn="l" defTabSz="266700">
              <a:spcAft>
                <a:spcPct val="0"/>
              </a:spcAft>
            </a:pPr>
            <a:r>
              <a:rPr lang="zh-CN" altLang="en-US" sz="2800">
                <a:latin typeface="宋体" panose="02010600030101010101" pitchFamily="2" charset="-122"/>
                <a:ea typeface="宋体" panose="02010600030101010101" pitchFamily="2" charset="-122"/>
              </a:rPr>
              <a:t>C．这首词以朴实的笔触描绘当时农村的风俗景况，具有浓郁的生活气息。</a:t>
            </a:r>
          </a:p>
          <a:p>
            <a:pPr marL="0" indent="0" algn="l" defTabSz="266700">
              <a:spcAft>
                <a:spcPct val="0"/>
              </a:spcAft>
            </a:pPr>
            <a:r>
              <a:rPr lang="zh-CN" altLang="en-US" sz="2800">
                <a:latin typeface="宋体" panose="02010600030101010101" pitchFamily="2" charset="-122"/>
                <a:ea typeface="宋体" panose="02010600030101010101" pitchFamily="2" charset="-122"/>
              </a:rPr>
              <a:t>D．词人以议论入词，能够做到情由境出，情至论随，全词并无生硬之感。</a:t>
            </a:r>
            <a:endParaRPr lang="zh-CN" altLang="en-US" sz="2800" b="1">
              <a:latin typeface="宋体" panose="02010600030101010101" pitchFamily="2" charset="-122"/>
              <a:ea typeface="宋体" panose="02010600030101010101" pitchFamily="2" charset="-122"/>
            </a:endParaRPr>
          </a:p>
          <a:p>
            <a:pPr marL="0" indent="0" algn="l" defTabSz="266700">
              <a:spcAft>
                <a:spcPct val="0"/>
              </a:spcAft>
            </a:pPr>
            <a:r>
              <a:rPr lang="zh-CN" altLang="en-US" sz="2800" b="1">
                <a:latin typeface="宋体" panose="02010600030101010101" pitchFamily="2" charset="-122"/>
                <a:ea typeface="宋体" panose="02010600030101010101" pitchFamily="2" charset="-122"/>
              </a:rPr>
              <a:t>16．词人在下阕发表议论，指出如果懂得做人的道理，每天都是人日。词中谈到哪些</a:t>
            </a:r>
            <a:r>
              <a:rPr lang="zh-CN" altLang="en-US" sz="2800" b="1">
                <a:highlight>
                  <a:srgbClr val="FFFF00"/>
                </a:highlight>
                <a:latin typeface="宋体" panose="02010600030101010101" pitchFamily="2" charset="-122"/>
                <a:ea typeface="宋体" panose="02010600030101010101" pitchFamily="2" charset="-122"/>
              </a:rPr>
              <a:t>做人的道理</a:t>
            </a:r>
            <a:r>
              <a:rPr lang="zh-CN" altLang="en-US" sz="2800" b="1">
                <a:latin typeface="宋体" panose="02010600030101010101" pitchFamily="2" charset="-122"/>
                <a:ea typeface="宋体" panose="02010600030101010101" pitchFamily="2" charset="-122"/>
              </a:rPr>
              <a:t>？请结合</a:t>
            </a:r>
            <a:r>
              <a:rPr lang="zh-CN" altLang="en-US" sz="2800" b="1">
                <a:highlight>
                  <a:srgbClr val="FFFF00"/>
                </a:highlight>
                <a:latin typeface="宋体" panose="02010600030101010101" pitchFamily="2" charset="-122"/>
                <a:ea typeface="宋体" panose="02010600030101010101" pitchFamily="2" charset="-122"/>
              </a:rPr>
              <a:t>内容</a:t>
            </a:r>
            <a:r>
              <a:rPr lang="zh-CN" altLang="en-US" sz="2800" b="1">
                <a:latin typeface="宋体" panose="02010600030101010101" pitchFamily="2" charset="-122"/>
                <a:ea typeface="宋体" panose="02010600030101010101" pitchFamily="2" charset="-122"/>
              </a:rPr>
              <a:t>简要分析。（6分）</a:t>
            </a:r>
          </a:p>
          <a:p>
            <a:pPr marL="0" indent="0" algn="l" defTabSz="266700">
              <a:spcAft>
                <a:spcPct val="0"/>
              </a:spcAft>
            </a:pPr>
            <a:r>
              <a:rPr lang="zh-CN" altLang="en-US" sz="2800">
                <a:solidFill>
                  <a:srgbClr val="C00000"/>
                </a:solidFill>
                <a:latin typeface="黑体" panose="02010609060101010101" charset="-122"/>
                <a:ea typeface="黑体" panose="02010609060101010101" charset="-122"/>
                <a:cs typeface="黑体" panose="02010609060101010101" charset="-122"/>
              </a:rPr>
              <a:t>实则可以看作是理解概括题。</a:t>
            </a:r>
          </a:p>
          <a:p>
            <a:pPr marL="0" indent="0" algn="l" defTabSz="266700">
              <a:spcAft>
                <a:spcPct val="0"/>
              </a:spcAft>
            </a:pPr>
            <a:r>
              <a:rPr lang="zh-CN" altLang="en-US" sz="2800" b="1">
                <a:latin typeface="宋体" panose="02010600030101010101" pitchFamily="2" charset="-122"/>
                <a:ea typeface="宋体" panose="02010600030101010101" pitchFamily="2" charset="-122"/>
              </a:rPr>
              <a:t>①</a:t>
            </a:r>
            <a:r>
              <a:rPr lang="zh-CN" altLang="en-US" sz="2800" b="1">
                <a:solidFill>
                  <a:srgbClr val="FF0000"/>
                </a:solidFill>
                <a:latin typeface="宋体" panose="02010600030101010101" pitchFamily="2" charset="-122"/>
                <a:ea typeface="宋体" panose="02010600030101010101" pitchFamily="2" charset="-122"/>
                <a:sym typeface="+mn-ea"/>
              </a:rPr>
              <a:t>人情苦向南山觅</a:t>
            </a:r>
            <a:r>
              <a:rPr lang="zh-CN" altLang="en-US" sz="2800" b="1">
                <a:latin typeface="宋体" panose="02010600030101010101" pitchFamily="2" charset="-122"/>
                <a:ea typeface="宋体" panose="02010600030101010101" pitchFamily="2" charset="-122"/>
                <a:sym typeface="+mn-ea"/>
              </a:rPr>
              <a:t>：人就应该执着地追求美好幸福的生活和理想</a:t>
            </a:r>
            <a:r>
              <a:rPr lang="zh-CN" altLang="en-US" sz="2800" b="1">
                <a:latin typeface="宋体" panose="02010600030101010101" pitchFamily="2" charset="-122"/>
                <a:ea typeface="宋体" panose="02010600030101010101" pitchFamily="2" charset="-122"/>
              </a:rPr>
              <a:t>；</a:t>
            </a:r>
          </a:p>
          <a:p>
            <a:pPr marL="0" indent="0" algn="l" defTabSz="266700">
              <a:spcAft>
                <a:spcPct val="0"/>
              </a:spcAft>
            </a:pPr>
            <a:r>
              <a:rPr lang="zh-CN" altLang="en-US" sz="2800" b="1">
                <a:latin typeface="宋体" panose="02010600030101010101" pitchFamily="2" charset="-122"/>
                <a:ea typeface="宋体" panose="02010600030101010101" pitchFamily="2" charset="-122"/>
              </a:rPr>
              <a:t>②</a:t>
            </a:r>
            <a:r>
              <a:rPr lang="zh-CN" altLang="en-US" sz="2800" b="1">
                <a:solidFill>
                  <a:srgbClr val="FF0000"/>
                </a:solidFill>
                <a:latin typeface="宋体" panose="02010600030101010101" pitchFamily="2" charset="-122"/>
                <a:ea typeface="宋体" panose="02010600030101010101" pitchFamily="2" charset="-122"/>
                <a:sym typeface="+mn-ea"/>
              </a:rPr>
              <a:t>村村箫鼓家家笛，祈麦祈蚕</a:t>
            </a:r>
            <a:r>
              <a:rPr lang="zh-CN" altLang="en-US" sz="2800" b="1">
                <a:latin typeface="宋体" panose="02010600030101010101" pitchFamily="2" charset="-122"/>
                <a:ea typeface="宋体" panose="02010600030101010101" pitchFamily="2" charset="-122"/>
                <a:sym typeface="+mn-ea"/>
              </a:rPr>
              <a:t>：对农事劳动应重视，用积极态度；</a:t>
            </a:r>
            <a:endParaRPr lang="zh-CN" altLang="en-US" sz="2800" b="1">
              <a:latin typeface="宋体" panose="02010600030101010101" pitchFamily="2" charset="-122"/>
              <a:ea typeface="宋体" panose="02010600030101010101" pitchFamily="2" charset="-122"/>
            </a:endParaRPr>
          </a:p>
          <a:p>
            <a:pPr marL="0" indent="0" algn="l" defTabSz="266700">
              <a:spcAft>
                <a:spcPct val="0"/>
              </a:spcAft>
            </a:pPr>
            <a:r>
              <a:rPr lang="zh-CN" altLang="en-US" sz="2800" b="1">
                <a:latin typeface="宋体" panose="02010600030101010101" pitchFamily="2" charset="-122"/>
                <a:ea typeface="宋体" panose="02010600030101010101" pitchFamily="2" charset="-122"/>
                <a:sym typeface="+mn-ea"/>
              </a:rPr>
              <a:t>③</a:t>
            </a:r>
            <a:r>
              <a:rPr lang="zh-CN" altLang="en-US" sz="2800" b="1">
                <a:solidFill>
                  <a:srgbClr val="FF0000"/>
                </a:solidFill>
                <a:latin typeface="宋体" panose="02010600030101010101" pitchFamily="2" charset="-122"/>
                <a:ea typeface="宋体" panose="02010600030101010101" pitchFamily="2" charset="-122"/>
                <a:sym typeface="+mn-ea"/>
              </a:rPr>
              <a:t>翁前子后孙扶掖</a:t>
            </a:r>
            <a:r>
              <a:rPr lang="zh-CN" altLang="en-US" sz="2800" b="1">
                <a:latin typeface="宋体" panose="02010600030101010101" pitchFamily="2" charset="-122"/>
                <a:ea typeface="宋体" panose="02010600030101010101" pitchFamily="2" charset="-122"/>
                <a:sym typeface="+mn-ea"/>
              </a:rPr>
              <a:t>：家庭生活中应当长幼有序循礼而为家族和乐；</a:t>
            </a:r>
            <a:endParaRPr lang="zh-CN" altLang="en-US" sz="2800" b="1">
              <a:latin typeface="宋体" panose="02010600030101010101" pitchFamily="2" charset="-122"/>
              <a:ea typeface="宋体" panose="02010600030101010101" pitchFamily="2" charset="-122"/>
            </a:endParaRPr>
          </a:p>
          <a:p>
            <a:pPr marL="0" indent="0" algn="l" defTabSz="266700">
              <a:spcAft>
                <a:spcPct val="0"/>
              </a:spcAft>
            </a:pPr>
            <a:r>
              <a:rPr lang="zh-CN" altLang="en-US" sz="2800" b="1">
                <a:latin typeface="宋体" panose="02010600030101010101" pitchFamily="2" charset="-122"/>
                <a:ea typeface="宋体" panose="02010600030101010101" pitchFamily="2" charset="-122"/>
                <a:sym typeface="+mn-ea"/>
              </a:rPr>
              <a:t>④</a:t>
            </a:r>
            <a:r>
              <a:rPr lang="zh-CN" altLang="en-US" sz="2800" b="1">
                <a:solidFill>
                  <a:srgbClr val="FF0000"/>
                </a:solidFill>
                <a:latin typeface="宋体" panose="02010600030101010101" pitchFamily="2" charset="-122"/>
                <a:ea typeface="宋体" panose="02010600030101010101" pitchFamily="2" charset="-122"/>
                <a:sym typeface="+mn-ea"/>
              </a:rPr>
              <a:t>商行贾坐农耕织</a:t>
            </a:r>
            <a:r>
              <a:rPr lang="zh-CN" altLang="en-US" sz="2800" b="1">
                <a:latin typeface="宋体" panose="02010600030101010101" pitchFamily="2" charset="-122"/>
                <a:ea typeface="宋体" panose="02010600030101010101" pitchFamily="2" charset="-122"/>
                <a:sym typeface="+mn-ea"/>
              </a:rPr>
              <a:t>：社会生活中应各司其职各食其力做好分内事</a:t>
            </a:r>
            <a:r>
              <a:rPr lang="zh-CN" altLang="en-US" sz="2800" b="1">
                <a:latin typeface="宋体" panose="02010600030101010101" pitchFamily="2" charset="-122"/>
                <a:ea typeface="宋体" panose="02010600030101010101" pitchFamily="2" charset="-122"/>
              </a:rPr>
              <a:t>；</a:t>
            </a:r>
          </a:p>
          <a:p>
            <a:pPr marL="0" algn="l" defTabSz="266700">
              <a:buClrTx/>
              <a:buSzTx/>
              <a:buFontTx/>
            </a:pPr>
            <a:r>
              <a:rPr lang="zh-CN" altLang="en-US" sz="2800" b="1">
                <a:latin typeface="宋体" panose="02010600030101010101" pitchFamily="2" charset="-122"/>
                <a:ea typeface="宋体" panose="02010600030101010101" pitchFamily="2" charset="-122"/>
                <a:sym typeface="+mn-ea"/>
              </a:rPr>
              <a:t>⑤</a:t>
            </a:r>
            <a:r>
              <a:rPr lang="zh-CN" altLang="en-US" sz="2800" b="1">
                <a:solidFill>
                  <a:srgbClr val="FF0000"/>
                </a:solidFill>
                <a:latin typeface="宋体" panose="02010600030101010101" pitchFamily="2" charset="-122"/>
                <a:ea typeface="宋体" panose="02010600030101010101" pitchFamily="2" charset="-122"/>
                <a:sym typeface="+mn-ea"/>
              </a:rPr>
              <a:t>须知此意无今昔</a:t>
            </a:r>
            <a:r>
              <a:rPr lang="zh-CN" altLang="en-US" sz="2800" b="1">
                <a:latin typeface="宋体" panose="02010600030101010101" pitchFamily="2" charset="-122"/>
                <a:ea typeface="宋体" panose="02010600030101010101" pitchFamily="2" charset="-122"/>
                <a:sym typeface="+mn-ea"/>
              </a:rPr>
              <a:t>：人之为人便应明白追求美好生活是不止息的</a:t>
            </a:r>
            <a:r>
              <a:rPr lang="zh-CN" altLang="en-US" sz="2800" b="1">
                <a:latin typeface="宋体" panose="02010600030101010101" pitchFamily="2" charset="-122"/>
                <a:ea typeface="宋体" panose="02010600030101010101" pitchFamily="2" charset="-122"/>
              </a:rPr>
              <a:t>；</a:t>
            </a:r>
          </a:p>
          <a:p>
            <a:pPr marL="0" algn="l" defTabSz="266700">
              <a:buClrTx/>
              <a:buSzTx/>
              <a:buFontTx/>
            </a:pPr>
            <a:r>
              <a:rPr lang="zh-CN" altLang="en-US" sz="2800">
                <a:latin typeface="宋体" panose="02010600030101010101" pitchFamily="2" charset="-122"/>
                <a:ea typeface="宋体" panose="02010600030101010101" pitchFamily="2" charset="-122"/>
              </a:rPr>
              <a:t>珍惜美好，执着追求；态度</a:t>
            </a:r>
            <a:r>
              <a:rPr lang="zh-CN" altLang="en-US" sz="2800">
                <a:latin typeface="宋体" panose="02010600030101010101" pitchFamily="2" charset="-122"/>
                <a:ea typeface="宋体" panose="02010600030101010101" pitchFamily="2" charset="-122"/>
                <a:sym typeface="+mn-ea"/>
              </a:rPr>
              <a:t>积极</a:t>
            </a:r>
            <a:r>
              <a:rPr lang="zh-CN" altLang="en-US" sz="2800">
                <a:latin typeface="宋体" panose="02010600030101010101" pitchFamily="2" charset="-122"/>
                <a:ea typeface="宋体" panose="02010600030101010101" pitchFamily="2" charset="-122"/>
              </a:rPr>
              <a:t>，重视劳动；遵守孝道，各安其所。</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635"/>
            <a:ext cx="12190730" cy="6858000"/>
          </a:xfrm>
          <a:prstGeom prst="rect">
            <a:avLst/>
          </a:prstGeom>
        </p:spPr>
        <p:txBody>
          <a:bodyPr>
            <a:noAutofit/>
          </a:bodyPr>
          <a:lstStyle/>
          <a:p>
            <a:pPr indent="0" algn="ctr" defTabSz="266700" fontAlgn="auto">
              <a:lnSpc>
                <a:spcPts val="3700"/>
              </a:lnSpc>
              <a:spcAft>
                <a:spcPct val="0"/>
              </a:spcAft>
            </a:pPr>
            <a:r>
              <a:rPr lang="zh-CN" altLang="en-US" sz="3200">
                <a:latin typeface="宋体" panose="02010600030101010101" pitchFamily="2" charset="-122"/>
                <a:ea typeface="宋体" panose="02010600030101010101" pitchFamily="2" charset="-122"/>
              </a:rPr>
              <a:t>寄江州白司马</a:t>
            </a:r>
            <a:r>
              <a:rPr lang="zh-CN" altLang="en-US" sz="3200" baseline="30000">
                <a:latin typeface="宋体" panose="02010600030101010101" pitchFamily="2" charset="-122"/>
                <a:ea typeface="宋体" panose="02010600030101010101" pitchFamily="2" charset="-122"/>
              </a:rPr>
              <a:t>①</a:t>
            </a:r>
            <a:r>
              <a:rPr lang="en-US" altLang="zh-CN" sz="3200">
                <a:solidFill>
                  <a:srgbClr val="C00000"/>
                </a:solidFill>
                <a:latin typeface="黑体" panose="02010609060101010101" charset="-122"/>
                <a:ea typeface="黑体" panose="02010609060101010101" charset="-122"/>
                <a:cs typeface="黑体" panose="02010609060101010101" charset="-122"/>
              </a:rPr>
              <a:t> </a:t>
            </a:r>
          </a:p>
          <a:p>
            <a:pPr indent="0" algn="ctr" defTabSz="266700" fontAlgn="auto">
              <a:lnSpc>
                <a:spcPts val="3700"/>
              </a:lnSpc>
              <a:spcAft>
                <a:spcPct val="0"/>
              </a:spcAft>
            </a:pPr>
            <a:r>
              <a:rPr lang="zh-CN" altLang="en-US" sz="2800">
                <a:latin typeface="宋体" panose="02010600030101010101" pitchFamily="2" charset="-122"/>
                <a:ea typeface="宋体" panose="02010600030101010101" pitchFamily="2" charset="-122"/>
              </a:rPr>
              <a:t>杨巨源</a:t>
            </a:r>
            <a:endParaRPr lang="zh-CN" altLang="en-US" sz="3200">
              <a:solidFill>
                <a:srgbClr val="C00000"/>
              </a:solidFill>
              <a:latin typeface="黑体" panose="02010609060101010101" charset="-122"/>
              <a:ea typeface="黑体" panose="02010609060101010101" charset="-122"/>
              <a:cs typeface="黑体" panose="02010609060101010101" charset="-122"/>
            </a:endParaRP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江州司马平安否？惠远</a:t>
            </a:r>
            <a:r>
              <a:rPr lang="en-US" altLang="en-US" sz="3600" baseline="30000">
                <a:solidFill>
                  <a:schemeClr val="tx1"/>
                </a:solidFill>
                <a:latin typeface="宋体" panose="02010600030101010101" pitchFamily="2" charset="-122"/>
                <a:ea typeface="宋体" panose="02010600030101010101" pitchFamily="2" charset="-122"/>
                <a:cs typeface="黑体" panose="02010609060101010101" charset="-122"/>
              </a:rPr>
              <a:t>②</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东林</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住得无</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p>
          <a:p>
            <a:pPr indent="0" algn="ctr" defTabSz="266700" fontAlgn="auto">
              <a:lnSpc>
                <a:spcPts val="4700"/>
              </a:lnSpc>
              <a:spcAft>
                <a:spcPct val="0"/>
              </a:spcAft>
            </a:pP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湓浦曾闻</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似衣带，庐峰</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见说</a:t>
            </a:r>
            <a:r>
              <a:rPr lang="zh-CN" altLang="en-US" sz="3600">
                <a:solidFill>
                  <a:schemeClr val="tx1"/>
                </a:solidFill>
                <a:highlight>
                  <a:srgbClr val="00FF00"/>
                </a:highlight>
                <a:latin typeface="宋体" panose="02010600030101010101" pitchFamily="2" charset="-122"/>
                <a:ea typeface="宋体" panose="02010600030101010101" pitchFamily="2" charset="-122"/>
                <a:cs typeface="黑体" panose="02010609060101010101" charset="-122"/>
              </a:rPr>
              <a:t>胜</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香炉。</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题诗</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岁晏离鸿断</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，望</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阙</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天遥</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病鹤孤</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莫谩</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拘牵</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雨花社</a:t>
            </a:r>
            <a:r>
              <a:rPr lang="en-US" altLang="en-US" sz="3600" baseline="30000">
                <a:solidFill>
                  <a:schemeClr val="tx1"/>
                </a:solidFill>
                <a:latin typeface="宋体" panose="02010600030101010101" pitchFamily="2" charset="-122"/>
                <a:ea typeface="宋体" panose="02010600030101010101" pitchFamily="2" charset="-122"/>
                <a:cs typeface="黑体" panose="02010609060101010101" charset="-122"/>
              </a:rPr>
              <a:t>③</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青云</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依旧是前途。</a:t>
            </a:r>
          </a:p>
          <a:p>
            <a:pPr indent="0" algn="l" defTabSz="266700" fontAlgn="auto">
              <a:lnSpc>
                <a:spcPts val="3700"/>
              </a:lnSpc>
              <a:spcAft>
                <a:spcPct val="0"/>
              </a:spcAft>
            </a:pP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【注】</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①</a:t>
            </a: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江州白司马：即白居易。</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②</a:t>
            </a: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惠远：东晋高僧，居庐山东林寺。</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③</a:t>
            </a: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莫谩：不要。雨花社：指佛教讲经的集会。</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sym typeface="+mn-ea"/>
              </a:rPr>
              <a:t>15. 下列对这首诗的理解和赏析，不正确的一项是（B）</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sym typeface="+mn-ea"/>
              </a:rPr>
              <a:t>A.根据内容分析，这首诗的写作时间应该与白居易的《琵琶行》比较接近。</a:t>
            </a:r>
          </a:p>
          <a:p>
            <a:pPr marL="0" indent="0" algn="l" defTabSz="266700">
              <a:spcAft>
                <a:spcPct val="0"/>
              </a:spcAft>
            </a:pPr>
            <a:r>
              <a:rPr sz="28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B.</a:t>
            </a:r>
            <a:r>
              <a:rPr sz="2800" b="1">
                <a:latin typeface="宋体" panose="02010600030101010101" pitchFamily="2" charset="-122"/>
                <a:ea typeface="宋体" panose="02010600030101010101" pitchFamily="2" charset="-122"/>
                <a:cs typeface="宋体" panose="02010600030101010101" pitchFamily="2" charset="-122"/>
                <a:sym typeface="+mn-ea"/>
              </a:rPr>
              <a:t>第三句</a:t>
            </a:r>
            <a:r>
              <a:rPr sz="28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使用“一衣带水”的典故</a:t>
            </a:r>
            <a:r>
              <a:rPr sz="2800" b="1">
                <a:latin typeface="宋体" panose="02010600030101010101" pitchFamily="2" charset="-122"/>
                <a:ea typeface="宋体" panose="02010600030101010101" pitchFamily="2" charset="-122"/>
                <a:cs typeface="宋体" panose="02010600030101010101" pitchFamily="2" charset="-122"/>
                <a:sym typeface="+mn-ea"/>
              </a:rPr>
              <a:t>，表现出朋友之间“天涯若比邻”之意。</a:t>
            </a:r>
          </a:p>
          <a:p>
            <a:pPr marL="0" indent="0" algn="l" defTabSz="266700">
              <a:spcAft>
                <a:spcPct val="0"/>
              </a:spcAft>
            </a:pP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第三句是说“湓浦江听说像衣带飘飞一样曲折回旋”；</a:t>
            </a:r>
            <a:r>
              <a:rPr lang="en-US" altLang="zh-CN"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一衣带水</a:t>
            </a:r>
            <a:r>
              <a:rPr lang="en-US" altLang="zh-CN"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典故是说二者相距极近不足成为往来障碍，在此并非强调之间距离，是用想象中被贬之地的景物之美来让朋友心有所慰；</a:t>
            </a:r>
            <a:endParaRPr sz="3600" b="1">
              <a:latin typeface="宋体" panose="02010600030101010101" pitchFamily="2" charset="-122"/>
              <a:ea typeface="宋体" panose="02010600030101010101" pitchFamily="2" charset="-122"/>
              <a:sym typeface="+mn-ea"/>
            </a:endParaRPr>
          </a:p>
          <a:p>
            <a:pPr indent="0" algn="l" defTabSz="266700" fontAlgn="auto">
              <a:lnSpc>
                <a:spcPts val="4920"/>
              </a:lnSpc>
              <a:spcAft>
                <a:spcPct val="0"/>
              </a:spcAft>
            </a:pPr>
            <a:endParaRPr lang="zh-CN" altLang="en-US" sz="3600">
              <a:solidFill>
                <a:schemeClr val="tx1"/>
              </a:solidFill>
              <a:latin typeface="宋体" panose="02010600030101010101" pitchFamily="2" charset="-122"/>
              <a:ea typeface="宋体" panose="02010600030101010101" pitchFamily="2" charset="-122"/>
              <a:cs typeface="黑体" panose="02010609060101010101" charset="-122"/>
            </a:endParaRPr>
          </a:p>
          <a:p>
            <a:pPr marL="0" indent="0" algn="ctr" defTabSz="266700">
              <a:spcAft>
                <a:spcPct val="0"/>
              </a:spcAft>
            </a:pPr>
            <a:endParaRPr lang="en-US" altLang="zh-CN" sz="3600">
              <a:solidFill>
                <a:schemeClr val="tx1"/>
              </a:solidFill>
              <a:latin typeface="+mj-ea"/>
              <a:ea typeface="+mj-ea"/>
              <a:cs typeface="黑体" panose="02010609060101010101" charset="-122"/>
            </a:endParaRPr>
          </a:p>
          <a:p>
            <a:pPr marL="0" indent="0" algn="l" defTabSz="266700">
              <a:spcAft>
                <a:spcPct val="0"/>
              </a:spcAft>
            </a:pPr>
            <a:endParaRPr lang="en-US" altLang="zh-CN" sz="3600">
              <a:solidFill>
                <a:schemeClr val="tx1"/>
              </a:solidFill>
              <a:latin typeface="+mj-ea"/>
              <a:ea typeface="+mj-ea"/>
              <a:cs typeface="黑体" panose="02010609060101010101"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8100" y="77470"/>
            <a:ext cx="12043410" cy="6735445"/>
          </a:xfrm>
          <a:prstGeom prst="rect">
            <a:avLst/>
          </a:prstGeom>
        </p:spPr>
        <p:txBody>
          <a:bodyPr>
            <a:noAutofit/>
          </a:bodyPr>
          <a:lstStyle/>
          <a:p>
            <a:pPr marL="0" indent="0" algn="l" defTabSz="266700">
              <a:lnSpc>
                <a:spcPct val="110000"/>
              </a:lnSpc>
              <a:spcBef>
                <a:spcPts val="0"/>
              </a:spcBef>
              <a:spcAft>
                <a:spcPts val="0"/>
              </a:spcAft>
            </a:pPr>
            <a:r>
              <a:rPr sz="2900" b="1">
                <a:latin typeface="宋体" panose="02010600030101010101" pitchFamily="2" charset="-122"/>
                <a:ea typeface="宋体" panose="02010600030101010101" pitchFamily="2" charset="-122"/>
                <a:sym typeface="+mn-ea"/>
              </a:rPr>
              <a:t>C.第六句中的“病鹤”指的是白居易，他怀恋长安，时常遥望京城的宫阙。</a:t>
            </a:r>
          </a:p>
          <a:p>
            <a:pPr marL="0" indent="0" algn="l" defTabSz="266700">
              <a:lnSpc>
                <a:spcPct val="110000"/>
              </a:lnSpc>
              <a:spcBef>
                <a:spcPts val="0"/>
              </a:spcBef>
              <a:spcAft>
                <a:spcPts val="0"/>
              </a:spcAft>
            </a:pPr>
            <a:r>
              <a:rPr sz="2900" b="1">
                <a:latin typeface="宋体" panose="02010600030101010101" pitchFamily="2" charset="-122"/>
                <a:ea typeface="宋体" panose="02010600030101010101" pitchFamily="2" charset="-122"/>
                <a:sym typeface="+mn-ea"/>
              </a:rPr>
              <a:t>D.诗人最后开解朋友，目前虽然身处贬谪之中，但未来的前途依然很远大。</a:t>
            </a:r>
            <a:endParaRPr sz="900">
              <a:latin typeface="宋体" panose="02010600030101010101" pitchFamily="2" charset="-122"/>
              <a:ea typeface="宋体" panose="02010600030101010101" pitchFamily="2" charset="-122"/>
              <a:sym typeface="+mn-ea"/>
            </a:endParaRPr>
          </a:p>
          <a:p>
            <a:pPr marL="0" indent="0" algn="l" defTabSz="266700">
              <a:lnSpc>
                <a:spcPct val="110000"/>
              </a:lnSpc>
              <a:spcBef>
                <a:spcPts val="0"/>
              </a:spcBef>
              <a:spcAft>
                <a:spcPts val="0"/>
              </a:spcAft>
            </a:pPr>
            <a:r>
              <a:rPr sz="3200" b="1">
                <a:latin typeface="黑体" panose="02010609060101010101" charset="-122"/>
                <a:ea typeface="黑体" panose="02010609060101010101" charset="-122"/>
                <a:cs typeface="黑体" panose="02010609060101010101" charset="-122"/>
                <a:sym typeface="+mn-ea"/>
              </a:rPr>
              <a:t>16.前人论此诗，认为</a:t>
            </a:r>
            <a:r>
              <a:rPr sz="3200" b="1">
                <a:highlight>
                  <a:srgbClr val="FFFF00"/>
                </a:highlight>
                <a:latin typeface="黑体" panose="02010609060101010101" charset="-122"/>
                <a:ea typeface="黑体" panose="02010609060101010101" charset="-122"/>
                <a:cs typeface="黑体" panose="02010609060101010101" charset="-122"/>
                <a:sym typeface="+mn-ea"/>
              </a:rPr>
              <a:t>第二句已</a:t>
            </a:r>
            <a:r>
              <a:rPr sz="3200" b="1">
                <a:latin typeface="黑体" panose="02010609060101010101" charset="-122"/>
                <a:ea typeface="黑体" panose="02010609060101010101" charset="-122"/>
                <a:cs typeface="黑体" panose="02010609060101010101" charset="-122"/>
                <a:sym typeface="+mn-ea"/>
              </a:rPr>
              <a:t>包含</a:t>
            </a:r>
            <a:r>
              <a:rPr sz="3200" b="1">
                <a:highlight>
                  <a:srgbClr val="FFFF00"/>
                </a:highlight>
                <a:latin typeface="黑体" panose="02010609060101010101" charset="-122"/>
                <a:ea typeface="黑体" panose="02010609060101010101" charset="-122"/>
                <a:cs typeface="黑体" panose="02010609060101010101" charset="-122"/>
                <a:sym typeface="+mn-ea"/>
              </a:rPr>
              <a:t>委婉劝告</a:t>
            </a:r>
            <a:r>
              <a:rPr sz="3200" b="1">
                <a:latin typeface="黑体" panose="02010609060101010101" charset="-122"/>
                <a:ea typeface="黑体" panose="02010609060101010101" charset="-122"/>
                <a:cs typeface="黑体" panose="02010609060101010101" charset="-122"/>
                <a:sym typeface="+mn-ea"/>
              </a:rPr>
              <a:t>的意思，对</a:t>
            </a:r>
            <a:r>
              <a:rPr sz="3200" b="1">
                <a:highlight>
                  <a:srgbClr val="FFFF00"/>
                </a:highlight>
                <a:latin typeface="黑体" panose="02010609060101010101" charset="-122"/>
                <a:ea typeface="黑体" panose="02010609060101010101" charset="-122"/>
                <a:cs typeface="黑体" panose="02010609060101010101" charset="-122"/>
                <a:sym typeface="+mn-ea"/>
              </a:rPr>
              <a:t>这一观点</a:t>
            </a:r>
            <a:r>
              <a:rPr sz="3200" b="1">
                <a:latin typeface="黑体" panose="02010609060101010101" charset="-122"/>
                <a:ea typeface="黑体" panose="02010609060101010101" charset="-122"/>
                <a:cs typeface="黑体" panose="02010609060101010101" charset="-122"/>
                <a:sym typeface="+mn-ea"/>
              </a:rPr>
              <a:t>应怎样</a:t>
            </a:r>
            <a:r>
              <a:rPr sz="3200" b="1">
                <a:highlight>
                  <a:srgbClr val="FFFF00"/>
                </a:highlight>
                <a:latin typeface="黑体" panose="02010609060101010101" charset="-122"/>
                <a:ea typeface="黑体" panose="02010609060101010101" charset="-122"/>
                <a:cs typeface="黑体" panose="02010609060101010101" charset="-122"/>
                <a:sym typeface="+mn-ea"/>
              </a:rPr>
              <a:t>理解</a:t>
            </a:r>
            <a:r>
              <a:rPr sz="3200" b="1">
                <a:latin typeface="黑体" panose="02010609060101010101" charset="-122"/>
                <a:ea typeface="黑体" panose="02010609060101010101" charset="-122"/>
                <a:cs typeface="黑体" panose="02010609060101010101" charset="-122"/>
                <a:sym typeface="+mn-ea"/>
              </a:rPr>
              <a:t>？请简要分析。</a:t>
            </a:r>
          </a:p>
          <a:p>
            <a:pPr marL="0" indent="0" algn="l" defTabSz="266700">
              <a:spcAft>
                <a:spcPct val="0"/>
              </a:spcAft>
            </a:pPr>
            <a:r>
              <a:rPr lang="zh-CN" altLang="en-US" sz="2800">
                <a:solidFill>
                  <a:srgbClr val="FF0000"/>
                </a:solidFill>
                <a:latin typeface="黑体" panose="02010609060101010101" charset="-122"/>
                <a:ea typeface="黑体" panose="02010609060101010101" charset="-122"/>
                <a:cs typeface="黑体" panose="02010609060101010101" charset="-122"/>
                <a:sym typeface="+mn-ea"/>
              </a:rPr>
              <a:t>实际是个理解翻译题，首先要找到全诗的</a:t>
            </a:r>
            <a:r>
              <a:rPr lang="en-US" altLang="zh-CN" sz="28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2800">
                <a:solidFill>
                  <a:srgbClr val="FF0000"/>
                </a:solidFill>
                <a:latin typeface="黑体" panose="02010609060101010101" charset="-122"/>
                <a:ea typeface="黑体" panose="02010609060101010101" charset="-122"/>
                <a:cs typeface="黑体" panose="02010609060101010101" charset="-122"/>
                <a:sym typeface="+mn-ea"/>
              </a:rPr>
              <a:t>劝告</a:t>
            </a:r>
            <a:r>
              <a:rPr lang="en-US" altLang="zh-CN" sz="28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2800">
                <a:solidFill>
                  <a:srgbClr val="FF0000"/>
                </a:solidFill>
                <a:latin typeface="黑体" panose="02010609060101010101" charset="-122"/>
                <a:ea typeface="黑体" panose="02010609060101010101" charset="-122"/>
                <a:cs typeface="黑体" panose="02010609060101010101" charset="-122"/>
                <a:sym typeface="+mn-ea"/>
              </a:rPr>
              <a:t>是什么？然后再看这个劝告的意味是否在第二句中就已出现，并且还很委婉，并不直接。最后找出进行劝告的尾联进行翻译、再翻译第二句，有手法要点出，落于情感：</a:t>
            </a:r>
          </a:p>
          <a:p>
            <a:pPr marL="0" indent="0" algn="l" defTabSz="266700">
              <a:spcAft>
                <a:spcPct val="0"/>
              </a:spcAft>
            </a:pPr>
            <a:r>
              <a:rPr lang="zh-CN" altLang="en-US" sz="3200">
                <a:latin typeface="黑体" panose="02010609060101010101" charset="-122"/>
                <a:ea typeface="黑体" panose="02010609060101010101" charset="-122"/>
                <a:sym typeface="+mn-ea"/>
              </a:rPr>
              <a:t>①</a:t>
            </a:r>
            <a:r>
              <a:rPr lang="zh-CN" altLang="en-US" sz="3200">
                <a:highlight>
                  <a:srgbClr val="FFFF00"/>
                </a:highlight>
                <a:latin typeface="黑体" panose="02010609060101010101" charset="-122"/>
                <a:ea typeface="黑体" panose="02010609060101010101" charset="-122"/>
                <a:sym typeface="+mn-ea"/>
              </a:rPr>
              <a:t>尾联卒章显志</a:t>
            </a:r>
            <a:r>
              <a:rPr lang="zh-CN" altLang="en-US" sz="3200">
                <a:latin typeface="黑体" panose="02010609060101010101" charset="-122"/>
                <a:ea typeface="黑体" panose="02010609060101010101" charset="-122"/>
                <a:sym typeface="+mn-ea"/>
              </a:rPr>
              <a:t>，</a:t>
            </a:r>
            <a:r>
              <a:rPr lang="zh-CN" altLang="en-US" sz="3200">
                <a:highlight>
                  <a:srgbClr val="FFFF00"/>
                </a:highlight>
                <a:latin typeface="黑体" panose="02010609060101010101" charset="-122"/>
                <a:ea typeface="黑体" panose="02010609060101010101" charset="-122"/>
                <a:sym typeface="+mn-ea"/>
              </a:rPr>
              <a:t>点明</a:t>
            </a:r>
            <a:r>
              <a:rPr lang="zh-CN" altLang="en-US" sz="3200">
                <a:latin typeface="黑体" panose="02010609060101010101" charset="-122"/>
                <a:ea typeface="黑体" panose="02010609060101010101" charset="-122"/>
                <a:sym typeface="+mn-ea"/>
              </a:rPr>
              <a:t>望白居易不要因一时仕途受挫就沉溺佛学、意志消沉，告诫他要对自己的人生怀有信心，对其前途无量的勉励；</a:t>
            </a:r>
          </a:p>
          <a:p>
            <a:pPr marL="0" indent="0" algn="l" defTabSz="266700">
              <a:spcAft>
                <a:spcPct val="0"/>
              </a:spcAft>
            </a:pPr>
            <a:r>
              <a:rPr lang="zh-CN" altLang="en-US" sz="3200">
                <a:latin typeface="黑体" panose="02010609060101010101" charset="-122"/>
                <a:ea typeface="黑体" panose="02010609060101010101" charset="-122"/>
                <a:sym typeface="+mn-ea"/>
              </a:rPr>
              <a:t>②而在</a:t>
            </a:r>
            <a:r>
              <a:rPr lang="zh-CN" altLang="en-US" sz="3200">
                <a:highlight>
                  <a:srgbClr val="FFFF00"/>
                </a:highlight>
                <a:latin typeface="黑体" panose="02010609060101010101" charset="-122"/>
                <a:ea typeface="黑体" panose="02010609060101010101" charset="-122"/>
                <a:sym typeface="+mn-ea"/>
              </a:rPr>
              <a:t>第二句中</a:t>
            </a:r>
            <a:r>
              <a:rPr lang="zh-CN" altLang="en-US" sz="3200">
                <a:latin typeface="黑体" panose="02010609060101010101" charset="-122"/>
                <a:ea typeface="黑体" panose="02010609060101010101" charset="-122"/>
                <a:sym typeface="+mn-ea"/>
              </a:rPr>
              <a:t>，作者问白居易在惠林大师修行过的远林寺中住得如何，实是</a:t>
            </a:r>
            <a:r>
              <a:rPr lang="zh-CN" altLang="en-US" sz="3200">
                <a:highlight>
                  <a:srgbClr val="FFFF00"/>
                </a:highlight>
                <a:latin typeface="黑体" panose="02010609060101010101" charset="-122"/>
                <a:ea typeface="黑体" panose="02010609060101010101" charset="-122"/>
                <a:sym typeface="+mn-ea"/>
              </a:rPr>
              <a:t>委婉表达</a:t>
            </a:r>
            <a:r>
              <a:rPr lang="zh-CN" altLang="en-US" sz="3200">
                <a:latin typeface="黑体" panose="02010609060101010101" charset="-122"/>
                <a:ea typeface="黑体" panose="02010609060101010101" charset="-122"/>
                <a:sym typeface="+mn-ea"/>
              </a:rPr>
              <a:t>自己望其不要逃避的劝诫；</a:t>
            </a:r>
          </a:p>
          <a:p>
            <a:pPr marL="0" indent="0" algn="l" defTabSz="266700">
              <a:spcAft>
                <a:spcPct val="0"/>
              </a:spcAft>
            </a:pPr>
            <a:r>
              <a:rPr lang="zh-CN" altLang="en-US" sz="3200">
                <a:latin typeface="黑体" panose="02010609060101010101" charset="-122"/>
                <a:ea typeface="黑体" panose="02010609060101010101" charset="-122"/>
                <a:sym typeface="+mn-ea"/>
              </a:rPr>
              <a:t>③作者在第二句没有明说，但</a:t>
            </a:r>
            <a:r>
              <a:rPr lang="zh-CN" altLang="en-US" sz="3200">
                <a:highlight>
                  <a:srgbClr val="FFFF00"/>
                </a:highlight>
                <a:latin typeface="黑体" panose="02010609060101010101" charset="-122"/>
                <a:ea typeface="黑体" panose="02010609060101010101" charset="-122"/>
                <a:sym typeface="+mn-ea"/>
              </a:rPr>
              <a:t>侧面</a:t>
            </a:r>
            <a:r>
              <a:rPr lang="zh-CN" altLang="en-US" sz="3200">
                <a:latin typeface="黑体" panose="02010609060101010101" charset="-122"/>
                <a:ea typeface="黑体" panose="02010609060101010101" charset="-122"/>
                <a:sym typeface="+mn-ea"/>
              </a:rPr>
              <a:t>表达了对白居易消极行为的不认同，</a:t>
            </a:r>
            <a:r>
              <a:rPr lang="zh-CN" altLang="en-US" sz="3200">
                <a:highlight>
                  <a:srgbClr val="FFFF00"/>
                </a:highlight>
                <a:latin typeface="黑体" panose="02010609060101010101" charset="-122"/>
                <a:ea typeface="黑体" panose="02010609060101010101" charset="-122"/>
                <a:sym typeface="+mn-ea"/>
              </a:rPr>
              <a:t>为其最后正面</a:t>
            </a:r>
            <a:r>
              <a:rPr lang="zh-CN" altLang="en-US" sz="3200">
                <a:latin typeface="黑体" panose="02010609060101010101" charset="-122"/>
                <a:ea typeface="黑体" panose="02010609060101010101" charset="-122"/>
                <a:sym typeface="+mn-ea"/>
              </a:rPr>
              <a:t>劝诫、提醒</a:t>
            </a:r>
            <a:r>
              <a:rPr lang="zh-CN" altLang="en-US" sz="3200">
                <a:highlight>
                  <a:srgbClr val="FFFF00"/>
                </a:highlight>
                <a:latin typeface="黑体" panose="02010609060101010101" charset="-122"/>
                <a:ea typeface="黑体" panose="02010609060101010101" charset="-122"/>
                <a:sym typeface="+mn-ea"/>
              </a:rPr>
              <a:t>做了</a:t>
            </a:r>
            <a:r>
              <a:rPr lang="zh-CN" altLang="en-US" sz="3200">
                <a:latin typeface="黑体" panose="02010609060101010101" charset="-122"/>
                <a:ea typeface="黑体" panose="02010609060101010101" charset="-122"/>
                <a:sym typeface="+mn-ea"/>
              </a:rPr>
              <a:t>铺垫、蓄势；</a:t>
            </a:r>
          </a:p>
          <a:p>
            <a:pPr marL="0" indent="0" algn="l" defTabSz="266700">
              <a:spcAft>
                <a:spcPct val="0"/>
              </a:spcAft>
            </a:pPr>
            <a:endParaRPr lang="zh-CN" altLang="en-US" sz="3200">
              <a:latin typeface="黑体" panose="02010609060101010101" charset="-122"/>
              <a:ea typeface="黑体" panose="02010609060101010101"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0"/>
            <a:ext cx="12192000" cy="685800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赠别</a:t>
            </a:r>
            <a:r>
              <a:rPr lang="zh-CN" altLang="en-US" sz="3600">
                <a:latin typeface="宋体" panose="02010600030101010101" pitchFamily="2" charset="-122"/>
                <a:ea typeface="宋体" panose="02010600030101010101" pitchFamily="2" charset="-122"/>
              </a:rPr>
              <a:t>郑炼赴</a:t>
            </a:r>
            <a:r>
              <a:rPr lang="zh-CN" altLang="en-US" sz="3600">
                <a:highlight>
                  <a:srgbClr val="FFFF00"/>
                </a:highlight>
                <a:latin typeface="宋体" panose="02010600030101010101" pitchFamily="2" charset="-122"/>
                <a:ea typeface="宋体" panose="02010600030101010101" pitchFamily="2" charset="-122"/>
              </a:rPr>
              <a:t>襄阳</a:t>
            </a:r>
            <a:endParaRPr lang="zh-CN" altLang="en-US" sz="36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唐•杜甫</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戎马交驰</a:t>
            </a:r>
            <a:r>
              <a:rPr lang="zh-CN" altLang="en-US" sz="3600">
                <a:latin typeface="宋体" panose="02010600030101010101" pitchFamily="2" charset="-122"/>
                <a:ea typeface="宋体" panose="02010600030101010101" pitchFamily="2" charset="-122"/>
              </a:rPr>
              <a:t>际，</a:t>
            </a:r>
            <a:r>
              <a:rPr lang="zh-CN" altLang="en-US" sz="3600">
                <a:highlight>
                  <a:srgbClr val="FFFF00"/>
                </a:highlight>
                <a:latin typeface="宋体" panose="02010600030101010101" pitchFamily="2" charset="-122"/>
                <a:ea typeface="宋体" panose="02010600030101010101" pitchFamily="2" charset="-122"/>
              </a:rPr>
              <a:t>柴门老病</a:t>
            </a:r>
            <a:r>
              <a:rPr lang="zh-CN" altLang="en-US" sz="3600">
                <a:latin typeface="宋体" panose="02010600030101010101" pitchFamily="2" charset="-122"/>
                <a:ea typeface="宋体" panose="02010600030101010101" pitchFamily="2" charset="-122"/>
              </a:rPr>
              <a:t>身。</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把</a:t>
            </a:r>
            <a:r>
              <a:rPr lang="zh-CN" altLang="en-US" sz="3600">
                <a:latin typeface="宋体" panose="02010600030101010101" pitchFamily="2" charset="-122"/>
                <a:ea typeface="宋体" panose="02010600030101010101" pitchFamily="2" charset="-122"/>
              </a:rPr>
              <a:t>君诗</a:t>
            </a:r>
            <a:r>
              <a:rPr lang="zh-CN" altLang="en-US" sz="3600">
                <a:highlight>
                  <a:srgbClr val="FFFF00"/>
                </a:highlight>
                <a:latin typeface="宋体" panose="02010600030101010101" pitchFamily="2" charset="-122"/>
                <a:ea typeface="宋体" panose="02010600030101010101" pitchFamily="2" charset="-122"/>
              </a:rPr>
              <a:t>过日</a:t>
            </a:r>
            <a:r>
              <a:rPr lang="zh-CN" altLang="en-US" sz="3600">
                <a:latin typeface="宋体" panose="02010600030101010101" pitchFamily="2" charset="-122"/>
                <a:ea typeface="宋体" panose="02010600030101010101" pitchFamily="2" charset="-122"/>
              </a:rPr>
              <a:t>，念</a:t>
            </a:r>
            <a:r>
              <a:rPr lang="zh-CN" altLang="en-US" sz="3600">
                <a:highlight>
                  <a:srgbClr val="FFFF00"/>
                </a:highlight>
                <a:latin typeface="宋体" panose="02010600030101010101" pitchFamily="2" charset="-122"/>
                <a:ea typeface="宋体" panose="02010600030101010101" pitchFamily="2" charset="-122"/>
              </a:rPr>
              <a:t>此别惊</a:t>
            </a:r>
            <a:r>
              <a:rPr lang="zh-CN" altLang="en-US" sz="3600">
                <a:latin typeface="宋体" panose="02010600030101010101" pitchFamily="2" charset="-122"/>
                <a:ea typeface="宋体" panose="02010600030101010101" pitchFamily="2" charset="-122"/>
              </a:rPr>
              <a:t>神。</a:t>
            </a:r>
          </a:p>
          <a:p>
            <a:pPr marL="0" indent="0" algn="ctr" defTabSz="266700">
              <a:spcAft>
                <a:spcPct val="0"/>
              </a:spcAft>
            </a:pPr>
            <a:r>
              <a:rPr lang="zh-CN" altLang="en-US" sz="3600">
                <a:latin typeface="宋体" panose="02010600030101010101" pitchFamily="2" charset="-122"/>
                <a:ea typeface="宋体" panose="02010600030101010101" pitchFamily="2" charset="-122"/>
              </a:rPr>
              <a:t>地阔峨眉</a:t>
            </a:r>
            <a:r>
              <a:rPr lang="zh-CN" altLang="en-US" sz="3600">
                <a:highlight>
                  <a:srgbClr val="FFFF00"/>
                </a:highlight>
                <a:latin typeface="宋体" panose="02010600030101010101" pitchFamily="2" charset="-122"/>
                <a:ea typeface="宋体" panose="02010600030101010101" pitchFamily="2" charset="-122"/>
              </a:rPr>
              <a:t>晚</a:t>
            </a:r>
            <a:r>
              <a:rPr lang="zh-CN" altLang="en-US" sz="3600">
                <a:latin typeface="宋体" panose="02010600030101010101" pitchFamily="2" charset="-122"/>
                <a:ea typeface="宋体" panose="02010600030101010101" pitchFamily="2" charset="-122"/>
              </a:rPr>
              <a:t>，天高岘首</a:t>
            </a:r>
            <a:r>
              <a:rPr lang="zh-CN" altLang="en-US" sz="3600">
                <a:highlight>
                  <a:srgbClr val="FFFF00"/>
                </a:highlight>
                <a:latin typeface="宋体" panose="02010600030101010101" pitchFamily="2" charset="-122"/>
                <a:ea typeface="宋体" panose="02010600030101010101" pitchFamily="2" charset="-122"/>
              </a:rPr>
              <a:t>春</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为</a:t>
            </a:r>
            <a:r>
              <a:rPr lang="zh-CN" altLang="en-US" sz="3600">
                <a:latin typeface="宋体" panose="02010600030101010101" pitchFamily="2" charset="-122"/>
                <a:ea typeface="宋体" panose="02010600030101010101" pitchFamily="2" charset="-122"/>
              </a:rPr>
              <a:t>于</a:t>
            </a:r>
            <a:r>
              <a:rPr lang="zh-CN" altLang="en-US" sz="3600">
                <a:highlight>
                  <a:srgbClr val="FFFF00"/>
                </a:highlight>
                <a:latin typeface="宋体" panose="02010600030101010101" pitchFamily="2" charset="-122"/>
                <a:ea typeface="宋体" panose="02010600030101010101" pitchFamily="2" charset="-122"/>
              </a:rPr>
              <a:t>耆旧</a:t>
            </a:r>
            <a:r>
              <a:rPr lang="zh-CN" altLang="en-US" sz="3600">
                <a:latin typeface="宋体" panose="02010600030101010101" pitchFamily="2" charset="-122"/>
                <a:ea typeface="宋体" panose="02010600030101010101" pitchFamily="2" charset="-122"/>
              </a:rPr>
              <a:t>内，试</a:t>
            </a:r>
            <a:r>
              <a:rPr lang="zh-CN" altLang="en-US" sz="3600">
                <a:highlight>
                  <a:srgbClr val="FFFF00"/>
                </a:highlight>
                <a:latin typeface="宋体" panose="02010600030101010101" pitchFamily="2" charset="-122"/>
                <a:ea typeface="宋体" panose="02010600030101010101" pitchFamily="2" charset="-122"/>
              </a:rPr>
              <a:t>觅</a:t>
            </a:r>
            <a:r>
              <a:rPr lang="zh-CN" altLang="en-US" sz="3600">
                <a:latin typeface="宋体" panose="02010600030101010101" pitchFamily="2" charset="-122"/>
                <a:ea typeface="宋体" panose="02010600030101010101" pitchFamily="2" charset="-122"/>
              </a:rPr>
              <a:t>姓庞人。</a:t>
            </a:r>
            <a:r>
              <a:rPr lang="en-US" altLang="zh-CN" sz="1600">
                <a:solidFill>
                  <a:srgbClr val="C00000"/>
                </a:solidFill>
                <a:latin typeface="黑体" panose="02010609060101010101" charset="-122"/>
                <a:ea typeface="黑体" panose="02010609060101010101" charset="-122"/>
                <a:cs typeface="黑体" panose="02010609060101010101" charset="-122"/>
                <a:sym typeface="+mn-ea"/>
              </a:rPr>
              <a:t> </a:t>
            </a:r>
          </a:p>
          <a:p>
            <a:pPr marL="0" indent="0" algn="l" defTabSz="266700">
              <a:spcAft>
                <a:spcPct val="0"/>
              </a:spcAft>
            </a:pPr>
            <a:r>
              <a:rPr lang="en-US" altLang="zh-CN" sz="3200">
                <a:solidFill>
                  <a:srgbClr val="C00000"/>
                </a:solidFill>
                <a:latin typeface="黑体" panose="02010609060101010101" charset="-122"/>
                <a:ea typeface="黑体" panose="02010609060101010101" charset="-122"/>
                <a:cs typeface="黑体" panose="02010609060101010101" charset="-122"/>
                <a:sym typeface="+mn-ea"/>
              </a:rPr>
              <a:t>   </a:t>
            </a:r>
            <a:r>
              <a:rPr lang="zh-CN" sz="3200">
                <a:solidFill>
                  <a:srgbClr val="C00000"/>
                </a:solidFill>
                <a:latin typeface="黑体" panose="02010609060101010101" charset="-122"/>
                <a:ea typeface="黑体" panose="02010609060101010101" charset="-122"/>
                <a:cs typeface="黑体" panose="02010609060101010101" charset="-122"/>
                <a:sym typeface="+mn-ea"/>
              </a:rPr>
              <a:t>山长水远，一别难见，峨嵋山下我送你别，暮色茫茫令人伤感；天高地广，人世茫茫，幸而你去了襄阳，那里春意正浓，正待与你相见</a:t>
            </a:r>
            <a:r>
              <a:rPr sz="3200">
                <a:solidFill>
                  <a:srgbClr val="C00000"/>
                </a:solidFill>
                <a:latin typeface="黑体" panose="02010609060101010101" charset="-122"/>
                <a:ea typeface="黑体" panose="02010609060101010101" charset="-122"/>
                <a:cs typeface="黑体" panose="02010609060101010101" charset="-122"/>
                <a:sym typeface="+mn-ea"/>
              </a:rPr>
              <a:t>。</a:t>
            </a:r>
            <a:r>
              <a:rPr lang="zh-CN" sz="3200">
                <a:solidFill>
                  <a:srgbClr val="C00000"/>
                </a:solidFill>
                <a:latin typeface="黑体" panose="02010609060101010101" charset="-122"/>
                <a:ea typeface="黑体" panose="02010609060101010101" charset="-122"/>
                <a:cs typeface="黑体" panose="02010609060101010101" charset="-122"/>
                <a:sym typeface="+mn-ea"/>
              </a:rPr>
              <a:t>请你到了那儿为我去在当地年高望重者中，寻访一下如庞德公那般令人仰慕的高人贤士吧，我神往已久，也想追随其后为国报效。展望朋友到达襄阳后的高雅生活，表达对先贤的敬仰。关注国家安危，虽有痛苦失落，但并不失志，仍幻想有朝一日建功立业，扶持社稷。</a:t>
            </a:r>
          </a:p>
        </p:txBody>
      </p:sp>
      <mc:AlternateContent xmlns:mc="http://schemas.openxmlformats.org/markup-compatibility/2006" xmlns:p14="http://schemas.microsoft.com/office/powerpoint/2010/main">
        <mc:Choice Requires="p14">
          <p:contentPart p14:bwMode="auto" r:id="rId2">
            <p14:nvContentPartPr>
              <p14:cNvPr id="3" name="墨迹 2"/>
              <p14:cNvContentPartPr/>
              <p14:nvPr/>
            </p14:nvContentPartPr>
            <p14:xfrm>
              <a:off x="4049395" y="1964055"/>
              <a:ext cx="635" cy="635"/>
            </p14:xfrm>
          </p:contentPart>
        </mc:Choice>
        <mc:Fallback xmlns="">
          <p:pic>
            <p:nvPicPr>
              <p:cNvPr id="3" name="墨迹 2"/>
            </p:nvPicPr>
            <p:blipFill>
              <a:blip r:embed="rId3"/>
            </p:blipFill>
            <p:spPr>
              <a:xfrm>
                <a:off x="4049395" y="1964055"/>
                <a:ext cx="635" cy="635"/>
              </a:xfrm>
              <a:prstGeom prst="rect"/>
            </p:spPr>
          </p:pic>
        </mc:Fallback>
      </mc:AlternateContent>
      <mc:AlternateContent xmlns:mc="http://schemas.openxmlformats.org/markup-compatibility/2006" xmlns:p14="http://schemas.microsoft.com/office/powerpoint/2010/main">
        <mc:Choice Requires="p14">
          <p:contentPart p14:bwMode="auto" r:id="rId4">
            <p14:nvContentPartPr>
              <p14:cNvPr id="7" name="墨迹 6"/>
              <p14:cNvContentPartPr/>
              <p14:nvPr/>
            </p14:nvContentPartPr>
            <p14:xfrm>
              <a:off x="4857750" y="1731645"/>
              <a:ext cx="635" cy="635"/>
            </p14:xfrm>
          </p:contentPart>
        </mc:Choice>
        <mc:Fallback xmlns="">
          <p:pic>
            <p:nvPicPr>
              <p:cNvPr id="7" name="墨迹 6"/>
            </p:nvPicPr>
            <p:blipFill>
              <a:blip r:embed="rId3"/>
            </p:blipFill>
            <p:spPr>
              <a:xfrm>
                <a:off x="4857750" y="1731645"/>
                <a:ext cx="635" cy="635"/>
              </a:xfrm>
              <a:prstGeom prst="rect"/>
            </p:spPr>
          </p:pic>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8100" y="77470"/>
            <a:ext cx="12154535" cy="6657975"/>
          </a:xfrm>
          <a:prstGeom prst="rect">
            <a:avLst/>
          </a:prstGeom>
        </p:spPr>
        <p:txBody>
          <a:bodyPr>
            <a:noAutofit/>
          </a:bodyPr>
          <a:lstStyle/>
          <a:p>
            <a:pPr marL="0" indent="0" algn="l" defTabSz="266700">
              <a:spcAft>
                <a:spcPct val="0"/>
              </a:spcAft>
            </a:pPr>
            <a:r>
              <a:rPr sz="2900" b="1">
                <a:latin typeface="黑体" panose="02010609060101010101" charset="-122"/>
                <a:ea typeface="黑体" panose="02010609060101010101" charset="-122"/>
                <a:cs typeface="黑体" panose="02010609060101010101" charset="-122"/>
                <a:sym typeface="+mn-ea"/>
              </a:rPr>
              <a:t>15.下列对这首诗的理解和赏析，</a:t>
            </a:r>
            <a:r>
              <a:rPr sz="2900" b="1">
                <a:highlight>
                  <a:srgbClr val="FFFF00"/>
                </a:highlight>
                <a:latin typeface="黑体" panose="02010609060101010101" charset="-122"/>
                <a:ea typeface="黑体" panose="02010609060101010101" charset="-122"/>
                <a:cs typeface="黑体" panose="02010609060101010101" charset="-122"/>
                <a:sym typeface="+mn-ea"/>
              </a:rPr>
              <a:t>不正确</a:t>
            </a:r>
            <a:r>
              <a:rPr sz="2900" b="1">
                <a:latin typeface="黑体" panose="02010609060101010101" charset="-122"/>
                <a:ea typeface="黑体" panose="02010609060101010101" charset="-122"/>
                <a:cs typeface="黑体" panose="02010609060101010101" charset="-122"/>
                <a:sym typeface="+mn-ea"/>
              </a:rPr>
              <a:t>的一项是（3分）</a:t>
            </a:r>
          </a:p>
          <a:p>
            <a:pPr marL="0" indent="0" algn="l" defTabSz="266700">
              <a:spcAft>
                <a:spcPct val="0"/>
              </a:spcAft>
            </a:pPr>
            <a:r>
              <a:rPr sz="2900" b="1">
                <a:latin typeface="宋体" panose="02010600030101010101" pitchFamily="2" charset="-122"/>
                <a:ea typeface="宋体" panose="02010600030101010101" pitchFamily="2" charset="-122"/>
                <a:cs typeface="宋体" panose="02010600030101010101" pitchFamily="2" charset="-122"/>
                <a:sym typeface="+mn-ea"/>
              </a:rPr>
              <a:t>A.诗的首联简单交代了兵荒马乱的时代背景和诗人年老多病的艰难境况。</a:t>
            </a:r>
          </a:p>
          <a:p>
            <a:pPr marL="0" indent="0" algn="l" defTabSz="266700">
              <a:spcAft>
                <a:spcPct val="0"/>
              </a:spcAft>
            </a:pP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B.</a:t>
            </a:r>
            <a:r>
              <a:rPr sz="2900" b="1">
                <a:latin typeface="宋体" panose="02010600030101010101" pitchFamily="2" charset="-122"/>
                <a:ea typeface="宋体" panose="02010600030101010101" pitchFamily="2" charset="-122"/>
                <a:cs typeface="宋体" panose="02010600030101010101" pitchFamily="2" charset="-122"/>
                <a:sym typeface="+mn-ea"/>
              </a:rPr>
              <a:t>虽然</a:t>
            </a: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日后仍有</a:t>
            </a:r>
            <a:r>
              <a:rPr sz="2900" b="1">
                <a:latin typeface="宋体" panose="02010600030101010101" pitchFamily="2" charset="-122"/>
                <a:ea typeface="宋体" panose="02010600030101010101" pitchFamily="2" charset="-122"/>
                <a:cs typeface="宋体" panose="02010600030101010101" pitchFamily="2" charset="-122"/>
                <a:sym typeface="+mn-ea"/>
              </a:rPr>
              <a:t>朋友的诗篇陪伴，但</a:t>
            </a: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面对离别</a:t>
            </a:r>
            <a:r>
              <a:rPr sz="2900" b="1">
                <a:latin typeface="宋体" panose="02010600030101010101" pitchFamily="2" charset="-122"/>
                <a:ea typeface="宋体" panose="02010600030101010101" pitchFamily="2" charset="-122"/>
                <a:cs typeface="宋体" panose="02010600030101010101" pitchFamily="2" charset="-122"/>
                <a:sym typeface="+mn-ea"/>
              </a:rPr>
              <a:t>，诗人</a:t>
            </a: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还是感到</a:t>
            </a:r>
            <a:r>
              <a:rPr sz="2900" b="1">
                <a:latin typeface="宋体" panose="02010600030101010101" pitchFamily="2" charset="-122"/>
                <a:ea typeface="宋体" panose="02010600030101010101" pitchFamily="2" charset="-122"/>
                <a:cs typeface="宋体" panose="02010600030101010101" pitchFamily="2" charset="-122"/>
                <a:sym typeface="+mn-ea"/>
              </a:rPr>
              <a:t>心惊神伤。</a:t>
            </a:r>
          </a:p>
          <a:p>
            <a:pPr marL="0" indent="0" algn="l" defTabSz="266700">
              <a:spcAft>
                <a:spcPct val="0"/>
              </a:spcAft>
            </a:pPr>
            <a:r>
              <a:rPr lang="zh-CN" altLang="en-US" sz="3000">
                <a:solidFill>
                  <a:srgbClr val="C00000"/>
                </a:solidFill>
                <a:latin typeface="微软雅黑" panose="020B0503020204020204" charset="-122"/>
                <a:ea typeface="微软雅黑" panose="020B0503020204020204" charset="-122"/>
                <a:cs typeface="微软雅黑" panose="020B0503020204020204" charset="-122"/>
                <a:sym typeface="+mn-ea"/>
              </a:rPr>
              <a:t>“把君诗过日”紧承首联，说自己在欣赏郑炼的诗中过日，指的是当前的生活，不是日后的生活；“念此”的“此”应结合首联中“戎马交驰际，柴门老病身”一起理解，诗人不仅仅为离别“心惊神伤”，而是想到在此战乱时期，自己又年老多病，一别将再难相见，故“心惊神伤”</a:t>
            </a:r>
            <a:r>
              <a:rPr lang="zh-CN" altLang="en-US" sz="3000">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p>
          <a:p>
            <a:pPr marL="0" indent="0" algn="l" defTabSz="266700">
              <a:spcAft>
                <a:spcPct val="0"/>
              </a:spcAft>
            </a:pPr>
            <a:r>
              <a:rPr sz="2900" b="1">
                <a:latin typeface="宋体" panose="02010600030101010101" pitchFamily="2" charset="-122"/>
                <a:ea typeface="宋体" panose="02010600030101010101" pitchFamily="2" charset="-122"/>
                <a:cs typeface="宋体" panose="02010600030101010101" pitchFamily="2" charset="-122"/>
                <a:sym typeface="+mn-ea"/>
              </a:rPr>
              <a:t>C.诗人请郑炼在襄阳寻访庞德公那样的高士，表达了对先贤的仰慕之意。</a:t>
            </a:r>
          </a:p>
          <a:p>
            <a:pPr marL="0" indent="0" algn="l" defTabSz="266700">
              <a:spcAft>
                <a:spcPct val="0"/>
              </a:spcAft>
            </a:pPr>
            <a:r>
              <a:rPr sz="2900" b="1">
                <a:latin typeface="宋体" panose="02010600030101010101" pitchFamily="2" charset="-122"/>
                <a:ea typeface="宋体" panose="02010600030101010101" pitchFamily="2" charset="-122"/>
                <a:cs typeface="宋体" panose="02010600030101010101" pitchFamily="2" charset="-122"/>
                <a:sym typeface="+mn-ea"/>
              </a:rPr>
              <a:t>D.全诗情感表达含蓄蕴藉，格律谨严，比较典型地体现了杜甫诗的风格。</a:t>
            </a:r>
            <a:endParaRPr sz="1600" b="1">
              <a:latin typeface="宋体" panose="02010600030101010101" pitchFamily="2" charset="-122"/>
              <a:ea typeface="宋体" panose="02010600030101010101" pitchFamily="2" charset="-122"/>
              <a:sym typeface="+mn-ea"/>
            </a:endParaRPr>
          </a:p>
          <a:p>
            <a:pPr marL="0" indent="0" algn="l" defTabSz="266700">
              <a:spcAft>
                <a:spcPct val="0"/>
              </a:spcAft>
            </a:pPr>
            <a:r>
              <a:rPr sz="3200" b="1">
                <a:latin typeface="黑体" panose="02010609060101010101" charset="-122"/>
                <a:ea typeface="黑体" panose="02010609060101010101" charset="-122"/>
                <a:cs typeface="黑体" panose="02010609060101010101" charset="-122"/>
                <a:sym typeface="+mn-ea"/>
              </a:rPr>
              <a:t>16.诗的颈联写到</a:t>
            </a:r>
            <a:r>
              <a:rPr sz="3200" b="1">
                <a:highlight>
                  <a:srgbClr val="FFFF00"/>
                </a:highlight>
                <a:latin typeface="黑体" panose="02010609060101010101" charset="-122"/>
                <a:ea typeface="黑体" panose="02010609060101010101" charset="-122"/>
                <a:cs typeface="黑体" panose="02010609060101010101" charset="-122"/>
                <a:sym typeface="+mn-ea"/>
              </a:rPr>
              <a:t>峨眉</a:t>
            </a:r>
            <a:r>
              <a:rPr sz="3200" b="1">
                <a:latin typeface="黑体" panose="02010609060101010101" charset="-122"/>
                <a:ea typeface="黑体" panose="02010609060101010101" charset="-122"/>
                <a:cs typeface="黑体" panose="02010609060101010101" charset="-122"/>
                <a:sym typeface="+mn-ea"/>
              </a:rPr>
              <a:t>、</a:t>
            </a:r>
            <a:r>
              <a:rPr sz="3200" b="1">
                <a:highlight>
                  <a:srgbClr val="FFFF00"/>
                </a:highlight>
                <a:latin typeface="黑体" panose="02010609060101010101" charset="-122"/>
                <a:ea typeface="黑体" panose="02010609060101010101" charset="-122"/>
                <a:cs typeface="黑体" panose="02010609060101010101" charset="-122"/>
                <a:sym typeface="+mn-ea"/>
              </a:rPr>
              <a:t>岘首</a:t>
            </a:r>
            <a:r>
              <a:rPr sz="3200" b="1">
                <a:latin typeface="黑体" panose="02010609060101010101" charset="-122"/>
                <a:ea typeface="黑体" panose="02010609060101010101" charset="-122"/>
                <a:cs typeface="黑体" panose="02010609060101010101" charset="-122"/>
                <a:sym typeface="+mn-ea"/>
              </a:rPr>
              <a:t>两座山，对表达离情有何</a:t>
            </a:r>
            <a:r>
              <a:rPr sz="3200" b="1">
                <a:highlight>
                  <a:srgbClr val="FFFF00"/>
                </a:highlight>
                <a:latin typeface="黑体" panose="02010609060101010101" charset="-122"/>
                <a:ea typeface="黑体" panose="02010609060101010101" charset="-122"/>
                <a:cs typeface="黑体" panose="02010609060101010101" charset="-122"/>
                <a:sym typeface="+mn-ea"/>
              </a:rPr>
              <a:t>作用</a:t>
            </a:r>
            <a:r>
              <a:rPr sz="3200" b="1">
                <a:latin typeface="黑体" panose="02010609060101010101" charset="-122"/>
                <a:ea typeface="黑体" panose="02010609060101010101" charset="-122"/>
                <a:cs typeface="黑体" panose="02010609060101010101" charset="-122"/>
                <a:sym typeface="+mn-ea"/>
              </a:rPr>
              <a:t>？请简要分析。</a:t>
            </a:r>
          </a:p>
          <a:p>
            <a:pPr marL="0" indent="0" algn="l" defTabSz="266700">
              <a:spcAft>
                <a:spcPct val="0"/>
              </a:spcAft>
            </a:pPr>
            <a:r>
              <a:rPr lang="zh-CN" altLang="en-US" sz="3000">
                <a:solidFill>
                  <a:srgbClr val="C00000"/>
                </a:solidFill>
                <a:latin typeface="微软雅黑" panose="020B0503020204020204" charset="-122"/>
                <a:ea typeface="微软雅黑" panose="020B0503020204020204" charset="-122"/>
                <a:cs typeface="微软雅黑" panose="020B0503020204020204" charset="-122"/>
                <a:sym typeface="+mn-ea"/>
              </a:rPr>
              <a:t>复习“画眉鸟”诗题所涉知识——意象作用。而这里问的是对“表情达意”有何作用，所以应先找出诗句进行翻译看有什么情意，再有手法即要点出，落于情感：</a:t>
            </a:r>
          </a:p>
          <a:p>
            <a:pPr marL="0" indent="0" algn="l" defTabSz="266700">
              <a:spcAft>
                <a:spcPct val="0"/>
              </a:spcAft>
            </a:pPr>
            <a:r>
              <a:rPr lang="en-US" altLang="zh-CN" sz="3200">
                <a:latin typeface="黑体" panose="02010609060101010101" charset="-122"/>
                <a:ea typeface="黑体" panose="02010609060101010101" charset="-122"/>
                <a:sym typeface="+mn-ea"/>
              </a:rPr>
              <a:t> </a:t>
            </a:r>
            <a:endParaRPr lang="zh-CN" altLang="en-US" sz="3200">
              <a:latin typeface="黑体" panose="02010609060101010101" charset="-122"/>
              <a:ea typeface="黑体" panose="02010609060101010101" charset="-122"/>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77470"/>
            <a:ext cx="12192635" cy="6653530"/>
          </a:xfrm>
          <a:prstGeom prst="rect">
            <a:avLst/>
          </a:prstGeom>
        </p:spPr>
        <p:txBody>
          <a:bodyPr>
            <a:noAutofit/>
          </a:bodyPr>
          <a:lstStyle/>
          <a:p>
            <a:pPr marL="0" indent="0" algn="l" defTabSz="266700">
              <a:lnSpc>
                <a:spcPct val="130000"/>
              </a:lnSpc>
              <a:spcAft>
                <a:spcPct val="0"/>
              </a:spcAft>
            </a:pPr>
            <a:r>
              <a:rPr lang="zh-CN" altLang="en-US" sz="3200">
                <a:latin typeface="黑体" panose="02010609060101010101" charset="-122"/>
                <a:ea typeface="黑体" panose="02010609060101010101" charset="-122"/>
                <a:sym typeface="+mn-ea"/>
              </a:rPr>
              <a:t>①颈联</a:t>
            </a:r>
            <a:r>
              <a:rPr lang="zh-CN" altLang="en-US" sz="3200">
                <a:highlight>
                  <a:srgbClr val="FFFF00"/>
                </a:highlight>
                <a:latin typeface="黑体" panose="02010609060101010101" charset="-122"/>
                <a:ea typeface="黑体" panose="02010609060101010101" charset="-122"/>
                <a:sym typeface="+mn-ea"/>
              </a:rPr>
              <a:t>说</a:t>
            </a:r>
            <a:r>
              <a:rPr lang="zh-CN" altLang="en-US" sz="3200">
                <a:latin typeface="黑体" panose="02010609060101010101" charset="-122"/>
                <a:ea typeface="黑体" panose="02010609060101010101" charset="-122"/>
                <a:sym typeface="+mn-ea"/>
              </a:rPr>
              <a:t>，我与你在峨嵋山下分别，暮色苍茫；而你要去岘首山，此地与襄阳距离遥远，将来你到达时，已经是明年春天了；</a:t>
            </a:r>
          </a:p>
          <a:p>
            <a:pPr marL="0" indent="0" algn="l" defTabSz="266700">
              <a:lnSpc>
                <a:spcPct val="130000"/>
              </a:lnSpc>
              <a:spcAft>
                <a:spcPct val="0"/>
              </a:spcAft>
            </a:pPr>
            <a:r>
              <a:rPr lang="zh-CN" altLang="en-US" sz="3200">
                <a:latin typeface="黑体" panose="02010609060101010101" charset="-122"/>
                <a:ea typeface="黑体" panose="02010609060101010101" charset="-122"/>
                <a:sym typeface="+mn-ea"/>
              </a:rPr>
              <a:t>②首先运用了</a:t>
            </a:r>
            <a:r>
              <a:rPr lang="zh-CN" altLang="en-US" sz="3200">
                <a:highlight>
                  <a:srgbClr val="FFFF00"/>
                </a:highlight>
                <a:latin typeface="黑体" panose="02010609060101010101" charset="-122"/>
                <a:ea typeface="黑体" panose="02010609060101010101" charset="-122"/>
                <a:sym typeface="+mn-ea"/>
              </a:rPr>
              <a:t>借代</a:t>
            </a:r>
            <a:r>
              <a:rPr lang="zh-CN" altLang="en-US" sz="3200">
                <a:latin typeface="黑体" panose="02010609060101010101" charset="-122"/>
                <a:ea typeface="黑体" panose="02010609060101010101" charset="-122"/>
                <a:sym typeface="+mn-ea"/>
              </a:rPr>
              <a:t>，峨眉代指四川，岘首代指襄阳，体现出与友人相距之远，更能突出离别的依依之情；</a:t>
            </a:r>
          </a:p>
          <a:p>
            <a:pPr marL="0" indent="0" algn="l" defTabSz="266700">
              <a:lnSpc>
                <a:spcPct val="130000"/>
              </a:lnSpc>
              <a:spcAft>
                <a:spcPct val="0"/>
              </a:spcAft>
            </a:pPr>
            <a:r>
              <a:rPr lang="zh-CN" altLang="en-US" sz="3200">
                <a:latin typeface="黑体" panose="02010609060101010101" charset="-122"/>
                <a:ea typeface="黑体" panose="02010609060101010101" charset="-122"/>
                <a:sym typeface="+mn-ea"/>
              </a:rPr>
              <a:t>③还运用了</a:t>
            </a:r>
            <a:r>
              <a:rPr lang="zh-CN" altLang="en-US" sz="3200">
                <a:highlight>
                  <a:srgbClr val="FFFF00"/>
                </a:highlight>
                <a:latin typeface="黑体" panose="02010609060101010101" charset="-122"/>
                <a:ea typeface="黑体" panose="02010609060101010101" charset="-122"/>
                <a:sym typeface="+mn-ea"/>
              </a:rPr>
              <a:t>借景抒情</a:t>
            </a:r>
            <a:r>
              <a:rPr lang="zh-CN" altLang="en-US" sz="3200">
                <a:latin typeface="黑体" panose="02010609060101010101" charset="-122"/>
                <a:ea typeface="黑体" panose="02010609060101010101" charset="-122"/>
                <a:sym typeface="+mn-ea"/>
              </a:rPr>
              <a:t>，借峨眉山晚景表达依依不舍的离别之情，借岘山春景表达对朋友一路顺风的美好祝愿，借天高地阔表达对相隔千里友人的思念之情；</a:t>
            </a:r>
          </a:p>
          <a:p>
            <a:pPr marL="0" indent="0" algn="l" defTabSz="266700">
              <a:lnSpc>
                <a:spcPct val="130000"/>
              </a:lnSpc>
              <a:spcAft>
                <a:spcPct val="0"/>
              </a:spcAft>
            </a:pPr>
            <a:r>
              <a:rPr lang="zh-CN" altLang="en-US" sz="3200">
                <a:latin typeface="微软雅黑" panose="020B0503020204020204" charset="-122"/>
                <a:ea typeface="微软雅黑" panose="020B0503020204020204" charset="-122"/>
                <a:sym typeface="+mn-ea"/>
              </a:rPr>
              <a:t>④</a:t>
            </a:r>
            <a:r>
              <a:rPr lang="zh-CN" altLang="en-US" sz="3200">
                <a:highlight>
                  <a:srgbClr val="FFFF00"/>
                </a:highlight>
                <a:latin typeface="黑体" panose="02010609060101010101" charset="-122"/>
                <a:ea typeface="黑体" panose="02010609060101010101" charset="-122"/>
                <a:sym typeface="+mn-ea"/>
              </a:rPr>
              <a:t>虚实结合</a:t>
            </a:r>
            <a:r>
              <a:rPr lang="zh-CN" altLang="en-US" sz="3200">
                <a:latin typeface="黑体" panose="02010609060101010101" charset="-122"/>
                <a:ea typeface="黑体" panose="02010609060101010101" charset="-122"/>
                <a:sym typeface="+mn-ea"/>
              </a:rPr>
              <a:t>；眼前的送别实景与想象中的别后虚景都呈现在作者笔下，更能传达出作者的不舍之情与对友人的祝福；</a:t>
            </a:r>
          </a:p>
          <a:p>
            <a:pPr marL="0" indent="0" algn="l" defTabSz="266700">
              <a:spcAft>
                <a:spcPct val="0"/>
              </a:spcAft>
            </a:pPr>
            <a:endParaRPr lang="zh-CN" altLang="en-US" sz="3200">
              <a:latin typeface="黑体" panose="02010609060101010101" charset="-122"/>
              <a:ea typeface="黑体" panose="02010609060101010101"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635"/>
            <a:ext cx="12190730" cy="6858000"/>
          </a:xfrm>
          <a:prstGeom prst="rect">
            <a:avLst/>
          </a:prstGeom>
        </p:spPr>
        <p:txBody>
          <a:bodyPr>
            <a:noAutofit/>
          </a:bodyPr>
          <a:lstStyle/>
          <a:p>
            <a:pPr indent="0" algn="ctr" defTabSz="266700" fontAlgn="auto">
              <a:lnSpc>
                <a:spcPts val="3700"/>
              </a:lnSpc>
              <a:spcAft>
                <a:spcPct val="0"/>
              </a:spcAft>
            </a:pPr>
            <a:r>
              <a:rPr lang="zh-CN" altLang="en-US" sz="3200">
                <a:latin typeface="宋体" panose="02010600030101010101" pitchFamily="2" charset="-122"/>
                <a:ea typeface="宋体" panose="02010600030101010101" pitchFamily="2" charset="-122"/>
              </a:rPr>
              <a:t>读李白集</a:t>
            </a:r>
            <a:endParaRPr lang="en-US" altLang="zh-CN" sz="3200">
              <a:solidFill>
                <a:srgbClr val="C00000"/>
              </a:solidFill>
              <a:latin typeface="黑体" panose="02010609060101010101" charset="-122"/>
              <a:ea typeface="黑体" panose="02010609060101010101" charset="-122"/>
              <a:cs typeface="黑体" panose="02010609060101010101" charset="-122"/>
            </a:endParaRPr>
          </a:p>
          <a:p>
            <a:pPr indent="0" algn="ctr" defTabSz="266700" fontAlgn="auto">
              <a:lnSpc>
                <a:spcPts val="4700"/>
              </a:lnSpc>
              <a:spcAft>
                <a:spcPct val="0"/>
              </a:spcAft>
            </a:pPr>
            <a:r>
              <a:rPr lang="zh-CN" altLang="en-US" sz="2800">
                <a:latin typeface="宋体" panose="02010600030101010101" pitchFamily="2" charset="-122"/>
                <a:ea typeface="宋体" panose="02010600030101010101" pitchFamily="2" charset="-122"/>
              </a:rPr>
              <a:t>齐己</a:t>
            </a:r>
          </a:p>
          <a:p>
            <a:pPr indent="0" algn="ctr" defTabSz="266700" fontAlgn="auto">
              <a:lnSpc>
                <a:spcPts val="4700"/>
              </a:lnSpc>
              <a:spcAft>
                <a:spcPct val="0"/>
              </a:spcAft>
            </a:pP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竭</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云涛，</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刳</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巨鳌，</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搜括造化</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空牢牢。</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冥心入海海神怖，骊龙不敢为珠主。</a:t>
            </a:r>
          </a:p>
          <a:p>
            <a:pPr indent="0" algn="ctr" defTabSz="266700" fontAlgn="auto">
              <a:lnSpc>
                <a:spcPts val="4700"/>
              </a:lnSpc>
              <a:spcAft>
                <a:spcPct val="0"/>
              </a:spcAft>
            </a:pP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人间物象</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不供取，饱饮游神</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向悬圃</a:t>
            </a:r>
            <a:r>
              <a:rPr lang="en-US" altLang="en-US" sz="3600" baseline="30000">
                <a:latin typeface="宋体" panose="02010600030101010101" pitchFamily="2" charset="-122"/>
                <a:ea typeface="宋体" panose="02010600030101010101" pitchFamily="2" charset="-122"/>
                <a:cs typeface="黑体" panose="02010609060101010101" charset="-122"/>
                <a:sym typeface="+mn-ea"/>
              </a:rPr>
              <a:t>①</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p>
          <a:p>
            <a:pPr indent="0" algn="ctr" defTabSz="266700" fontAlgn="auto">
              <a:lnSpc>
                <a:spcPts val="4700"/>
              </a:lnSpc>
              <a:spcAft>
                <a:spcPct val="0"/>
              </a:spcAft>
            </a:pP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锵金铿玉</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千馀篇，</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脍吞炙嚼</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人口传。</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须知一一</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丈夫气</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，不是绮罗儿女言。</a:t>
            </a:r>
          </a:p>
          <a:p>
            <a:pPr indent="0" algn="l" defTabSz="266700" fontAlgn="auto">
              <a:lnSpc>
                <a:spcPts val="3700"/>
              </a:lnSpc>
              <a:spcAft>
                <a:spcPct val="0"/>
              </a:spcAft>
            </a:pP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【注】</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①</a:t>
            </a:r>
            <a:r>
              <a:rPr lang="zh-CN" altLang="en-US" sz="3200">
                <a:latin typeface="宋体" panose="02010600030101010101" pitchFamily="2" charset="-122"/>
                <a:ea typeface="宋体" panose="02010600030101010101" pitchFamily="2" charset="-122"/>
                <a:cs typeface="黑体" panose="02010609060101010101" charset="-122"/>
                <a:sym typeface="+mn-ea"/>
              </a:rPr>
              <a:t>悬圃：传说位于昆仑山顶，有金台玉楼，为神仙居所，泛指仙境。</a:t>
            </a:r>
          </a:p>
          <a:p>
            <a:pPr indent="0" algn="l" defTabSz="266700" fontAlgn="auto">
              <a:lnSpc>
                <a:spcPct val="130000"/>
              </a:lnSpc>
              <a:spcAft>
                <a:spcPct val="0"/>
              </a:spcAft>
            </a:pPr>
            <a:r>
              <a:rPr lang="en-US" altLang="zh-CN" sz="3200">
                <a:solidFill>
                  <a:schemeClr val="tx1"/>
                </a:solidFill>
                <a:latin typeface="+mj-ea"/>
                <a:ea typeface="+mj-ea"/>
                <a:cs typeface="黑体" panose="02010609060101010101" charset="-122"/>
              </a:rPr>
              <a:t>1.</a:t>
            </a:r>
            <a:r>
              <a:rPr lang="zh-CN" altLang="en-US" sz="3200">
                <a:solidFill>
                  <a:schemeClr val="tx1"/>
                </a:solidFill>
                <a:latin typeface="+mj-ea"/>
                <a:ea typeface="+mj-ea"/>
                <a:cs typeface="黑体" panose="02010609060101010101" charset="-122"/>
              </a:rPr>
              <a:t>结合《梦游天姥吟留别》，谈谈你对</a:t>
            </a:r>
            <a:r>
              <a:rPr lang="en-US" altLang="zh-CN" sz="3200">
                <a:solidFill>
                  <a:schemeClr val="tx1"/>
                </a:solidFill>
                <a:latin typeface="+mj-ea"/>
                <a:ea typeface="+mj-ea"/>
                <a:cs typeface="黑体" panose="02010609060101010101" charset="-122"/>
              </a:rPr>
              <a:t>“</a:t>
            </a:r>
            <a:r>
              <a:rPr lang="zh-CN" altLang="en-US" sz="3200">
                <a:solidFill>
                  <a:schemeClr val="tx1"/>
                </a:solidFill>
                <a:latin typeface="+mj-ea"/>
                <a:ea typeface="+mj-ea"/>
                <a:cs typeface="黑体" panose="02010609060101010101" charset="-122"/>
              </a:rPr>
              <a:t>须知一一丈夫气，不是绮罗儿女言</a:t>
            </a:r>
            <a:r>
              <a:rPr lang="en-US" altLang="zh-CN" sz="3200">
                <a:solidFill>
                  <a:schemeClr val="tx1"/>
                </a:solidFill>
                <a:latin typeface="+mj-ea"/>
                <a:ea typeface="+mj-ea"/>
                <a:cs typeface="黑体" panose="02010609060101010101" charset="-122"/>
              </a:rPr>
              <a:t>”</a:t>
            </a:r>
            <a:r>
              <a:rPr lang="zh-CN" altLang="en-US" sz="3200">
                <a:solidFill>
                  <a:schemeClr val="tx1"/>
                </a:solidFill>
                <a:latin typeface="+mj-ea"/>
                <a:ea typeface="+mj-ea"/>
                <a:cs typeface="黑体" panose="02010609060101010101" charset="-122"/>
              </a:rPr>
              <a:t>中</a:t>
            </a:r>
            <a:r>
              <a:rPr lang="en-US" altLang="zh-CN" sz="3200">
                <a:solidFill>
                  <a:schemeClr val="tx1"/>
                </a:solidFill>
                <a:latin typeface="+mj-ea"/>
                <a:ea typeface="+mj-ea"/>
                <a:cs typeface="黑体" panose="02010609060101010101" charset="-122"/>
              </a:rPr>
              <a:t>“</a:t>
            </a:r>
            <a:r>
              <a:rPr lang="zh-CN" altLang="en-US" sz="3200">
                <a:solidFill>
                  <a:schemeClr val="tx1"/>
                </a:solidFill>
                <a:latin typeface="+mj-ea"/>
                <a:ea typeface="+mj-ea"/>
                <a:cs typeface="黑体" panose="02010609060101010101" charset="-122"/>
              </a:rPr>
              <a:t>丈夫气</a:t>
            </a:r>
            <a:r>
              <a:rPr lang="en-US" altLang="zh-CN" sz="3200">
                <a:solidFill>
                  <a:schemeClr val="tx1"/>
                </a:solidFill>
                <a:latin typeface="+mj-ea"/>
                <a:ea typeface="+mj-ea"/>
                <a:cs typeface="黑体" panose="02010609060101010101" charset="-122"/>
              </a:rPr>
              <a:t>”</a:t>
            </a:r>
            <a:r>
              <a:rPr lang="zh-CN" altLang="en-US" sz="3200">
                <a:solidFill>
                  <a:schemeClr val="tx1"/>
                </a:solidFill>
                <a:latin typeface="+mj-ea"/>
                <a:ea typeface="+mj-ea"/>
                <a:cs typeface="黑体" panose="02010609060101010101" charset="-122"/>
              </a:rPr>
              <a:t>的理解。</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8100" y="77470"/>
            <a:ext cx="12054840" cy="6735445"/>
          </a:xfrm>
          <a:prstGeom prst="rect">
            <a:avLst/>
          </a:prstGeom>
        </p:spPr>
        <p:txBody>
          <a:bodyPr>
            <a:noAutofit/>
          </a:bodyPr>
          <a:lstStyle/>
          <a:p>
            <a:pPr marL="0" indent="0" algn="l" defTabSz="266700">
              <a:spcAft>
                <a:spcPct val="0"/>
              </a:spcAft>
            </a:pPr>
            <a:r>
              <a:rPr lang="zh-CN" altLang="en-US" sz="3200">
                <a:solidFill>
                  <a:srgbClr val="FF0000"/>
                </a:solidFill>
                <a:latin typeface="黑体" panose="02010609060101010101" charset="-122"/>
                <a:ea typeface="黑体" panose="02010609060101010101" charset="-122"/>
                <a:cs typeface="黑体" panose="02010609060101010101" charset="-122"/>
                <a:sym typeface="+mn-ea"/>
              </a:rPr>
              <a:t>理解题，首先要解释</a:t>
            </a:r>
            <a:r>
              <a:rPr lang="en-US" altLang="zh-CN" sz="32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3200">
                <a:solidFill>
                  <a:srgbClr val="FF0000"/>
                </a:solidFill>
                <a:latin typeface="黑体" panose="02010609060101010101" charset="-122"/>
                <a:ea typeface="黑体" panose="02010609060101010101" charset="-122"/>
                <a:cs typeface="黑体" panose="02010609060101010101" charset="-122"/>
                <a:sym typeface="+mn-ea"/>
              </a:rPr>
              <a:t>丈夫气</a:t>
            </a:r>
            <a:r>
              <a:rPr lang="en-US" altLang="zh-CN" sz="32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3200">
                <a:solidFill>
                  <a:srgbClr val="FF0000"/>
                </a:solidFill>
                <a:latin typeface="黑体" panose="02010609060101010101" charset="-122"/>
                <a:ea typeface="黑体" panose="02010609060101010101" charset="-122"/>
                <a:cs typeface="黑体" panose="02010609060101010101" charset="-122"/>
                <a:sym typeface="+mn-ea"/>
              </a:rPr>
              <a:t>，其次从全诗中寻找可以与其相匹配的内容角度：</a:t>
            </a:r>
          </a:p>
          <a:p>
            <a:pPr marL="0" indent="0" algn="l" defTabSz="266700">
              <a:spcAft>
                <a:spcPct val="0"/>
              </a:spcAft>
            </a:pPr>
            <a:r>
              <a:rPr lang="zh-CN" altLang="en-US" sz="3200">
                <a:latin typeface="黑体" panose="02010609060101010101" charset="-122"/>
                <a:ea typeface="黑体" panose="02010609060101010101" charset="-122"/>
                <a:sym typeface="+mn-ea"/>
              </a:rPr>
              <a:t>①</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丈夫气</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是指刚建雄强的豪迈大丈夫气概，与</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绮罗儿女言</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的柔婉形成对照；</a:t>
            </a:r>
          </a:p>
          <a:p>
            <a:pPr marL="0" indent="0" algn="l" defTabSz="266700">
              <a:spcAft>
                <a:spcPct val="0"/>
              </a:spcAft>
            </a:pPr>
            <a:r>
              <a:rPr lang="zh-CN" altLang="en-US" sz="3200">
                <a:latin typeface="黑体" panose="02010609060101010101" charset="-122"/>
                <a:ea typeface="黑体" panose="02010609060101010101" charset="-122"/>
                <a:sym typeface="+mn-ea"/>
              </a:rPr>
              <a:t>②《梦游》中</a:t>
            </a:r>
          </a:p>
          <a:p>
            <a:pPr marL="0" indent="0" algn="l" defTabSz="266700">
              <a:spcAft>
                <a:spcPct val="0"/>
              </a:spcAft>
            </a:pPr>
            <a:r>
              <a:rPr lang="en-US" altLang="zh-CN" sz="3200">
                <a:latin typeface="黑体" panose="02010609060101010101" charset="-122"/>
                <a:ea typeface="黑体" panose="02010609060101010101" charset="-122"/>
                <a:sym typeface="+mn-ea"/>
              </a:rPr>
              <a:t>A.</a:t>
            </a:r>
            <a:r>
              <a:rPr lang="zh-CN" altLang="en-US" sz="3200">
                <a:highlight>
                  <a:srgbClr val="FFFF00"/>
                </a:highlight>
                <a:latin typeface="黑体" panose="02010609060101010101" charset="-122"/>
                <a:ea typeface="黑体" panose="02010609060101010101" charset="-122"/>
                <a:sym typeface="+mn-ea"/>
              </a:rPr>
              <a:t>意象</a:t>
            </a:r>
            <a:r>
              <a:rPr lang="zh-CN" altLang="en-US" sz="3200">
                <a:latin typeface="黑体" panose="02010609060101010101" charset="-122"/>
                <a:ea typeface="黑体" panose="02010609060101010101" charset="-122"/>
                <a:sym typeface="+mn-ea"/>
              </a:rPr>
              <a:t>瑰丽神奇且阳刚：举例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a:t>
            </a:r>
          </a:p>
          <a:p>
            <a:pPr marL="0" indent="0" algn="l" defTabSz="266700">
              <a:spcAft>
                <a:spcPct val="0"/>
              </a:spcAft>
            </a:pPr>
            <a:r>
              <a:rPr lang="en-US" altLang="zh-CN" sz="3200">
                <a:latin typeface="黑体" panose="02010609060101010101" charset="-122"/>
                <a:ea typeface="黑体" panose="02010609060101010101" charset="-122"/>
                <a:sym typeface="+mn-ea"/>
              </a:rPr>
              <a:t>B.</a:t>
            </a:r>
            <a:r>
              <a:rPr lang="zh-CN" altLang="en-US" sz="3200">
                <a:highlight>
                  <a:srgbClr val="FFFF00"/>
                </a:highlight>
                <a:latin typeface="黑体" panose="02010609060101010101" charset="-122"/>
                <a:ea typeface="黑体" panose="02010609060101010101" charset="-122"/>
                <a:sym typeface="+mn-ea"/>
              </a:rPr>
              <a:t>意境</a:t>
            </a:r>
            <a:r>
              <a:rPr lang="zh-CN" altLang="en-US" sz="3200">
                <a:latin typeface="黑体" panose="02010609060101010101" charset="-122"/>
                <a:ea typeface="黑体" panose="02010609060101010101" charset="-122"/>
                <a:sym typeface="+mn-ea"/>
              </a:rPr>
              <a:t>自然可见雄奇壮丽、开阔壮美：举例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幻想场景；</a:t>
            </a:r>
          </a:p>
          <a:p>
            <a:pPr marL="0" indent="0" algn="l" defTabSz="266700">
              <a:spcAft>
                <a:spcPct val="0"/>
              </a:spcAft>
            </a:pPr>
            <a:r>
              <a:rPr lang="en-US" altLang="zh-CN" sz="3200">
                <a:latin typeface="黑体" panose="02010609060101010101" charset="-122"/>
                <a:ea typeface="黑体" panose="02010609060101010101" charset="-122"/>
                <a:sym typeface="+mn-ea"/>
              </a:rPr>
              <a:t>C.</a:t>
            </a:r>
            <a:r>
              <a:rPr lang="zh-CN" altLang="en-US" sz="3200">
                <a:highlight>
                  <a:srgbClr val="FFFF00"/>
                </a:highlight>
                <a:latin typeface="黑体" panose="02010609060101010101" charset="-122"/>
                <a:ea typeface="黑体" panose="02010609060101010101" charset="-122"/>
                <a:sym typeface="+mn-ea"/>
              </a:rPr>
              <a:t>语言</a:t>
            </a:r>
            <a:r>
              <a:rPr lang="zh-CN" altLang="en-US" sz="3200">
                <a:latin typeface="黑体" panose="02010609060101010101" charset="-122"/>
                <a:ea typeface="黑体" panose="02010609060101010101" charset="-122"/>
                <a:sym typeface="+mn-ea"/>
              </a:rPr>
              <a:t>抑扬顿挫，诗韵铿锵：举例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，新奇飘逸，诗句响亮；</a:t>
            </a:r>
          </a:p>
          <a:p>
            <a:pPr marL="0" indent="0" algn="l" defTabSz="266700">
              <a:spcAft>
                <a:spcPct val="0"/>
              </a:spcAft>
            </a:pPr>
            <a:r>
              <a:rPr lang="en-US" altLang="zh-CN" sz="3200">
                <a:latin typeface="黑体" panose="02010609060101010101" charset="-122"/>
                <a:ea typeface="黑体" panose="02010609060101010101" charset="-122"/>
                <a:sym typeface="+mn-ea"/>
              </a:rPr>
              <a:t>D.</a:t>
            </a:r>
            <a:r>
              <a:rPr lang="zh-CN" altLang="en-US" sz="3200">
                <a:highlight>
                  <a:srgbClr val="FFFF00"/>
                </a:highlight>
                <a:latin typeface="黑体" panose="02010609060101010101" charset="-122"/>
                <a:ea typeface="黑体" panose="02010609060101010101" charset="-122"/>
                <a:sym typeface="+mn-ea"/>
              </a:rPr>
              <a:t>情感</a:t>
            </a:r>
            <a:r>
              <a:rPr lang="zh-CN" altLang="en-US" sz="3200">
                <a:latin typeface="黑体" panose="02010609060101010101" charset="-122"/>
                <a:ea typeface="黑体" panose="02010609060101010101" charset="-122"/>
                <a:sym typeface="+mn-ea"/>
              </a:rPr>
              <a:t>自由奔放，洒脱不羁：举例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，蔑视权贵，狂放叛逆；</a:t>
            </a:r>
          </a:p>
          <a:p>
            <a:pPr marL="0" indent="0" algn="l" defTabSz="266700">
              <a:spcAft>
                <a:spcPct val="0"/>
              </a:spcAft>
            </a:pPr>
            <a:r>
              <a:rPr lang="en-US" altLang="zh-CN" sz="3200">
                <a:latin typeface="黑体" panose="02010609060101010101" charset="-122"/>
                <a:ea typeface="黑体" panose="02010609060101010101" charset="-122"/>
                <a:sym typeface="+mn-ea"/>
              </a:rPr>
              <a:t>E.</a:t>
            </a:r>
            <a:r>
              <a:rPr lang="zh-CN" altLang="en-US" sz="3200">
                <a:highlight>
                  <a:srgbClr val="FFFF00"/>
                </a:highlight>
                <a:latin typeface="黑体" panose="02010609060101010101" charset="-122"/>
                <a:ea typeface="黑体" panose="02010609060101010101" charset="-122"/>
                <a:sym typeface="+mn-ea"/>
              </a:rPr>
              <a:t>人物</a:t>
            </a:r>
            <a:r>
              <a:rPr lang="zh-CN" altLang="en-US" sz="3200">
                <a:latin typeface="黑体" panose="02010609060101010101" charset="-122"/>
                <a:ea typeface="黑体" panose="02010609060101010101" charset="-122"/>
                <a:sym typeface="+mn-ea"/>
              </a:rPr>
              <a:t>壮志雄心，不受约束：举例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，渴求光明，赞美自然；</a:t>
            </a:r>
            <a:r>
              <a:rPr lang="en-US" altLang="zh-CN" sz="3200">
                <a:latin typeface="黑体" panose="02010609060101010101" charset="-122"/>
                <a:ea typeface="黑体" panose="02010609060101010101" charset="-122"/>
                <a:sym typeface="+mn-ea"/>
              </a:rPr>
              <a:t>            </a:t>
            </a:r>
            <a:endParaRPr lang="zh-CN" altLang="en-US" sz="3200">
              <a:latin typeface="黑体" panose="02010609060101010101" charset="-122"/>
              <a:ea typeface="黑体" panose="02010609060101010101" charset="-122"/>
              <a:sym typeface="+mn-ea"/>
            </a:endParaRPr>
          </a:p>
          <a:p>
            <a:pPr marL="0" indent="0" algn="l" defTabSz="266700">
              <a:spcAft>
                <a:spcPct val="0"/>
              </a:spcAft>
            </a:pPr>
            <a:r>
              <a:rPr lang="en-US" altLang="zh-CN" sz="3200">
                <a:latin typeface="黑体" panose="02010609060101010101" charset="-122"/>
                <a:ea typeface="黑体" panose="02010609060101010101" charset="-122"/>
                <a:sym typeface="+mn-ea"/>
              </a:rPr>
              <a:t>F.</a:t>
            </a:r>
            <a:r>
              <a:rPr lang="zh-CN" altLang="en-US" sz="3200">
                <a:highlight>
                  <a:srgbClr val="FFFF00"/>
                </a:highlight>
                <a:latin typeface="黑体" panose="02010609060101010101" charset="-122"/>
                <a:ea typeface="黑体" panose="02010609060101010101" charset="-122"/>
                <a:sym typeface="+mn-ea"/>
              </a:rPr>
              <a:t>构思、手法</a:t>
            </a:r>
            <a:r>
              <a:rPr lang="zh-CN" altLang="en-US" sz="3200">
                <a:latin typeface="黑体" panose="02010609060101010101" charset="-122"/>
                <a:ea typeface="黑体" panose="02010609060101010101" charset="-122"/>
                <a:sym typeface="+mn-ea"/>
              </a:rPr>
              <a:t>浪漫大胆：举例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，围绕仙游的梦幻构思全诗，运用夸张描述幻想，富有浪漫主义色彩，憎恶现实、绝不同流合污，极具</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大丈夫</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气概；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11125" y="74295"/>
            <a:ext cx="11923395" cy="6511925"/>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答友人论学</a:t>
            </a:r>
          </a:p>
          <a:p>
            <a:pPr marL="0" indent="0" algn="ctr" defTabSz="266700">
              <a:spcAft>
                <a:spcPct val="0"/>
              </a:spcAft>
            </a:pPr>
            <a:r>
              <a:rPr lang="zh-CN" altLang="en-US" sz="3600">
                <a:latin typeface="宋体" panose="02010600030101010101" pitchFamily="2" charset="-122"/>
                <a:ea typeface="宋体" panose="02010600030101010101" pitchFamily="2" charset="-122"/>
                <a:hlinkClick r:id="rId2"/>
              </a:rPr>
              <a:t>林希逸</a:t>
            </a:r>
            <a:r>
              <a:rPr lang="zh-CN" altLang="en-US" sz="3600">
                <a:latin typeface="宋体" panose="02010600030101010101" pitchFamily="2" charset="-122"/>
                <a:ea typeface="宋体" panose="02010600030101010101" pitchFamily="2" charset="-122"/>
                <a:hlinkClick r:id="rId3"/>
              </a:rPr>
              <a:t>【宋代】</a:t>
            </a:r>
          </a:p>
          <a:p>
            <a:pPr marL="0" indent="0" algn="ctr" defTabSz="266700">
              <a:spcAft>
                <a:spcPct val="0"/>
              </a:spcAft>
            </a:pPr>
            <a:r>
              <a:rPr lang="zh-CN" altLang="en-US" sz="3600">
                <a:latin typeface="宋体" panose="02010600030101010101" pitchFamily="2" charset="-122"/>
                <a:ea typeface="宋体" panose="02010600030101010101" pitchFamily="2" charset="-122"/>
              </a:rPr>
              <a:t>逐字</a:t>
            </a:r>
            <a:r>
              <a:rPr lang="zh-CN" altLang="en-US" sz="3600">
                <a:highlight>
                  <a:srgbClr val="FFFF00"/>
                </a:highlight>
                <a:latin typeface="宋体" panose="02010600030101010101" pitchFamily="2" charset="-122"/>
                <a:ea typeface="宋体" panose="02010600030101010101" pitchFamily="2" charset="-122"/>
              </a:rPr>
              <a:t>笺</a:t>
            </a:r>
            <a:r>
              <a:rPr lang="zh-CN" altLang="en-US" sz="3600" baseline="30000">
                <a:highlight>
                  <a:srgbClr val="FFFF00"/>
                </a:highlight>
                <a:latin typeface="宋体" panose="02010600030101010101" pitchFamily="2" charset="-122"/>
                <a:ea typeface="宋体" panose="02010600030101010101" pitchFamily="2" charset="-122"/>
                <a:sym typeface="+mn-ea"/>
              </a:rPr>
              <a:t>①</a:t>
            </a:r>
            <a:r>
              <a:rPr lang="zh-CN" altLang="en-US" sz="3600">
                <a:latin typeface="宋体" panose="02010600030101010101" pitchFamily="2" charset="-122"/>
                <a:ea typeface="宋体" panose="02010600030101010101" pitchFamily="2" charset="-122"/>
              </a:rPr>
              <a:t>来学转难，逢人个个说</a:t>
            </a:r>
            <a:r>
              <a:rPr lang="zh-CN" altLang="en-US" sz="3600">
                <a:highlight>
                  <a:srgbClr val="FFFF00"/>
                </a:highlight>
                <a:latin typeface="宋体" panose="02010600030101010101" pitchFamily="2" charset="-122"/>
                <a:ea typeface="宋体" panose="02010600030101010101" pitchFamily="2" charset="-122"/>
              </a:rPr>
              <a:t>曾颜</a:t>
            </a:r>
            <a:r>
              <a:rPr lang="zh-CN" altLang="en-US" sz="3600" baseline="30000">
                <a:highlight>
                  <a:srgbClr val="FFFF00"/>
                </a:highlight>
                <a:latin typeface="宋体" panose="02010600030101010101" pitchFamily="2" charset="-122"/>
                <a:ea typeface="宋体" panose="02010600030101010101" pitchFamily="2" charset="-122"/>
                <a:sym typeface="+mn-ea"/>
              </a:rPr>
              <a:t>②</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rPr>
              <a:t>那知</a:t>
            </a:r>
            <a:r>
              <a:rPr lang="zh-CN" altLang="en-US" sz="3600">
                <a:highlight>
                  <a:srgbClr val="FFFF00"/>
                </a:highlight>
                <a:latin typeface="宋体" panose="02010600030101010101" pitchFamily="2" charset="-122"/>
                <a:ea typeface="宋体" panose="02010600030101010101" pitchFamily="2" charset="-122"/>
              </a:rPr>
              <a:t>剥落皮毛处</a:t>
            </a:r>
            <a:r>
              <a:rPr lang="zh-CN" altLang="en-US" sz="3600">
                <a:latin typeface="宋体" panose="02010600030101010101" pitchFamily="2" charset="-122"/>
                <a:ea typeface="宋体" panose="02010600030101010101" pitchFamily="2" charset="-122"/>
              </a:rPr>
              <a:t>，不在流传口耳间。</a:t>
            </a:r>
          </a:p>
          <a:p>
            <a:pPr marL="0" indent="0" algn="ctr" defTabSz="266700">
              <a:spcAft>
                <a:spcPct val="0"/>
              </a:spcAft>
            </a:pPr>
            <a:r>
              <a:rPr lang="zh-CN" altLang="en-US" sz="3600">
                <a:latin typeface="宋体" panose="02010600030101010101" pitchFamily="2" charset="-122"/>
                <a:ea typeface="宋体" panose="02010600030101010101" pitchFamily="2" charset="-122"/>
              </a:rPr>
              <a:t>禅要</a:t>
            </a:r>
            <a:r>
              <a:rPr lang="zh-CN" altLang="en-US" sz="3600">
                <a:highlight>
                  <a:srgbClr val="FFFF00"/>
                </a:highlight>
                <a:latin typeface="宋体" panose="02010600030101010101" pitchFamily="2" charset="-122"/>
                <a:ea typeface="宋体" panose="02010600030101010101" pitchFamily="2" charset="-122"/>
              </a:rPr>
              <a:t>自参</a:t>
            </a:r>
            <a:r>
              <a:rPr lang="zh-CN" altLang="en-US" sz="3600">
                <a:latin typeface="宋体" panose="02010600030101010101" pitchFamily="2" charset="-122"/>
                <a:ea typeface="宋体" panose="02010600030101010101" pitchFamily="2" charset="-122"/>
              </a:rPr>
              <a:t>求印可，仙须</a:t>
            </a:r>
            <a:r>
              <a:rPr lang="zh-CN" altLang="en-US" sz="3600">
                <a:highlight>
                  <a:srgbClr val="FFFF00"/>
                </a:highlight>
                <a:latin typeface="宋体" panose="02010600030101010101" pitchFamily="2" charset="-122"/>
                <a:ea typeface="宋体" panose="02010600030101010101" pitchFamily="2" charset="-122"/>
              </a:rPr>
              <a:t>亲炼</a:t>
            </a:r>
            <a:r>
              <a:rPr lang="zh-CN" altLang="en-US" sz="3600">
                <a:latin typeface="宋体" panose="02010600030101010101" pitchFamily="2" charset="-122"/>
                <a:ea typeface="宋体" panose="02010600030101010101" pitchFamily="2" charset="-122"/>
              </a:rPr>
              <a:t>待丹还。</a:t>
            </a:r>
          </a:p>
          <a:p>
            <a:pPr marL="0" indent="0" algn="ctr" defTabSz="266700">
              <a:spcAft>
                <a:spcPct val="0"/>
              </a:spcAft>
            </a:pPr>
            <a:r>
              <a:rPr lang="zh-CN" altLang="en-US" sz="3600">
                <a:latin typeface="宋体" panose="02010600030101010101" pitchFamily="2" charset="-122"/>
                <a:ea typeface="宋体" panose="02010600030101010101" pitchFamily="2" charset="-122"/>
              </a:rPr>
              <a:t>卖花</a:t>
            </a:r>
            <a:r>
              <a:rPr lang="zh-CN" altLang="en-US" sz="3600">
                <a:highlight>
                  <a:srgbClr val="FFFF00"/>
                </a:highlight>
                <a:latin typeface="宋体" panose="02010600030101010101" pitchFamily="2" charset="-122"/>
                <a:ea typeface="宋体" panose="02010600030101010101" pitchFamily="2" charset="-122"/>
              </a:rPr>
              <a:t>担</a:t>
            </a:r>
            <a:r>
              <a:rPr lang="zh-CN" altLang="en-US" sz="3600">
                <a:latin typeface="宋体" panose="02010600030101010101" pitchFamily="2" charset="-122"/>
                <a:ea typeface="宋体" panose="02010600030101010101" pitchFamily="2" charset="-122"/>
              </a:rPr>
              <a:t>上看桃李，此语吾今忆鹤山</a:t>
            </a:r>
            <a:r>
              <a:rPr lang="zh-CN" altLang="en-US" sz="3600" baseline="30000">
                <a:latin typeface="宋体" panose="02010600030101010101" pitchFamily="2" charset="-122"/>
                <a:ea typeface="宋体" panose="02010600030101010101" pitchFamily="2" charset="-122"/>
                <a:sym typeface="+mn-ea"/>
              </a:rPr>
              <a:t>③</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rPr>
              <a:t>【注】①笺：注释。这里指研读经典。②曾颜：孔子的弟子曾参和颜回。③鹤山：南宋学者魏了翁，号鹤山。</a:t>
            </a:r>
            <a:endParaRPr lang="zh-CN" altLang="en-US" sz="900">
              <a:latin typeface="宋体" panose="02010600030101010101" pitchFamily="2" charset="-122"/>
              <a:ea typeface="宋体" panose="02010600030101010101" pitchFamily="2" charset="-122"/>
            </a:endParaRPr>
          </a:p>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en-US" altLang="zh-CN" sz="3200">
                <a:latin typeface="黑体" panose="02010609060101010101" charset="-122"/>
                <a:ea typeface="黑体" panose="02010609060101010101" charset="-122"/>
                <a:cs typeface="黑体" panose="02010609060101010101" charset="-122"/>
              </a:rPr>
              <a:t> </a:t>
            </a:r>
            <a:r>
              <a:rPr lang="en-US" altLang="zh-CN" sz="800">
                <a:latin typeface="黑体" panose="02010609060101010101" charset="-122"/>
                <a:ea typeface="黑体" panose="02010609060101010101" charset="-122"/>
                <a:cs typeface="黑体" panose="02010609060101010101" charset="-122"/>
              </a:rPr>
              <a:t>   </a:t>
            </a:r>
            <a:r>
              <a:rPr lang="zh-CN" altLang="en-US" sz="3200">
                <a:solidFill>
                  <a:srgbClr val="C00000"/>
                </a:solidFill>
                <a:latin typeface="黑体" panose="02010609060101010101" charset="-122"/>
                <a:ea typeface="黑体" panose="02010609060101010101" charset="-122"/>
                <a:cs typeface="黑体" panose="02010609060101010101" charset="-122"/>
              </a:rPr>
              <a:t>引儒者语，提出他的观点：要治学，就治</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活学</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从</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死书</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死人</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卖花担</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的</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死桃李</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上挪开。</a:t>
            </a:r>
          </a:p>
          <a:p>
            <a:pPr marL="0" indent="0" algn="l" defTabSz="266700">
              <a:spcAft>
                <a:spcPct val="0"/>
              </a:spcAft>
            </a:pPr>
            <a:endParaRPr lang="zh-CN" altLang="en-US" sz="3200">
              <a:solidFill>
                <a:srgbClr val="C00000"/>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0165" y="-41910"/>
            <a:ext cx="12103100" cy="6899275"/>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zh-CN" altLang="en-US" sz="2800">
                <a:latin typeface="宋体" panose="02010600030101010101" pitchFamily="2" charset="-122"/>
                <a:ea typeface="宋体" panose="02010600030101010101" pitchFamily="2" charset="-122"/>
              </a:rPr>
              <a:t>15．</a:t>
            </a:r>
            <a:r>
              <a:rPr lang="zh-CN" altLang="en-US" sz="2800" b="1">
                <a:latin typeface="宋体" panose="02010600030101010101" pitchFamily="2" charset="-122"/>
                <a:ea typeface="宋体" panose="02010600030101010101" pitchFamily="2" charset="-122"/>
              </a:rPr>
              <a:t>下列对这首诗的理解和赏析，不正确的一项是（ ）</a:t>
            </a:r>
          </a:p>
          <a:p>
            <a:pPr marL="0" indent="0" algn="l" defTabSz="266700">
              <a:spcAft>
                <a:spcPct val="0"/>
              </a:spcAft>
            </a:pPr>
            <a:r>
              <a:rPr lang="zh-CN" altLang="en-US" sz="2800">
                <a:highlight>
                  <a:srgbClr val="FFFF00"/>
                </a:highlight>
                <a:latin typeface="宋体" panose="02010600030101010101" pitchFamily="2" charset="-122"/>
                <a:ea typeface="宋体" panose="02010600030101010101" pitchFamily="2" charset="-122"/>
              </a:rPr>
              <a:t>A．</a:t>
            </a:r>
            <a:r>
              <a:rPr lang="zh-CN" altLang="en-US" sz="2800">
                <a:latin typeface="宋体" panose="02010600030101010101" pitchFamily="2" charset="-122"/>
                <a:ea typeface="宋体" panose="02010600030101010101" pitchFamily="2" charset="-122"/>
              </a:rPr>
              <a:t>诗的首联描述了当时人们</a:t>
            </a:r>
            <a:r>
              <a:rPr lang="zh-CN" altLang="en-US" sz="2800">
                <a:highlight>
                  <a:srgbClr val="FFFF00"/>
                </a:highlight>
                <a:latin typeface="宋体" panose="02010600030101010101" pitchFamily="2" charset="-122"/>
                <a:ea typeface="宋体" panose="02010600030101010101" pitchFamily="2" charset="-122"/>
              </a:rPr>
              <a:t>不畏艰难、努力学习圣人之道的学术风气</a:t>
            </a:r>
            <a:r>
              <a:rPr lang="zh-CN" altLang="en-US" sz="2800">
                <a:latin typeface="宋体" panose="02010600030101010101" pitchFamily="2" charset="-122"/>
                <a:ea typeface="宋体" panose="02010600030101010101" pitchFamily="2" charset="-122"/>
              </a:rPr>
              <a:t>。</a:t>
            </a:r>
          </a:p>
          <a:p>
            <a:pPr marL="0" indent="0" algn="l" defTabSz="266700">
              <a:spcAft>
                <a:spcPct val="0"/>
              </a:spcAft>
            </a:pPr>
            <a:r>
              <a:rPr lang="zh-CN" altLang="en-US" sz="2800">
                <a:latin typeface="宋体" panose="02010600030101010101" pitchFamily="2" charset="-122"/>
                <a:ea typeface="宋体" panose="02010600030101010101" pitchFamily="2" charset="-122"/>
              </a:rPr>
              <a:t>B．诗人认为，“皮毛”之下精要思想的获得，不能简单依靠口耳相传。</a:t>
            </a:r>
          </a:p>
          <a:p>
            <a:pPr marL="0" indent="0" algn="l" defTabSz="266700">
              <a:spcAft>
                <a:spcPct val="0"/>
              </a:spcAft>
            </a:pPr>
            <a:r>
              <a:rPr lang="zh-CN" altLang="en-US" sz="2800">
                <a:latin typeface="宋体" panose="02010600030101010101" pitchFamily="2" charset="-122"/>
                <a:ea typeface="宋体" panose="02010600030101010101" pitchFamily="2" charset="-122"/>
              </a:rPr>
              <a:t>C．颈联中使用“自”“亲”二字，以强调要获得真正学识必须亲自钻研。</a:t>
            </a:r>
          </a:p>
          <a:p>
            <a:pPr marL="0" indent="0" algn="l" defTabSz="266700">
              <a:spcAft>
                <a:spcPct val="0"/>
              </a:spcAft>
            </a:pPr>
            <a:r>
              <a:rPr lang="zh-CN" altLang="en-US" sz="2800">
                <a:latin typeface="宋体" panose="02010600030101010101" pitchFamily="2" charset="-122"/>
                <a:ea typeface="宋体" panose="02010600030101010101" pitchFamily="2" charset="-122"/>
              </a:rPr>
              <a:t>D．诗人采用</a:t>
            </a:r>
            <a:r>
              <a:rPr lang="zh-CN" altLang="en-US" sz="2800">
                <a:highlight>
                  <a:srgbClr val="00FF00"/>
                </a:highlight>
                <a:latin typeface="宋体" panose="02010600030101010101" pitchFamily="2" charset="-122"/>
                <a:ea typeface="宋体" panose="02010600030101010101" pitchFamily="2" charset="-122"/>
              </a:rPr>
              <a:t>类比</a:t>
            </a:r>
            <a:r>
              <a:rPr lang="zh-CN" altLang="en-US" sz="2800">
                <a:latin typeface="宋体" panose="02010600030101010101" pitchFamily="2" charset="-122"/>
                <a:ea typeface="宋体" panose="02010600030101010101" pitchFamily="2" charset="-122"/>
              </a:rPr>
              <a:t>等方法阐明他的治学主张，使其浅近明白、通俗易懂。</a:t>
            </a:r>
          </a:p>
          <a:p>
            <a:pPr marL="0" indent="0" algn="l" defTabSz="266700">
              <a:spcAft>
                <a:spcPct val="0"/>
              </a:spcAft>
            </a:pPr>
            <a:r>
              <a:rPr lang="zh-CN" altLang="en-US" sz="3200">
                <a:latin typeface="宋体" panose="02010600030101010101" pitchFamily="2" charset="-122"/>
                <a:ea typeface="宋体" panose="02010600030101010101" pitchFamily="2" charset="-122"/>
              </a:rPr>
              <a:t>16．</a:t>
            </a:r>
            <a:r>
              <a:rPr lang="zh-CN" altLang="en-US" sz="3200" b="1">
                <a:latin typeface="宋体" panose="02010600030101010101" pitchFamily="2" charset="-122"/>
                <a:ea typeface="宋体" panose="02010600030101010101" pitchFamily="2" charset="-122"/>
              </a:rPr>
              <a:t>诗的尾联提到魏了翁的名言：“</a:t>
            </a:r>
            <a:r>
              <a:rPr lang="zh-CN" altLang="en-US" sz="3200" b="1">
                <a:solidFill>
                  <a:srgbClr val="C00000"/>
                </a:solidFill>
                <a:latin typeface="宋体" panose="02010600030101010101" pitchFamily="2" charset="-122"/>
                <a:ea typeface="宋体" panose="02010600030101010101" pitchFamily="2" charset="-122"/>
              </a:rPr>
              <a:t>不欲于卖花担上看桃李，须树头枝底方见活精神也。</a:t>
            </a:r>
            <a:r>
              <a:rPr lang="zh-CN" altLang="en-US" sz="3200" b="1">
                <a:latin typeface="宋体" panose="02010600030101010101" pitchFamily="2" charset="-122"/>
                <a:ea typeface="宋体" panose="02010600030101010101" pitchFamily="2" charset="-122"/>
              </a:rPr>
              <a:t>”结合本诗主题，谈谈你对这句话的</a:t>
            </a:r>
            <a:r>
              <a:rPr lang="zh-CN" altLang="en-US" sz="3200" b="1">
                <a:highlight>
                  <a:srgbClr val="FFFF00"/>
                </a:highlight>
                <a:latin typeface="宋体" panose="02010600030101010101" pitchFamily="2" charset="-122"/>
                <a:ea typeface="宋体" panose="02010600030101010101" pitchFamily="2" charset="-122"/>
              </a:rPr>
              <a:t>理解</a:t>
            </a:r>
            <a:r>
              <a:rPr lang="zh-CN" altLang="en-US" sz="3200" b="1">
                <a:latin typeface="宋体" panose="02010600030101010101" pitchFamily="2" charset="-122"/>
                <a:ea typeface="宋体" panose="02010600030101010101" pitchFamily="2" charset="-122"/>
              </a:rPr>
              <a:t>。</a:t>
            </a:r>
          </a:p>
          <a:p>
            <a:pPr marL="0" indent="0" algn="l" defTabSz="266700">
              <a:spcAft>
                <a:spcPct val="0"/>
              </a:spcAft>
            </a:pPr>
            <a:r>
              <a:rPr lang="zh-CN" altLang="en-US" sz="3200" b="1">
                <a:solidFill>
                  <a:srgbClr val="C00000"/>
                </a:solidFill>
                <a:latin typeface="宋体" panose="02010600030101010101" pitchFamily="2" charset="-122"/>
                <a:ea typeface="宋体" panose="02010600030101010101" pitchFamily="2" charset="-122"/>
              </a:rPr>
              <a:t>①（表层翻译）：</a:t>
            </a:r>
            <a:r>
              <a:rPr lang="zh-CN" altLang="en-US" sz="3200">
                <a:latin typeface="黑体" panose="02010609060101010101" charset="-122"/>
                <a:ea typeface="黑体" panose="02010609060101010101" charset="-122"/>
              </a:rPr>
              <a:t>魏了翁是说不应在卖花人花担中看花赏花，只有去树梢枝头看，桃花李花才是活的、有生命力的；</a:t>
            </a:r>
            <a:endParaRPr lang="zh-CN" altLang="en-US" sz="3200">
              <a:latin typeface="宋体" panose="02010600030101010101" pitchFamily="2" charset="-122"/>
              <a:ea typeface="宋体" panose="02010600030101010101" pitchFamily="2" charset="-122"/>
            </a:endParaRPr>
          </a:p>
          <a:p>
            <a:pPr marL="0" indent="0" algn="l" defTabSz="266700">
              <a:spcAft>
                <a:spcPct val="0"/>
              </a:spcAft>
            </a:pPr>
            <a:r>
              <a:rPr lang="zh-CN" altLang="en-US" sz="3200" b="1">
                <a:solidFill>
                  <a:srgbClr val="C00000"/>
                </a:solidFill>
                <a:latin typeface="宋体" panose="02010600030101010101" pitchFamily="2" charset="-122"/>
                <a:ea typeface="宋体" panose="02010600030101010101" pitchFamily="2" charset="-122"/>
              </a:rPr>
              <a:t>②（手法）：</a:t>
            </a:r>
            <a:r>
              <a:rPr lang="zh-CN" altLang="en-US" sz="3200">
                <a:latin typeface="黑体" panose="02010609060101010101" charset="-122"/>
                <a:ea typeface="黑体" panose="02010609060101010101" charset="-122"/>
              </a:rPr>
              <a:t>引用了魏了翁之语，运用类比手法，旨在表明自己的治学观点；</a:t>
            </a:r>
          </a:p>
          <a:p>
            <a:pPr marL="0" indent="0" algn="l" defTabSz="266700">
              <a:spcAft>
                <a:spcPct val="0"/>
              </a:spcAft>
            </a:pPr>
            <a:r>
              <a:rPr lang="zh-CN" altLang="en-US" sz="3200" b="1">
                <a:solidFill>
                  <a:srgbClr val="C00000"/>
                </a:solidFill>
                <a:latin typeface="宋体" panose="02010600030101010101" pitchFamily="2" charset="-122"/>
                <a:ea typeface="宋体" panose="02010600030101010101" pitchFamily="2" charset="-122"/>
              </a:rPr>
              <a:t>③（结合诗句点明深层内涵）</a:t>
            </a:r>
            <a:r>
              <a:rPr lang="zh-CN" altLang="en-US" sz="3200">
                <a:latin typeface="宋体" panose="02010600030101010101" pitchFamily="2" charset="-122"/>
                <a:ea typeface="宋体" panose="02010600030101010101" pitchFamily="2" charset="-122"/>
              </a:rPr>
              <a:t>：</a:t>
            </a:r>
            <a:r>
              <a:rPr lang="zh-CN" altLang="en-US" sz="3200">
                <a:latin typeface="黑体" panose="02010609060101010101" charset="-122"/>
                <a:ea typeface="黑体" panose="02010609060101010101" charset="-122"/>
              </a:rPr>
              <a:t>他认为治学也不可能在活力不再的人云亦云中得到真意，要回归本原亲身去钻研典籍，方能获得真正有生命力的学问真谛；</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635"/>
            <a:ext cx="12225655" cy="685927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醉落魄·人日南山约应提刑懋之</a:t>
            </a:r>
            <a:r>
              <a:rPr lang="zh-CN" altLang="en-US" sz="3600" baseline="30000">
                <a:latin typeface="宋体" panose="02010600030101010101" pitchFamily="2" charset="-122"/>
                <a:ea typeface="宋体" panose="02010600030101010101" pitchFamily="2" charset="-122"/>
              </a:rPr>
              <a:t>【注】</a:t>
            </a:r>
            <a:endParaRPr lang="zh-CN" altLang="en-US" sz="36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魏了翁</a:t>
            </a:r>
          </a:p>
          <a:p>
            <a:pPr marL="0" indent="0" algn="l" defTabSz="266700">
              <a:spcAft>
                <a:spcPct val="0"/>
              </a:spcAft>
            </a:pPr>
            <a:r>
              <a:rPr lang="en-US" altLang="zh-CN" sz="3600">
                <a:latin typeface="宋体" panose="02010600030101010101" pitchFamily="2" charset="-122"/>
                <a:ea typeface="宋体" panose="02010600030101010101" pitchFamily="2" charset="-122"/>
              </a:rPr>
              <a:t>  </a:t>
            </a:r>
            <a:r>
              <a:rPr lang="zh-CN" altLang="en-US" sz="3600">
                <a:latin typeface="宋体" panose="02010600030101010101" pitchFamily="2" charset="-122"/>
                <a:ea typeface="宋体" panose="02010600030101010101" pitchFamily="2" charset="-122"/>
              </a:rPr>
              <a:t>无边春色，人情</a:t>
            </a:r>
            <a:r>
              <a:rPr lang="zh-CN" altLang="en-US" sz="3600">
                <a:highlight>
                  <a:srgbClr val="FFFF00"/>
                </a:highlight>
                <a:latin typeface="宋体" panose="02010600030101010101" pitchFamily="2" charset="-122"/>
                <a:ea typeface="宋体" panose="02010600030101010101" pitchFamily="2" charset="-122"/>
              </a:rPr>
              <a:t>苦向</a:t>
            </a:r>
            <a:r>
              <a:rPr lang="zh-CN" altLang="en-US" sz="3600">
                <a:latin typeface="宋体" panose="02010600030101010101" pitchFamily="2" charset="-122"/>
                <a:ea typeface="宋体" panose="02010600030101010101" pitchFamily="2" charset="-122"/>
              </a:rPr>
              <a:t>南山觅，</a:t>
            </a:r>
            <a:r>
              <a:rPr lang="zh-CN" altLang="en-US" sz="3600">
                <a:highlight>
                  <a:srgbClr val="FFFF00"/>
                </a:highlight>
                <a:latin typeface="宋体" panose="02010600030101010101" pitchFamily="2" charset="-122"/>
                <a:ea typeface="宋体" panose="02010600030101010101" pitchFamily="2" charset="-122"/>
              </a:rPr>
              <a:t>村村箫鼓家家笛</a:t>
            </a:r>
            <a:r>
              <a:rPr lang="zh-CN" altLang="en-US" sz="3600">
                <a:latin typeface="宋体" panose="02010600030101010101" pitchFamily="2" charset="-122"/>
                <a:ea typeface="宋体" panose="02010600030101010101" pitchFamily="2" charset="-122"/>
              </a:rPr>
              <a:t>，</a:t>
            </a:r>
            <a:r>
              <a:rPr lang="zh-CN" altLang="en-US" sz="3600">
                <a:highlight>
                  <a:srgbClr val="FFFF00"/>
                </a:highlight>
                <a:latin typeface="宋体" panose="02010600030101010101" pitchFamily="2" charset="-122"/>
                <a:ea typeface="宋体" panose="02010600030101010101" pitchFamily="2" charset="-122"/>
              </a:rPr>
              <a:t>祈</a:t>
            </a:r>
            <a:r>
              <a:rPr lang="zh-CN" altLang="en-US" sz="3600">
                <a:latin typeface="宋体" panose="02010600030101010101" pitchFamily="2" charset="-122"/>
                <a:ea typeface="宋体" panose="02010600030101010101" pitchFamily="2" charset="-122"/>
              </a:rPr>
              <a:t>麦祈蚕，来</a:t>
            </a:r>
            <a:r>
              <a:rPr lang="zh-CN" altLang="en-US" sz="3600">
                <a:highlight>
                  <a:srgbClr val="FFFF00"/>
                </a:highlight>
                <a:latin typeface="宋体" panose="02010600030101010101" pitchFamily="2" charset="-122"/>
                <a:ea typeface="宋体" panose="02010600030101010101" pitchFamily="2" charset="-122"/>
              </a:rPr>
              <a:t>趁</a:t>
            </a:r>
            <a:r>
              <a:rPr lang="zh-CN" altLang="en-US" sz="3600">
                <a:latin typeface="宋体" panose="02010600030101010101" pitchFamily="2" charset="-122"/>
                <a:ea typeface="宋体" panose="02010600030101010101" pitchFamily="2" charset="-122"/>
              </a:rPr>
              <a:t>元</a:t>
            </a:r>
            <a:r>
              <a:rPr lang="zh-CN" altLang="en-US" sz="3600">
                <a:highlight>
                  <a:srgbClr val="FFFF00"/>
                </a:highlight>
                <a:latin typeface="宋体" panose="02010600030101010101" pitchFamily="2" charset="-122"/>
                <a:ea typeface="宋体" panose="02010600030101010101" pitchFamily="2" charset="-122"/>
              </a:rPr>
              <a:t>正</a:t>
            </a:r>
            <a:r>
              <a:rPr lang="zh-CN" altLang="en-US" sz="3600">
                <a:latin typeface="宋体" panose="02010600030101010101" pitchFamily="2" charset="-122"/>
                <a:ea typeface="宋体" panose="02010600030101010101" pitchFamily="2" charset="-122"/>
              </a:rPr>
              <a:t>七。    </a:t>
            </a:r>
          </a:p>
          <a:p>
            <a:pPr marL="0" indent="0" algn="l" defTabSz="266700">
              <a:spcAft>
                <a:spcPct val="0"/>
              </a:spcAft>
            </a:pPr>
            <a:r>
              <a:rPr lang="en-US" altLang="zh-CN" sz="3600">
                <a:latin typeface="宋体" panose="02010600030101010101" pitchFamily="2" charset="-122"/>
                <a:ea typeface="宋体" panose="02010600030101010101" pitchFamily="2" charset="-122"/>
              </a:rPr>
              <a:t>  </a:t>
            </a:r>
            <a:r>
              <a:rPr lang="zh-CN" altLang="en-US" sz="3600">
                <a:latin typeface="宋体" panose="02010600030101010101" pitchFamily="2" charset="-122"/>
                <a:ea typeface="宋体" panose="02010600030101010101" pitchFamily="2" charset="-122"/>
              </a:rPr>
              <a:t>翁前子后孙</a:t>
            </a:r>
            <a:r>
              <a:rPr lang="zh-CN" altLang="en-US" sz="3600">
                <a:highlight>
                  <a:srgbClr val="FFFF00"/>
                </a:highlight>
                <a:latin typeface="宋体" panose="02010600030101010101" pitchFamily="2" charset="-122"/>
                <a:ea typeface="宋体" panose="02010600030101010101" pitchFamily="2" charset="-122"/>
              </a:rPr>
              <a:t>扶掖</a:t>
            </a:r>
            <a:r>
              <a:rPr lang="zh-CN" altLang="en-US" sz="3600">
                <a:latin typeface="宋体" panose="02010600030101010101" pitchFamily="2" charset="-122"/>
                <a:ea typeface="宋体" panose="02010600030101010101" pitchFamily="2" charset="-122"/>
              </a:rPr>
              <a:t>，商行贾坐农耕织，</a:t>
            </a:r>
            <a:r>
              <a:rPr lang="zh-CN" altLang="en-US" sz="3600">
                <a:highlight>
                  <a:srgbClr val="FFFF00"/>
                </a:highlight>
                <a:latin typeface="宋体" panose="02010600030101010101" pitchFamily="2" charset="-122"/>
                <a:ea typeface="宋体" panose="02010600030101010101" pitchFamily="2" charset="-122"/>
              </a:rPr>
              <a:t>须</a:t>
            </a:r>
            <a:r>
              <a:rPr lang="zh-CN" altLang="en-US" sz="3600">
                <a:latin typeface="宋体" panose="02010600030101010101" pitchFamily="2" charset="-122"/>
                <a:ea typeface="宋体" panose="02010600030101010101" pitchFamily="2" charset="-122"/>
              </a:rPr>
              <a:t>知此意无今昔，</a:t>
            </a:r>
            <a:r>
              <a:rPr lang="zh-CN" altLang="en-US" sz="3600">
                <a:highlight>
                  <a:srgbClr val="FFFF00"/>
                </a:highlight>
                <a:latin typeface="宋体" panose="02010600030101010101" pitchFamily="2" charset="-122"/>
                <a:ea typeface="宋体" panose="02010600030101010101" pitchFamily="2" charset="-122"/>
              </a:rPr>
              <a:t>会得</a:t>
            </a:r>
            <a:r>
              <a:rPr lang="zh-CN" altLang="en-US" sz="3600">
                <a:latin typeface="宋体" panose="02010600030101010101" pitchFamily="2" charset="-122"/>
                <a:ea typeface="宋体" panose="02010600030101010101" pitchFamily="2" charset="-122"/>
              </a:rPr>
              <a:t>为人，日日是人日。</a:t>
            </a:r>
          </a:p>
          <a:p>
            <a:pPr marL="0" indent="0" algn="l" defTabSz="266700">
              <a:spcAft>
                <a:spcPct val="0"/>
              </a:spcAft>
            </a:pPr>
            <a:r>
              <a:rPr lang="zh-CN" altLang="en-US" sz="3600">
                <a:latin typeface="宋体" panose="02010600030101010101" pitchFamily="2" charset="-122"/>
                <a:ea typeface="宋体" panose="02010600030101010101" pitchFamily="2" charset="-122"/>
              </a:rPr>
              <a:t>【注】人日：旧俗以农历正月初七日为人日。</a:t>
            </a:r>
          </a:p>
          <a:p>
            <a:pPr marL="0" indent="0" algn="l" defTabSz="266700">
              <a:spcAft>
                <a:spcPct val="0"/>
              </a:spcAft>
            </a:pPr>
            <a:r>
              <a:rPr lang="en-US" altLang="zh-CN" sz="1200">
                <a:solidFill>
                  <a:srgbClr val="C00000"/>
                </a:solidFill>
                <a:latin typeface="黑体" panose="02010609060101010101" charset="-122"/>
                <a:ea typeface="黑体" panose="02010609060101010101" charset="-122"/>
                <a:cs typeface="黑体" panose="02010609060101010101" charset="-122"/>
              </a:rPr>
              <a:t>    </a:t>
            </a:r>
          </a:p>
          <a:p>
            <a:pPr marL="0" indent="0" algn="l" defTabSz="266700">
              <a:spcAft>
                <a:spcPct val="0"/>
              </a:spcAft>
            </a:pPr>
            <a:r>
              <a:rPr lang="en-US" altLang="zh-CN" sz="3200">
                <a:solidFill>
                  <a:srgbClr val="C00000"/>
                </a:solidFill>
                <a:latin typeface="黑体" panose="02010609060101010101" charset="-122"/>
                <a:ea typeface="黑体" panose="02010609060101010101" charset="-122"/>
                <a:cs typeface="黑体" panose="02010609060101010101" charset="-122"/>
              </a:rPr>
              <a:t>  人日这一天诗人约提刑应懋之去南山游玩，由此记下游玩路途中的所见所感</a:t>
            </a:r>
            <a:r>
              <a:rPr lang="zh-CN" altLang="en-US" sz="3200">
                <a:solidFill>
                  <a:srgbClr val="C00000"/>
                </a:solidFill>
                <a:latin typeface="黑体" panose="02010609060101010101" charset="-122"/>
                <a:ea typeface="黑体" panose="02010609060101010101" charset="-122"/>
                <a:cs typeface="黑体" panose="02010609060101010101" charset="-122"/>
              </a:rPr>
              <a:t>。议论作结，是作者的期望与告诫：</a:t>
            </a:r>
            <a:r>
              <a:rPr lang="en-US" altLang="zh-CN" sz="3200">
                <a:solidFill>
                  <a:srgbClr val="C00000"/>
                </a:solidFill>
                <a:latin typeface="黑体" panose="02010609060101010101" charset="-122"/>
                <a:ea typeface="黑体" panose="02010609060101010101" charset="-122"/>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人日</a:t>
            </a:r>
            <a:r>
              <a:rPr lang="en-US" altLang="zh-CN" sz="3200">
                <a:solidFill>
                  <a:srgbClr val="C00000"/>
                </a:solidFill>
                <a:latin typeface="黑体" panose="02010609060101010101" charset="-122"/>
                <a:ea typeface="黑体" panose="02010609060101010101" charset="-122"/>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标志人开始在天地间作为人而活着，能以</a:t>
            </a:r>
            <a:r>
              <a:rPr lang="en-US" altLang="zh-CN" sz="3200">
                <a:solidFill>
                  <a:srgbClr val="C00000"/>
                </a:solidFill>
                <a:latin typeface="黑体" panose="02010609060101010101" charset="-122"/>
                <a:ea typeface="黑体" panose="02010609060101010101" charset="-122"/>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人日</a:t>
            </a:r>
            <a:r>
              <a:rPr lang="en-US" altLang="zh-CN" sz="3200">
                <a:solidFill>
                  <a:srgbClr val="C00000"/>
                </a:solidFill>
                <a:latin typeface="黑体" panose="02010609060101010101" charset="-122"/>
                <a:ea typeface="黑体" panose="02010609060101010101" charset="-122"/>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之日的心意处世，懂得追求幸福，为美好生活而奋斗，时时践行</a:t>
            </a:r>
            <a:r>
              <a:rPr lang="en-US" altLang="zh-CN" sz="3200">
                <a:solidFill>
                  <a:srgbClr val="C00000"/>
                </a:solidFill>
                <a:latin typeface="黑体" panose="02010609060101010101" charset="-122"/>
                <a:ea typeface="黑体" panose="02010609060101010101" charset="-122"/>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人日</a:t>
            </a:r>
            <a:r>
              <a:rPr lang="en-US" altLang="zh-CN" sz="3200">
                <a:solidFill>
                  <a:srgbClr val="C00000"/>
                </a:solidFill>
                <a:latin typeface="黑体" panose="02010609060101010101" charset="-122"/>
                <a:ea typeface="黑体" panose="02010609060101010101" charset="-122"/>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中的做法，便太好了。</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zEwNTM5NzYwMDRjMzkwZTVkZjY2ODkwMGIxNGU0OTUifQ=="/>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2265</Words>
  <Application>Microsoft Office PowerPoint</Application>
  <PresentationFormat>宽屏</PresentationFormat>
  <Paragraphs>112</Paragraphs>
  <Slides>12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Malgun Gothic</vt:lpstr>
      <vt:lpstr>黑体</vt:lpstr>
      <vt:lpstr>宋体</vt:lpstr>
      <vt:lpstr>微软雅黑</vt:lpstr>
      <vt:lpstr>Arial</vt:lpstr>
      <vt:lpstr>Calibri</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ZL G</dc:creator>
  <cp:lastModifiedBy>³He</cp:lastModifiedBy>
  <cp:revision>129</cp:revision>
  <dcterms:created xsi:type="dcterms:W3CDTF">2023-08-09T12:44:00Z</dcterms:created>
  <dcterms:modified xsi:type="dcterms:W3CDTF">2025-12-19T09:21:32Z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A44A3A25B13D4F4D9EC41B06DF89FDFB_13</vt:lpwstr>
  </property>
  <property fmtid="{D5CDD505-2E9C-101B-9397-08002B2CF9AE}" pid="3" name="KSOProductBuildVer">
    <vt:lpwstr>2052-12.1.0.24034</vt:lpwstr>
  </property>
</Properties>
</file>