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78" r:id="rId2"/>
    <p:sldId id="279" r:id="rId3"/>
    <p:sldId id="280" r:id="rId4"/>
    <p:sldId id="282" r:id="rId5"/>
    <p:sldId id="290" r:id="rId6"/>
    <p:sldId id="291" r:id="rId7"/>
    <p:sldId id="287" r:id="rId8"/>
    <p:sldId id="288" r:id="rId9"/>
    <p:sldId id="289" r:id="rId10"/>
    <p:sldId id="283" r:id="rId11"/>
    <p:sldId id="284" r:id="rId12"/>
    <p:sldId id="285" r:id="rId13"/>
    <p:sldId id="286" r:id="rId14"/>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2CEB"/>
    <a:srgbClr val="1D41D5"/>
    <a:srgbClr val="263FDA"/>
    <a:srgbClr val="5151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852"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6376 3092,'0'0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6" units="1/cm"/>
          <inkml:channelProperty channel="Y" name="resolution" value="28.34646" units="1/cm"/>
        </inkml:channelProperties>
      </inkml:inkSource>
      <inkml:timestamp xml:id="ts0" timeString="2024-11-24T19:46:26"/>
    </inkml:context>
    <inkml:brush xml:id="br0">
      <inkml:brushProperty name="width" value="0.07938" units="cm"/>
      <inkml:brushProperty name="height" value="0.07938" units="cm"/>
      <inkml:brushProperty name="color" value="#2DAF49"/>
    </inkml:brush>
  </inkml:definitions>
  <inkml:trace contextRef="#ctx0" brushRef="#br0">7649 2726,'0'0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2025/12/17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2025/12/17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2025/12/17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ushiwen.cn/shiwens/default.aspx?cstr=%e5%ae%8b%e4%bb%a3" TargetMode="External"/><Relationship Id="rId2" Type="http://schemas.openxmlformats.org/officeDocument/2006/relationships/hyperlink" Target="https://www.gushiwen.cn/authorv_7e9fd4152393.aspx"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159385"/>
            <a:ext cx="12191365" cy="701738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画眉鸟 </a:t>
            </a:r>
          </a:p>
          <a:p>
            <a:pPr marL="0" indent="0" algn="ctr" defTabSz="266700">
              <a:spcAft>
                <a:spcPct val="0"/>
              </a:spcAft>
            </a:pPr>
            <a:r>
              <a:rPr lang="zh-CN" altLang="en-US" sz="3600">
                <a:latin typeface="宋体" panose="02010600030101010101" pitchFamily="2" charset="-122"/>
                <a:ea typeface="宋体" panose="02010600030101010101" pitchFamily="2" charset="-122"/>
              </a:rPr>
              <a:t>欧阳修</a:t>
            </a:r>
          </a:p>
          <a:p>
            <a:pPr marL="0" indent="0" algn="ctr" defTabSz="266700">
              <a:spcAft>
                <a:spcPct val="0"/>
              </a:spcAft>
            </a:pPr>
            <a:r>
              <a:rPr lang="zh-CN" altLang="en-US" sz="3600">
                <a:latin typeface="宋体" panose="02010600030101010101" pitchFamily="2" charset="-122"/>
                <a:ea typeface="宋体" panose="02010600030101010101" pitchFamily="2" charset="-122"/>
              </a:rPr>
              <a:t>百</a:t>
            </a:r>
            <a:r>
              <a:rPr lang="zh-CN" altLang="en-US" sz="3600">
                <a:highlight>
                  <a:srgbClr val="FFFF00"/>
                </a:highlight>
                <a:latin typeface="宋体" panose="02010600030101010101" pitchFamily="2" charset="-122"/>
                <a:ea typeface="宋体" panose="02010600030101010101" pitchFamily="2" charset="-122"/>
              </a:rPr>
              <a:t>啭</a:t>
            </a:r>
            <a:r>
              <a:rPr lang="zh-CN" altLang="en-US" sz="3600">
                <a:latin typeface="宋体" panose="02010600030101010101" pitchFamily="2" charset="-122"/>
                <a:ea typeface="宋体" panose="02010600030101010101" pitchFamily="2" charset="-122"/>
              </a:rPr>
              <a:t>千声随意移，山花红紫树高低。</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始知</a:t>
            </a:r>
            <a:r>
              <a:rPr lang="zh-CN" altLang="en-US" sz="3600">
                <a:latin typeface="宋体" panose="02010600030101010101" pitchFamily="2" charset="-122"/>
                <a:ea typeface="宋体" panose="02010600030101010101" pitchFamily="2" charset="-122"/>
              </a:rPr>
              <a:t>锁向</a:t>
            </a:r>
            <a:r>
              <a:rPr lang="zh-CN" altLang="en-US" sz="3600">
                <a:highlight>
                  <a:srgbClr val="FFFF00"/>
                </a:highlight>
                <a:latin typeface="宋体" panose="02010600030101010101" pitchFamily="2" charset="-122"/>
                <a:ea typeface="宋体" panose="02010600030101010101" pitchFamily="2" charset="-122"/>
              </a:rPr>
              <a:t>金笼</a:t>
            </a:r>
            <a:r>
              <a:rPr lang="zh-CN" altLang="en-US" sz="3600">
                <a:latin typeface="宋体" panose="02010600030101010101" pitchFamily="2" charset="-122"/>
                <a:ea typeface="宋体" panose="02010600030101010101" pitchFamily="2" charset="-122"/>
              </a:rPr>
              <a:t>听，不及林间</a:t>
            </a:r>
            <a:r>
              <a:rPr lang="zh-CN" altLang="en-US" sz="3600">
                <a:highlight>
                  <a:srgbClr val="FFFF00"/>
                </a:highlight>
                <a:latin typeface="宋体" panose="02010600030101010101" pitchFamily="2" charset="-122"/>
                <a:ea typeface="宋体" panose="02010600030101010101" pitchFamily="2" charset="-122"/>
              </a:rPr>
              <a:t>自在</a:t>
            </a:r>
            <a:r>
              <a:rPr lang="zh-CN" altLang="en-US" sz="3600">
                <a:latin typeface="宋体" panose="02010600030101010101" pitchFamily="2" charset="-122"/>
                <a:ea typeface="宋体" panose="02010600030101010101" pitchFamily="2" charset="-122"/>
              </a:rPr>
              <a:t>啼。</a:t>
            </a:r>
          </a:p>
          <a:p>
            <a:pPr marL="0" indent="0" algn="ctr" defTabSz="266700">
              <a:spcAft>
                <a:spcPct val="0"/>
              </a:spcAft>
            </a:pPr>
            <a:r>
              <a:rPr lang="zh-CN" altLang="en-US" sz="3600">
                <a:latin typeface="宋体" panose="02010600030101010101" pitchFamily="2" charset="-122"/>
                <a:ea typeface="宋体" panose="02010600030101010101" pitchFamily="2" charset="-122"/>
              </a:rPr>
              <a:t>画眉禽 </a:t>
            </a:r>
          </a:p>
          <a:p>
            <a:pPr marL="0" indent="0" algn="ctr" defTabSz="266700">
              <a:spcAft>
                <a:spcPct val="0"/>
              </a:spcAft>
            </a:pPr>
            <a:r>
              <a:rPr lang="zh-CN" altLang="en-US" sz="3600">
                <a:latin typeface="宋体" panose="02010600030101010101" pitchFamily="2" charset="-122"/>
                <a:ea typeface="宋体" panose="02010600030101010101" pitchFamily="2" charset="-122"/>
              </a:rPr>
              <a:t>文同</a:t>
            </a:r>
          </a:p>
          <a:p>
            <a:pPr marL="0" indent="0" algn="ctr" defTabSz="266700">
              <a:spcAft>
                <a:spcPct val="0"/>
              </a:spcAft>
            </a:pPr>
            <a:r>
              <a:rPr lang="zh-CN" altLang="en-US" sz="3600">
                <a:latin typeface="宋体" panose="02010600030101010101" pitchFamily="2" charset="-122"/>
                <a:ea typeface="宋体" panose="02010600030101010101" pitchFamily="2" charset="-122"/>
              </a:rPr>
              <a:t>尽日</a:t>
            </a:r>
            <a:r>
              <a:rPr lang="zh-CN" altLang="en-US" sz="3600">
                <a:highlight>
                  <a:srgbClr val="FFFF00"/>
                </a:highlight>
                <a:latin typeface="宋体" panose="02010600030101010101" pitchFamily="2" charset="-122"/>
                <a:ea typeface="宋体" panose="02010600030101010101" pitchFamily="2" charset="-122"/>
              </a:rPr>
              <a:t>闲窗</a:t>
            </a:r>
            <a:r>
              <a:rPr lang="zh-CN" altLang="en-US" sz="3600">
                <a:latin typeface="宋体" panose="02010600030101010101" pitchFamily="2" charset="-122"/>
                <a:ea typeface="宋体" panose="02010600030101010101" pitchFamily="2" charset="-122"/>
              </a:rPr>
              <a:t>生</a:t>
            </a:r>
            <a:r>
              <a:rPr lang="zh-CN" altLang="en-US" sz="3600">
                <a:highlight>
                  <a:srgbClr val="FFFF00"/>
                </a:highlight>
                <a:latin typeface="宋体" panose="02010600030101010101" pitchFamily="2" charset="-122"/>
                <a:ea typeface="宋体" panose="02010600030101010101" pitchFamily="2" charset="-122"/>
              </a:rPr>
              <a:t>好风</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一声</a:t>
            </a:r>
            <a:r>
              <a:rPr lang="zh-CN" altLang="en-US" sz="3600">
                <a:latin typeface="宋体" panose="02010600030101010101" pitchFamily="2" charset="-122"/>
                <a:ea typeface="宋体" panose="02010600030101010101" pitchFamily="2" charset="-122"/>
              </a:rPr>
              <a:t>初听</a:t>
            </a:r>
            <a:r>
              <a:rPr lang="zh-CN" altLang="en-US" sz="3600">
                <a:highlight>
                  <a:srgbClr val="FFFF00"/>
                </a:highlight>
                <a:latin typeface="宋体" panose="02010600030101010101" pitchFamily="2" charset="-122"/>
                <a:ea typeface="宋体" panose="02010600030101010101" pitchFamily="2" charset="-122"/>
              </a:rPr>
              <a:t>下</a:t>
            </a:r>
            <a:r>
              <a:rPr lang="zh-CN" altLang="en-US" sz="3600">
                <a:latin typeface="宋体" panose="02010600030101010101" pitchFamily="2" charset="-122"/>
                <a:ea typeface="宋体" panose="02010600030101010101" pitchFamily="2" charset="-122"/>
              </a:rPr>
              <a:t>高笼。</a:t>
            </a:r>
          </a:p>
          <a:p>
            <a:pPr marL="0" indent="0" algn="ctr" defTabSz="266700">
              <a:spcAft>
                <a:spcPct val="0"/>
              </a:spcAft>
            </a:pPr>
            <a:r>
              <a:rPr lang="zh-CN" altLang="en-US" sz="3600">
                <a:latin typeface="宋体" panose="02010600030101010101" pitchFamily="2" charset="-122"/>
                <a:ea typeface="宋体" panose="02010600030101010101" pitchFamily="2" charset="-122"/>
              </a:rPr>
              <a:t>公庭事简人皆</a:t>
            </a:r>
            <a:r>
              <a:rPr lang="zh-CN" altLang="en-US" sz="3600">
                <a:highlight>
                  <a:srgbClr val="FFFF00"/>
                </a:highlight>
                <a:latin typeface="宋体" panose="02010600030101010101" pitchFamily="2" charset="-122"/>
                <a:ea typeface="宋体" panose="02010600030101010101" pitchFamily="2" charset="-122"/>
              </a:rPr>
              <a:t>散</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如在</a:t>
            </a:r>
            <a:r>
              <a:rPr lang="zh-CN" altLang="en-US" sz="3600">
                <a:latin typeface="宋体" panose="02010600030101010101" pitchFamily="2" charset="-122"/>
                <a:ea typeface="宋体" panose="02010600030101010101" pitchFamily="2" charset="-122"/>
              </a:rPr>
              <a:t>千岩万壑中。</a:t>
            </a: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r>
              <a:rPr lang="zh-CN" sz="3200">
                <a:solidFill>
                  <a:srgbClr val="C00000"/>
                </a:solidFill>
                <a:latin typeface="黑体" panose="02010609060101010101" charset="-122"/>
                <a:ea typeface="黑体" panose="02010609060101010101" charset="-122"/>
                <a:cs typeface="黑体" panose="02010609060101010101" charset="-122"/>
                <a:sym typeface="+mn-ea"/>
              </a:rPr>
              <a:t>首先考虑</a:t>
            </a:r>
            <a:r>
              <a:rPr sz="3200">
                <a:solidFill>
                  <a:srgbClr val="C00000"/>
                </a:solidFill>
                <a:latin typeface="黑体" panose="02010609060101010101" charset="-122"/>
                <a:ea typeface="黑体" panose="02010609060101010101" charset="-122"/>
                <a:cs typeface="黑体" panose="02010609060101010101" charset="-122"/>
                <a:sym typeface="+mn-ea"/>
              </a:rPr>
              <a:t>咏物诗</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咏物其实是写人</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所以要抓住物与人的“共通点”</a:t>
            </a:r>
            <a:r>
              <a:rPr lang="zh-CN" sz="3200">
                <a:solidFill>
                  <a:srgbClr val="C00000"/>
                </a:solidFill>
                <a:latin typeface="黑体" panose="02010609060101010101" charset="-122"/>
                <a:ea typeface="黑体" panose="02010609060101010101" charset="-122"/>
                <a:cs typeface="黑体" panose="02010609060101010101" charset="-122"/>
                <a:sym typeface="+mn-ea"/>
              </a:rPr>
              <a:t>，</a:t>
            </a:r>
            <a:r>
              <a:rPr sz="3200">
                <a:solidFill>
                  <a:srgbClr val="C00000"/>
                </a:solidFill>
                <a:latin typeface="黑体" panose="02010609060101010101" charset="-122"/>
                <a:ea typeface="黑体" panose="02010609060101010101" charset="-122"/>
                <a:cs typeface="黑体" panose="02010609060101010101" charset="-122"/>
                <a:sym typeface="+mn-ea"/>
              </a:rPr>
              <a:t>而这个共通点背后就是诗人所要表达的情志。</a:t>
            </a:r>
            <a:r>
              <a:rPr lang="zh-CN" sz="3200">
                <a:solidFill>
                  <a:srgbClr val="C00000"/>
                </a:solidFill>
                <a:latin typeface="黑体" panose="02010609060101010101" charset="-122"/>
                <a:ea typeface="黑体" panose="02010609060101010101" charset="-122"/>
                <a:cs typeface="黑体" panose="02010609060101010101" charset="-122"/>
                <a:sym typeface="+mn-ea"/>
              </a:rPr>
              <a:t>故</a:t>
            </a:r>
            <a:r>
              <a:rPr sz="3200">
                <a:solidFill>
                  <a:srgbClr val="C00000"/>
                </a:solidFill>
                <a:latin typeface="黑体" panose="02010609060101010101" charset="-122"/>
                <a:ea typeface="黑体" panose="02010609060101010101" charset="-122"/>
                <a:cs typeface="黑体" panose="02010609060101010101" charset="-122"/>
                <a:sym typeface="+mn-ea"/>
              </a:rPr>
              <a:t>“托物言志”就成了咏物诗</a:t>
            </a:r>
            <a:r>
              <a:rPr lang="zh-CN" sz="3200">
                <a:ln>
                  <a:solidFill>
                    <a:sysClr val="windowText" lastClr="000000"/>
                  </a:solidFill>
                </a:ln>
                <a:solidFill>
                  <a:srgbClr val="C00000"/>
                </a:solidFill>
                <a:latin typeface="黑体" panose="02010609060101010101" charset="-122"/>
                <a:ea typeface="黑体" panose="02010609060101010101" charset="-122"/>
                <a:cs typeface="黑体" panose="02010609060101010101" charset="-122"/>
                <a:sym typeface="+mn-ea"/>
              </a:rPr>
              <a:t>常</a:t>
            </a:r>
            <a:r>
              <a:rPr sz="3200">
                <a:solidFill>
                  <a:srgbClr val="C00000"/>
                </a:solidFill>
                <a:latin typeface="黑体" panose="02010609060101010101" charset="-122"/>
                <a:ea typeface="黑体" panose="02010609060101010101" charset="-122"/>
                <a:cs typeface="黑体" panose="02010609060101010101" charset="-122"/>
                <a:sym typeface="+mn-ea"/>
              </a:rPr>
              <a:t>使的艺术技巧。</a:t>
            </a:r>
            <a:r>
              <a:rPr lang="zh-CN" sz="3200">
                <a:solidFill>
                  <a:srgbClr val="C00000"/>
                </a:solidFill>
                <a:latin typeface="黑体" panose="02010609060101010101" charset="-122"/>
                <a:ea typeface="黑体" panose="02010609060101010101" charset="-122"/>
                <a:cs typeface="黑体" panose="02010609060101010101" charset="-122"/>
                <a:sym typeface="+mn-ea"/>
              </a:rPr>
              <a:t>欧诗中画眉鸟和诗人是同一的，是寄托；文诗中画眉鸟是诗人的审美对象，它和闲窗、好风一起成为了环境，是烘托。</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 y="74295"/>
            <a:ext cx="11923395" cy="651192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答友人论学</a:t>
            </a:r>
          </a:p>
          <a:p>
            <a:pPr marL="0" indent="0" algn="ctr" defTabSz="266700">
              <a:spcAft>
                <a:spcPct val="0"/>
              </a:spcAft>
            </a:pPr>
            <a:r>
              <a:rPr lang="zh-CN" altLang="en-US" sz="3600">
                <a:latin typeface="宋体" panose="02010600030101010101" pitchFamily="2" charset="-122"/>
                <a:ea typeface="宋体" panose="02010600030101010101" pitchFamily="2" charset="-122"/>
                <a:hlinkClick r:id="rId2"/>
              </a:rPr>
              <a:t>林希逸</a:t>
            </a:r>
            <a:r>
              <a:rPr lang="zh-CN" altLang="en-US" sz="3600">
                <a:latin typeface="宋体" panose="02010600030101010101" pitchFamily="2" charset="-122"/>
                <a:ea typeface="宋体" panose="02010600030101010101" pitchFamily="2" charset="-122"/>
                <a:hlinkClick r:id="rId3"/>
              </a:rPr>
              <a:t>【宋代】</a:t>
            </a:r>
          </a:p>
          <a:p>
            <a:pPr marL="0" indent="0" algn="ctr" defTabSz="266700">
              <a:spcAft>
                <a:spcPct val="0"/>
              </a:spcAft>
            </a:pPr>
            <a:r>
              <a:rPr lang="zh-CN" altLang="en-US" sz="3600">
                <a:latin typeface="宋体" panose="02010600030101010101" pitchFamily="2" charset="-122"/>
                <a:ea typeface="宋体" panose="02010600030101010101" pitchFamily="2" charset="-122"/>
              </a:rPr>
              <a:t>逐字</a:t>
            </a:r>
            <a:r>
              <a:rPr lang="zh-CN" altLang="en-US" sz="3600">
                <a:highlight>
                  <a:srgbClr val="FFFF00"/>
                </a:highlight>
                <a:latin typeface="宋体" panose="02010600030101010101" pitchFamily="2" charset="-122"/>
                <a:ea typeface="宋体" panose="02010600030101010101" pitchFamily="2" charset="-122"/>
              </a:rPr>
              <a:t>笺</a:t>
            </a:r>
            <a:r>
              <a:rPr lang="zh-CN" altLang="en-US" sz="3600" baseline="30000">
                <a:highlight>
                  <a:srgbClr val="FFFF00"/>
                </a:highlight>
                <a:latin typeface="宋体" panose="02010600030101010101" pitchFamily="2" charset="-122"/>
                <a:ea typeface="宋体" panose="02010600030101010101" pitchFamily="2" charset="-122"/>
                <a:sym typeface="+mn-ea"/>
              </a:rPr>
              <a:t>①</a:t>
            </a:r>
            <a:r>
              <a:rPr lang="zh-CN" altLang="en-US" sz="3600">
                <a:latin typeface="宋体" panose="02010600030101010101" pitchFamily="2" charset="-122"/>
                <a:ea typeface="宋体" panose="02010600030101010101" pitchFamily="2" charset="-122"/>
              </a:rPr>
              <a:t>来学转难，逢人个个说</a:t>
            </a:r>
            <a:r>
              <a:rPr lang="zh-CN" altLang="en-US" sz="3600">
                <a:highlight>
                  <a:srgbClr val="FFFF00"/>
                </a:highlight>
                <a:latin typeface="宋体" panose="02010600030101010101" pitchFamily="2" charset="-122"/>
                <a:ea typeface="宋体" panose="02010600030101010101" pitchFamily="2" charset="-122"/>
              </a:rPr>
              <a:t>曾颜</a:t>
            </a:r>
            <a:r>
              <a:rPr lang="zh-CN" altLang="en-US" sz="3600" baseline="30000">
                <a:highlight>
                  <a:srgbClr val="FFFF00"/>
                </a:highlight>
                <a:latin typeface="宋体" panose="02010600030101010101" pitchFamily="2" charset="-122"/>
                <a:ea typeface="宋体" panose="02010600030101010101" pitchFamily="2" charset="-122"/>
                <a:sym typeface="+mn-ea"/>
              </a:rPr>
              <a:t>②</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那知</a:t>
            </a:r>
            <a:r>
              <a:rPr lang="zh-CN" altLang="en-US" sz="3600">
                <a:highlight>
                  <a:srgbClr val="FFFF00"/>
                </a:highlight>
                <a:latin typeface="宋体" panose="02010600030101010101" pitchFamily="2" charset="-122"/>
                <a:ea typeface="宋体" panose="02010600030101010101" pitchFamily="2" charset="-122"/>
              </a:rPr>
              <a:t>剥落皮毛处</a:t>
            </a:r>
            <a:r>
              <a:rPr lang="zh-CN" altLang="en-US" sz="3600">
                <a:latin typeface="宋体" panose="02010600030101010101" pitchFamily="2" charset="-122"/>
                <a:ea typeface="宋体" panose="02010600030101010101" pitchFamily="2" charset="-122"/>
              </a:rPr>
              <a:t>，不在流传口耳间。</a:t>
            </a:r>
          </a:p>
          <a:p>
            <a:pPr marL="0" indent="0" algn="ctr" defTabSz="266700">
              <a:spcAft>
                <a:spcPct val="0"/>
              </a:spcAft>
            </a:pPr>
            <a:r>
              <a:rPr lang="zh-CN" altLang="en-US" sz="3600">
                <a:latin typeface="宋体" panose="02010600030101010101" pitchFamily="2" charset="-122"/>
                <a:ea typeface="宋体" panose="02010600030101010101" pitchFamily="2" charset="-122"/>
              </a:rPr>
              <a:t>禅要</a:t>
            </a:r>
            <a:r>
              <a:rPr lang="zh-CN" altLang="en-US" sz="3600">
                <a:highlight>
                  <a:srgbClr val="FFFF00"/>
                </a:highlight>
                <a:latin typeface="宋体" panose="02010600030101010101" pitchFamily="2" charset="-122"/>
                <a:ea typeface="宋体" panose="02010600030101010101" pitchFamily="2" charset="-122"/>
              </a:rPr>
              <a:t>自参</a:t>
            </a:r>
            <a:r>
              <a:rPr lang="zh-CN" altLang="en-US" sz="3600">
                <a:latin typeface="宋体" panose="02010600030101010101" pitchFamily="2" charset="-122"/>
                <a:ea typeface="宋体" panose="02010600030101010101" pitchFamily="2" charset="-122"/>
              </a:rPr>
              <a:t>求印可，仙须</a:t>
            </a:r>
            <a:r>
              <a:rPr lang="zh-CN" altLang="en-US" sz="3600">
                <a:highlight>
                  <a:srgbClr val="FFFF00"/>
                </a:highlight>
                <a:latin typeface="宋体" panose="02010600030101010101" pitchFamily="2" charset="-122"/>
                <a:ea typeface="宋体" panose="02010600030101010101" pitchFamily="2" charset="-122"/>
              </a:rPr>
              <a:t>亲炼</a:t>
            </a:r>
            <a:r>
              <a:rPr lang="zh-CN" altLang="en-US" sz="3600">
                <a:latin typeface="宋体" panose="02010600030101010101" pitchFamily="2" charset="-122"/>
                <a:ea typeface="宋体" panose="02010600030101010101" pitchFamily="2" charset="-122"/>
              </a:rPr>
              <a:t>待丹还。</a:t>
            </a:r>
          </a:p>
          <a:p>
            <a:pPr marL="0" indent="0" algn="ctr" defTabSz="266700">
              <a:spcAft>
                <a:spcPct val="0"/>
              </a:spcAft>
            </a:pPr>
            <a:r>
              <a:rPr lang="zh-CN" altLang="en-US" sz="3600">
                <a:latin typeface="宋体" panose="02010600030101010101" pitchFamily="2" charset="-122"/>
                <a:ea typeface="宋体" panose="02010600030101010101" pitchFamily="2" charset="-122"/>
              </a:rPr>
              <a:t>卖花</a:t>
            </a:r>
            <a:r>
              <a:rPr lang="zh-CN" altLang="en-US" sz="3600">
                <a:highlight>
                  <a:srgbClr val="FFFF00"/>
                </a:highlight>
                <a:latin typeface="宋体" panose="02010600030101010101" pitchFamily="2" charset="-122"/>
                <a:ea typeface="宋体" panose="02010600030101010101" pitchFamily="2" charset="-122"/>
              </a:rPr>
              <a:t>担</a:t>
            </a:r>
            <a:r>
              <a:rPr lang="zh-CN" altLang="en-US" sz="3600">
                <a:latin typeface="宋体" panose="02010600030101010101" pitchFamily="2" charset="-122"/>
                <a:ea typeface="宋体" panose="02010600030101010101" pitchFamily="2" charset="-122"/>
              </a:rPr>
              <a:t>上看桃李，此语吾今忆鹤山</a:t>
            </a:r>
            <a:r>
              <a:rPr lang="zh-CN" altLang="en-US" sz="3600" baseline="30000">
                <a:latin typeface="宋体" panose="02010600030101010101" pitchFamily="2" charset="-122"/>
                <a:ea typeface="宋体" panose="02010600030101010101" pitchFamily="2" charset="-122"/>
                <a:sym typeface="+mn-ea"/>
              </a:rPr>
              <a:t>③</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【注】①笺：注释。这里指研读经典。②曾颜：孔子的弟子曾参和颜回。③鹤山：南宋学者魏了翁，号鹤山。</a:t>
            </a:r>
            <a:endParaRPr lang="zh-CN" altLang="en-US" sz="900">
              <a:latin typeface="宋体" panose="02010600030101010101" pitchFamily="2" charset="-122"/>
              <a:ea typeface="宋体" panose="02010600030101010101" pitchFamily="2" charset="-122"/>
            </a:endParaRPr>
          </a:p>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3200">
                <a:latin typeface="黑体" panose="02010609060101010101" charset="-122"/>
                <a:ea typeface="黑体" panose="02010609060101010101" charset="-122"/>
                <a:cs typeface="黑体" panose="02010609060101010101" charset="-122"/>
              </a:rPr>
              <a:t> </a:t>
            </a:r>
            <a:r>
              <a:rPr lang="en-US" altLang="zh-CN" sz="800">
                <a:latin typeface="黑体" panose="02010609060101010101" charset="-122"/>
                <a:ea typeface="黑体" panose="02010609060101010101" charset="-122"/>
                <a:cs typeface="黑体" panose="02010609060101010101" charset="-122"/>
              </a:rPr>
              <a:t>   </a:t>
            </a:r>
            <a:r>
              <a:rPr lang="zh-CN" altLang="en-US" sz="3200">
                <a:solidFill>
                  <a:srgbClr val="C00000"/>
                </a:solidFill>
                <a:latin typeface="黑体" panose="02010609060101010101" charset="-122"/>
                <a:ea typeface="黑体" panose="02010609060101010101" charset="-122"/>
                <a:cs typeface="黑体" panose="02010609060101010101" charset="-122"/>
              </a:rPr>
              <a:t>引儒者语，提出他的观点：要治学，就治</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活学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死书</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死人</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卖花担</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的</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死桃李</a:t>
            </a:r>
            <a:r>
              <a:rPr lang="zh-CN" altLang="en-US" sz="3200">
                <a:solidFill>
                  <a:srgbClr val="C00000"/>
                </a:solidFill>
                <a:latin typeface="Malgun Gothic" panose="020B0503020000020004" charset="-127"/>
                <a:ea typeface="Malgun Gothic" panose="020B0503020000020004" charset="-127"/>
                <a:cs typeface="黑体" panose="02010609060101010101" charset="-122"/>
              </a:rPr>
              <a:t>”</a:t>
            </a:r>
            <a:r>
              <a:rPr lang="zh-CN" altLang="en-US" sz="3200">
                <a:solidFill>
                  <a:srgbClr val="C00000"/>
                </a:solidFill>
                <a:latin typeface="黑体" panose="02010609060101010101" charset="-122"/>
                <a:ea typeface="黑体" panose="02010609060101010101" charset="-122"/>
                <a:cs typeface="黑体" panose="02010609060101010101" charset="-122"/>
              </a:rPr>
              <a:t>上挪开。</a:t>
            </a:r>
          </a:p>
          <a:p>
            <a:pPr marL="0" indent="0" algn="l" defTabSz="266700">
              <a:spcAft>
                <a:spcPct val="0"/>
              </a:spcAft>
            </a:pPr>
            <a:endParaRPr lang="zh-CN" altLang="en-US" sz="320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0165" y="-41910"/>
            <a:ext cx="12103100" cy="689927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zh-CN" altLang="en-US" sz="2800">
                <a:latin typeface="宋体" panose="02010600030101010101" pitchFamily="2" charset="-122"/>
                <a:ea typeface="宋体" panose="02010600030101010101" pitchFamily="2" charset="-122"/>
              </a:rPr>
              <a:t>15．</a:t>
            </a:r>
            <a:r>
              <a:rPr lang="zh-CN" altLang="en-US" sz="2800" b="1">
                <a:latin typeface="宋体" panose="02010600030101010101" pitchFamily="2" charset="-122"/>
                <a:ea typeface="宋体" panose="02010600030101010101" pitchFamily="2" charset="-122"/>
              </a:rPr>
              <a:t>下列对这首诗的理解和赏析，不正确的一项是（ ）</a:t>
            </a:r>
          </a:p>
          <a:p>
            <a:pPr marL="0" indent="0" algn="l" defTabSz="266700">
              <a:spcAft>
                <a:spcPct val="0"/>
              </a:spcAft>
            </a:pPr>
            <a:r>
              <a:rPr lang="zh-CN" altLang="en-US" sz="2800">
                <a:highlight>
                  <a:srgbClr val="FFFF00"/>
                </a:highlight>
                <a:latin typeface="宋体" panose="02010600030101010101" pitchFamily="2" charset="-122"/>
                <a:ea typeface="宋体" panose="02010600030101010101" pitchFamily="2" charset="-122"/>
              </a:rPr>
              <a:t>A．</a:t>
            </a:r>
            <a:r>
              <a:rPr lang="zh-CN" altLang="en-US" sz="2800">
                <a:latin typeface="宋体" panose="02010600030101010101" pitchFamily="2" charset="-122"/>
                <a:ea typeface="宋体" panose="02010600030101010101" pitchFamily="2" charset="-122"/>
              </a:rPr>
              <a:t>诗的首联描述了当时人们</a:t>
            </a:r>
            <a:r>
              <a:rPr lang="zh-CN" altLang="en-US" sz="2800">
                <a:highlight>
                  <a:srgbClr val="FFFF00"/>
                </a:highlight>
                <a:latin typeface="宋体" panose="02010600030101010101" pitchFamily="2" charset="-122"/>
                <a:ea typeface="宋体" panose="02010600030101010101" pitchFamily="2" charset="-122"/>
              </a:rPr>
              <a:t>不畏艰难、努力学习圣人之道的学术风气</a:t>
            </a:r>
            <a:r>
              <a:rPr lang="zh-CN" altLang="en-US" sz="2800">
                <a:latin typeface="宋体" panose="02010600030101010101" pitchFamily="2" charset="-122"/>
                <a:ea typeface="宋体" panose="02010600030101010101" pitchFamily="2" charset="-122"/>
              </a:rPr>
              <a:t>。</a:t>
            </a:r>
          </a:p>
          <a:p>
            <a:pPr marL="0" indent="0" algn="l" defTabSz="266700">
              <a:spcAft>
                <a:spcPct val="0"/>
              </a:spcAft>
            </a:pPr>
            <a:r>
              <a:rPr lang="zh-CN" altLang="en-US" sz="2800">
                <a:latin typeface="宋体" panose="02010600030101010101" pitchFamily="2" charset="-122"/>
                <a:ea typeface="宋体" panose="02010600030101010101" pitchFamily="2" charset="-122"/>
              </a:rPr>
              <a:t>B．诗人认为，“皮毛”之下精要思想的获得，不能简单依靠口耳相传。</a:t>
            </a:r>
          </a:p>
          <a:p>
            <a:pPr marL="0" indent="0" algn="l" defTabSz="266700">
              <a:spcAft>
                <a:spcPct val="0"/>
              </a:spcAft>
            </a:pPr>
            <a:r>
              <a:rPr lang="zh-CN" altLang="en-US" sz="2800">
                <a:latin typeface="宋体" panose="02010600030101010101" pitchFamily="2" charset="-122"/>
                <a:ea typeface="宋体" panose="02010600030101010101" pitchFamily="2" charset="-122"/>
              </a:rPr>
              <a:t>C．颈联中使用“自”“亲”二字，以强调要获得真正学识必须亲自钻研。</a:t>
            </a:r>
          </a:p>
          <a:p>
            <a:pPr marL="0" indent="0" algn="l" defTabSz="266700">
              <a:spcAft>
                <a:spcPct val="0"/>
              </a:spcAft>
            </a:pPr>
            <a:r>
              <a:rPr lang="zh-CN" altLang="en-US" sz="2800">
                <a:latin typeface="宋体" panose="02010600030101010101" pitchFamily="2" charset="-122"/>
                <a:ea typeface="宋体" panose="02010600030101010101" pitchFamily="2" charset="-122"/>
              </a:rPr>
              <a:t>D．诗人采用</a:t>
            </a:r>
            <a:r>
              <a:rPr lang="zh-CN" altLang="en-US" sz="2800">
                <a:highlight>
                  <a:srgbClr val="00FF00"/>
                </a:highlight>
                <a:latin typeface="宋体" panose="02010600030101010101" pitchFamily="2" charset="-122"/>
                <a:ea typeface="宋体" panose="02010600030101010101" pitchFamily="2" charset="-122"/>
              </a:rPr>
              <a:t>类比</a:t>
            </a:r>
            <a:r>
              <a:rPr lang="zh-CN" altLang="en-US" sz="2800">
                <a:latin typeface="宋体" panose="02010600030101010101" pitchFamily="2" charset="-122"/>
                <a:ea typeface="宋体" panose="02010600030101010101" pitchFamily="2" charset="-122"/>
              </a:rPr>
              <a:t>等方法阐明他的治学主张，使其浅近明白、通俗易懂。</a:t>
            </a:r>
          </a:p>
          <a:p>
            <a:pPr marL="0" indent="0" algn="l" defTabSz="266700">
              <a:spcAft>
                <a:spcPct val="0"/>
              </a:spcAft>
            </a:pPr>
            <a:r>
              <a:rPr lang="zh-CN" altLang="en-US" sz="3200">
                <a:latin typeface="宋体" panose="02010600030101010101" pitchFamily="2" charset="-122"/>
                <a:ea typeface="宋体" panose="02010600030101010101" pitchFamily="2" charset="-122"/>
              </a:rPr>
              <a:t>16．</a:t>
            </a:r>
            <a:r>
              <a:rPr lang="zh-CN" altLang="en-US" sz="3200" b="1">
                <a:latin typeface="宋体" panose="02010600030101010101" pitchFamily="2" charset="-122"/>
                <a:ea typeface="宋体" panose="02010600030101010101" pitchFamily="2" charset="-122"/>
              </a:rPr>
              <a:t>诗的尾联提到魏了翁的名言：“</a:t>
            </a:r>
            <a:r>
              <a:rPr lang="zh-CN" altLang="en-US" sz="3200" b="1">
                <a:solidFill>
                  <a:srgbClr val="C00000"/>
                </a:solidFill>
                <a:latin typeface="宋体" panose="02010600030101010101" pitchFamily="2" charset="-122"/>
                <a:ea typeface="宋体" panose="02010600030101010101" pitchFamily="2" charset="-122"/>
              </a:rPr>
              <a:t>不欲于卖花担上看桃李，须树头枝底方见活精神也。</a:t>
            </a:r>
            <a:r>
              <a:rPr lang="zh-CN" altLang="en-US" sz="3200" b="1">
                <a:latin typeface="宋体" panose="02010600030101010101" pitchFamily="2" charset="-122"/>
                <a:ea typeface="宋体" panose="02010600030101010101" pitchFamily="2" charset="-122"/>
              </a:rPr>
              <a:t>”结合本诗主题，谈谈你对这句话的</a:t>
            </a:r>
            <a:r>
              <a:rPr lang="zh-CN" altLang="en-US" sz="3200" b="1">
                <a:highlight>
                  <a:srgbClr val="FFFF00"/>
                </a:highlight>
                <a:latin typeface="宋体" panose="02010600030101010101" pitchFamily="2" charset="-122"/>
                <a:ea typeface="宋体" panose="02010600030101010101" pitchFamily="2" charset="-122"/>
              </a:rPr>
              <a:t>理解</a:t>
            </a:r>
            <a:r>
              <a:rPr lang="zh-CN" altLang="en-US" sz="3200" b="1">
                <a:latin typeface="宋体" panose="02010600030101010101" pitchFamily="2" charset="-122"/>
                <a:ea typeface="宋体" panose="02010600030101010101" pitchFamily="2" charset="-122"/>
              </a:rPr>
              <a:t>。</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①（表层翻译）：</a:t>
            </a:r>
            <a:r>
              <a:rPr lang="zh-CN" altLang="en-US" sz="3200">
                <a:latin typeface="黑体" panose="02010609060101010101" charset="-122"/>
                <a:ea typeface="黑体" panose="02010609060101010101" charset="-122"/>
              </a:rPr>
              <a:t>魏了翁是说不应在卖花人花担中看花赏花，只有去树梢枝头看，桃花李花才是活的、有生命力的；</a:t>
            </a:r>
            <a:endParaRPr lang="zh-CN" altLang="en-US" sz="3200">
              <a:latin typeface="宋体" panose="02010600030101010101" pitchFamily="2" charset="-122"/>
              <a:ea typeface="宋体" panose="02010600030101010101" pitchFamily="2" charset="-122"/>
            </a:endParaRP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②（手法）：</a:t>
            </a:r>
            <a:r>
              <a:rPr lang="zh-CN" altLang="en-US" sz="3200">
                <a:latin typeface="黑体" panose="02010609060101010101" charset="-122"/>
                <a:ea typeface="黑体" panose="02010609060101010101" charset="-122"/>
              </a:rPr>
              <a:t>引用了魏了翁之语，运用类比手法，旨在表明自己的治学观点；</a:t>
            </a:r>
          </a:p>
          <a:p>
            <a:pPr marL="0" indent="0" algn="l" defTabSz="266700">
              <a:spcAft>
                <a:spcPct val="0"/>
              </a:spcAft>
            </a:pPr>
            <a:r>
              <a:rPr lang="zh-CN" altLang="en-US" sz="3200" b="1">
                <a:solidFill>
                  <a:srgbClr val="C00000"/>
                </a:solidFill>
                <a:latin typeface="宋体" panose="02010600030101010101" pitchFamily="2" charset="-122"/>
                <a:ea typeface="宋体" panose="02010600030101010101" pitchFamily="2" charset="-122"/>
              </a:rPr>
              <a:t>③（结合诗句点明深层内涵）</a:t>
            </a:r>
            <a:r>
              <a:rPr lang="zh-CN" altLang="en-US" sz="3200">
                <a:latin typeface="宋体" panose="02010600030101010101" pitchFamily="2" charset="-122"/>
                <a:ea typeface="宋体" panose="02010600030101010101" pitchFamily="2" charset="-122"/>
              </a:rPr>
              <a:t>：</a:t>
            </a:r>
            <a:r>
              <a:rPr lang="zh-CN" altLang="en-US" sz="3200">
                <a:latin typeface="黑体" panose="02010609060101010101" charset="-122"/>
                <a:ea typeface="黑体" panose="02010609060101010101" charset="-122"/>
              </a:rPr>
              <a:t>他认为治学也不可能在活力不再的人云亦云中得到真意，要回归本原亲身去钻研典籍，方能获得真正有生命力的学问真谛；</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190730" cy="6858000"/>
          </a:xfrm>
          <a:prstGeom prst="rect">
            <a:avLst/>
          </a:prstGeom>
        </p:spPr>
        <p:txBody>
          <a:bodyPr>
            <a:noAutofit/>
          </a:bodyPr>
          <a:lstStyle/>
          <a:p>
            <a:pPr indent="0" algn="ctr" defTabSz="266700" fontAlgn="auto">
              <a:lnSpc>
                <a:spcPts val="3700"/>
              </a:lnSpc>
              <a:spcAft>
                <a:spcPct val="0"/>
              </a:spcAft>
            </a:pPr>
            <a:r>
              <a:rPr lang="zh-CN" altLang="en-US" sz="3200">
                <a:latin typeface="宋体" panose="02010600030101010101" pitchFamily="2" charset="-122"/>
                <a:ea typeface="宋体" panose="02010600030101010101" pitchFamily="2" charset="-122"/>
              </a:rPr>
              <a:t>寄江州白司马</a:t>
            </a:r>
            <a:r>
              <a:rPr lang="zh-CN" altLang="en-US" sz="3200" baseline="30000">
                <a:latin typeface="宋体" panose="02010600030101010101" pitchFamily="2" charset="-122"/>
                <a:ea typeface="宋体" panose="02010600030101010101" pitchFamily="2" charset="-122"/>
              </a:rPr>
              <a:t>①</a:t>
            </a:r>
            <a:r>
              <a:rPr lang="en-US" altLang="zh-CN" sz="3200">
                <a:solidFill>
                  <a:srgbClr val="C00000"/>
                </a:solidFill>
                <a:latin typeface="黑体" panose="02010609060101010101" charset="-122"/>
                <a:ea typeface="黑体" panose="02010609060101010101" charset="-122"/>
                <a:cs typeface="黑体" panose="02010609060101010101" charset="-122"/>
              </a:rPr>
              <a:t> </a:t>
            </a:r>
          </a:p>
          <a:p>
            <a:pPr indent="0" algn="ctr" defTabSz="266700" fontAlgn="auto">
              <a:lnSpc>
                <a:spcPts val="3700"/>
              </a:lnSpc>
              <a:spcAft>
                <a:spcPct val="0"/>
              </a:spcAft>
            </a:pPr>
            <a:r>
              <a:rPr lang="zh-CN" altLang="en-US" sz="2800">
                <a:latin typeface="宋体" panose="02010600030101010101" pitchFamily="2" charset="-122"/>
                <a:ea typeface="宋体" panose="02010600030101010101" pitchFamily="2" charset="-122"/>
              </a:rPr>
              <a:t>杨巨源</a:t>
            </a:r>
            <a:endParaRPr lang="zh-CN" altLang="en-US" sz="3200">
              <a:solidFill>
                <a:srgbClr val="C00000"/>
              </a:solidFill>
              <a:latin typeface="黑体" panose="02010609060101010101" charset="-122"/>
              <a:ea typeface="黑体" panose="02010609060101010101" charset="-122"/>
              <a:cs typeface="黑体" panose="02010609060101010101" charset="-122"/>
            </a:endParaRP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江州司马平安否？惠远</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东林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住得无</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湓浦曾闻</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似衣带，庐峰</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见说</a:t>
            </a:r>
            <a:r>
              <a:rPr lang="zh-CN" altLang="en-US" sz="3600">
                <a:solidFill>
                  <a:schemeClr val="tx1"/>
                </a:solidFill>
                <a:highlight>
                  <a:srgbClr val="00FF00"/>
                </a:highlight>
                <a:latin typeface="宋体" panose="02010600030101010101" pitchFamily="2" charset="-122"/>
                <a:ea typeface="宋体" panose="02010600030101010101" pitchFamily="2" charset="-122"/>
                <a:cs typeface="黑体" panose="02010609060101010101" charset="-122"/>
              </a:rPr>
              <a:t>胜</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香炉。</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题诗</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岁晏离鸿断</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，望</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阙</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天遥</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病鹤孤</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p>
          <a:p>
            <a:pPr indent="0" algn="ctr" defTabSz="266700" fontAlgn="auto">
              <a:lnSpc>
                <a:spcPts val="4700"/>
              </a:lnSpc>
              <a:spcAft>
                <a:spcPct val="0"/>
              </a:spcAft>
            </a:pP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莫谩</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拘牵</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雨花社</a:t>
            </a:r>
            <a:r>
              <a:rPr lang="en-US" altLang="en-US" sz="3600" baseline="300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a:t>
            </a:r>
            <a:r>
              <a:rPr lang="zh-CN" altLang="en-US" sz="3600">
                <a:solidFill>
                  <a:schemeClr val="tx1"/>
                </a:solidFill>
                <a:highlight>
                  <a:srgbClr val="FFFF00"/>
                </a:highlight>
                <a:latin typeface="宋体" panose="02010600030101010101" pitchFamily="2" charset="-122"/>
                <a:ea typeface="宋体" panose="02010600030101010101" pitchFamily="2" charset="-122"/>
                <a:cs typeface="黑体" panose="02010609060101010101" charset="-122"/>
              </a:rPr>
              <a:t>青云</a:t>
            </a:r>
            <a:r>
              <a:rPr lang="zh-CN" altLang="en-US" sz="3600">
                <a:solidFill>
                  <a:schemeClr val="tx1"/>
                </a:solidFill>
                <a:latin typeface="宋体" panose="02010600030101010101" pitchFamily="2" charset="-122"/>
                <a:ea typeface="宋体" panose="02010600030101010101" pitchFamily="2" charset="-122"/>
                <a:cs typeface="黑体" panose="02010609060101010101" charset="-122"/>
              </a:rPr>
              <a:t>依旧是前途。</a:t>
            </a:r>
          </a:p>
          <a:p>
            <a:pPr indent="0" algn="l" defTabSz="266700" fontAlgn="auto">
              <a:lnSpc>
                <a:spcPts val="3700"/>
              </a:lnSpc>
              <a:spcAft>
                <a:spcPct val="0"/>
              </a:spcAft>
            </a:pP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【注】</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①</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江州白司马：即白居易。</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②</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惠远：东晋高僧，居庐山东林寺。</a:t>
            </a:r>
            <a:r>
              <a:rPr lang="en-US" altLang="en-US" sz="3200">
                <a:solidFill>
                  <a:schemeClr val="tx1"/>
                </a:solidFill>
                <a:latin typeface="宋体" panose="02010600030101010101" pitchFamily="2" charset="-122"/>
                <a:ea typeface="宋体" panose="02010600030101010101" pitchFamily="2" charset="-122"/>
                <a:cs typeface="黑体" panose="02010609060101010101" charset="-122"/>
              </a:rPr>
              <a:t>③</a:t>
            </a:r>
            <a:r>
              <a:rPr lang="zh-CN" altLang="en-US" sz="3200">
                <a:solidFill>
                  <a:schemeClr val="tx1"/>
                </a:solidFill>
                <a:latin typeface="宋体" panose="02010600030101010101" pitchFamily="2" charset="-122"/>
                <a:ea typeface="宋体" panose="02010600030101010101" pitchFamily="2" charset="-122"/>
                <a:cs typeface="黑体" panose="02010609060101010101" charset="-122"/>
              </a:rPr>
              <a:t>莫谩：不要。雨花社：指佛教讲经的集会。</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15. 下列对这首诗的理解和赏析，不正确的一项是（B）</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sym typeface="+mn-ea"/>
              </a:rPr>
              <a:t>A.根据内容分析，这首诗的写作时间应该与白居易的《琵琶行》比较接近。</a:t>
            </a:r>
          </a:p>
          <a:p>
            <a:pPr marL="0" indent="0" algn="l" defTabSz="266700">
              <a:spcAft>
                <a:spcPct val="0"/>
              </a:spcAft>
            </a:pP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800" b="1">
                <a:latin typeface="宋体" panose="02010600030101010101" pitchFamily="2" charset="-122"/>
                <a:ea typeface="宋体" panose="02010600030101010101" pitchFamily="2" charset="-122"/>
                <a:cs typeface="宋体" panose="02010600030101010101" pitchFamily="2" charset="-122"/>
                <a:sym typeface="+mn-ea"/>
              </a:rPr>
              <a:t>第三句</a:t>
            </a:r>
            <a:r>
              <a:rPr sz="28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使用“一衣带水”的典故</a:t>
            </a:r>
            <a:r>
              <a:rPr sz="2800" b="1">
                <a:latin typeface="宋体" panose="02010600030101010101" pitchFamily="2" charset="-122"/>
                <a:ea typeface="宋体" panose="02010600030101010101" pitchFamily="2" charset="-122"/>
                <a:cs typeface="宋体" panose="02010600030101010101" pitchFamily="2" charset="-122"/>
                <a:sym typeface="+mn-ea"/>
              </a:rPr>
              <a:t>，表现出朋友之间“天涯若比邻”之意。</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第三句是说“湓浦江听说像衣带飘飞一样曲折回旋”；</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一衣带水</a:t>
            </a:r>
            <a:r>
              <a:rPr lang="en-US" altLang="zh-CN"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典故是说二者相距极近不足成为往来障碍，在此并非强调之间距离，是用想象中被贬之地的景物之美来让朋友心有所慰；</a:t>
            </a:r>
            <a:endParaRPr sz="3600" b="1">
              <a:latin typeface="宋体" panose="02010600030101010101" pitchFamily="2" charset="-122"/>
              <a:ea typeface="宋体" panose="02010600030101010101" pitchFamily="2" charset="-122"/>
              <a:sym typeface="+mn-ea"/>
            </a:endParaRPr>
          </a:p>
          <a:p>
            <a:pPr indent="0" algn="l" defTabSz="266700" fontAlgn="auto">
              <a:lnSpc>
                <a:spcPts val="4920"/>
              </a:lnSpc>
              <a:spcAft>
                <a:spcPct val="0"/>
              </a:spcAft>
            </a:pPr>
            <a:endParaRPr lang="zh-CN" altLang="en-US" sz="3600">
              <a:solidFill>
                <a:schemeClr val="tx1"/>
              </a:solidFill>
              <a:latin typeface="宋体" panose="02010600030101010101" pitchFamily="2" charset="-122"/>
              <a:ea typeface="宋体" panose="02010600030101010101" pitchFamily="2" charset="-122"/>
              <a:cs typeface="黑体" panose="02010609060101010101" charset="-122"/>
            </a:endParaRPr>
          </a:p>
          <a:p>
            <a:pPr marL="0" indent="0" algn="ctr" defTabSz="266700">
              <a:spcAft>
                <a:spcPct val="0"/>
              </a:spcAft>
            </a:pPr>
            <a:endParaRPr lang="en-US" altLang="zh-CN" sz="3600">
              <a:solidFill>
                <a:schemeClr val="tx1"/>
              </a:solidFill>
              <a:latin typeface="+mj-ea"/>
              <a:ea typeface="+mj-ea"/>
              <a:cs typeface="黑体" panose="02010609060101010101" charset="-122"/>
            </a:endParaRPr>
          </a:p>
          <a:p>
            <a:pPr marL="0" indent="0" algn="l" defTabSz="266700">
              <a:spcAft>
                <a:spcPct val="0"/>
              </a:spcAft>
            </a:pPr>
            <a:endParaRPr lang="en-US" altLang="zh-CN" sz="3600">
              <a:solidFill>
                <a:schemeClr val="tx1"/>
              </a:solidFill>
              <a:latin typeface="+mj-ea"/>
              <a:ea typeface="+mj-ea"/>
              <a:cs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043410" cy="6735445"/>
          </a:xfrm>
          <a:prstGeom prst="rect">
            <a:avLst/>
          </a:prstGeom>
        </p:spPr>
        <p:txBody>
          <a:bodyPr>
            <a:noAutofit/>
          </a:bodyPr>
          <a:lstStyle/>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C.第六句中的“病鹤”指的是白居易，他怀恋长安，时常遥望京城的宫阙。</a:t>
            </a:r>
          </a:p>
          <a:p>
            <a:pPr marL="0" indent="0" algn="l" defTabSz="266700">
              <a:lnSpc>
                <a:spcPct val="110000"/>
              </a:lnSpc>
              <a:spcBef>
                <a:spcPts val="0"/>
              </a:spcBef>
              <a:spcAft>
                <a:spcPts val="0"/>
              </a:spcAft>
            </a:pPr>
            <a:r>
              <a:rPr sz="2900" b="1">
                <a:latin typeface="宋体" panose="02010600030101010101" pitchFamily="2" charset="-122"/>
                <a:ea typeface="宋体" panose="02010600030101010101" pitchFamily="2" charset="-122"/>
                <a:sym typeface="+mn-ea"/>
              </a:rPr>
              <a:t>D.诗人最后开解朋友，目前虽然身处贬谪之中，但未来的前途依然很远大。</a:t>
            </a:r>
            <a:endParaRPr sz="900">
              <a:latin typeface="宋体" panose="02010600030101010101" pitchFamily="2" charset="-122"/>
              <a:ea typeface="宋体" panose="02010600030101010101" pitchFamily="2" charset="-122"/>
              <a:sym typeface="+mn-ea"/>
            </a:endParaRPr>
          </a:p>
          <a:p>
            <a:pPr marL="0" indent="0" algn="l" defTabSz="266700">
              <a:lnSpc>
                <a:spcPct val="110000"/>
              </a:lnSpc>
              <a:spcBef>
                <a:spcPts val="0"/>
              </a:spcBef>
              <a:spcAft>
                <a:spcPts val="0"/>
              </a:spcAft>
            </a:pPr>
            <a:r>
              <a:rPr sz="3200" b="1">
                <a:latin typeface="黑体" panose="02010609060101010101" charset="-122"/>
                <a:ea typeface="黑体" panose="02010609060101010101" charset="-122"/>
                <a:cs typeface="黑体" panose="02010609060101010101" charset="-122"/>
                <a:sym typeface="+mn-ea"/>
              </a:rPr>
              <a:t>16.前人论此诗，认为</a:t>
            </a:r>
            <a:r>
              <a:rPr sz="3200" b="1">
                <a:highlight>
                  <a:srgbClr val="FFFF00"/>
                </a:highlight>
                <a:latin typeface="黑体" panose="02010609060101010101" charset="-122"/>
                <a:ea typeface="黑体" panose="02010609060101010101" charset="-122"/>
                <a:cs typeface="黑体" panose="02010609060101010101" charset="-122"/>
                <a:sym typeface="+mn-ea"/>
              </a:rPr>
              <a:t>第二句已</a:t>
            </a:r>
            <a:r>
              <a:rPr sz="3200" b="1">
                <a:latin typeface="黑体" panose="02010609060101010101" charset="-122"/>
                <a:ea typeface="黑体" panose="02010609060101010101" charset="-122"/>
                <a:cs typeface="黑体" panose="02010609060101010101" charset="-122"/>
                <a:sym typeface="+mn-ea"/>
              </a:rPr>
              <a:t>包含</a:t>
            </a:r>
            <a:r>
              <a:rPr sz="3200" b="1">
                <a:highlight>
                  <a:srgbClr val="FFFF00"/>
                </a:highlight>
                <a:latin typeface="黑体" panose="02010609060101010101" charset="-122"/>
                <a:ea typeface="黑体" panose="02010609060101010101" charset="-122"/>
                <a:cs typeface="黑体" panose="02010609060101010101" charset="-122"/>
                <a:sym typeface="+mn-ea"/>
              </a:rPr>
              <a:t>委婉劝告</a:t>
            </a:r>
            <a:r>
              <a:rPr sz="3200" b="1">
                <a:latin typeface="黑体" panose="02010609060101010101" charset="-122"/>
                <a:ea typeface="黑体" panose="02010609060101010101" charset="-122"/>
                <a:cs typeface="黑体" panose="02010609060101010101" charset="-122"/>
                <a:sym typeface="+mn-ea"/>
              </a:rPr>
              <a:t>的意思，对</a:t>
            </a:r>
            <a:r>
              <a:rPr sz="3200" b="1">
                <a:highlight>
                  <a:srgbClr val="FFFF00"/>
                </a:highlight>
                <a:latin typeface="黑体" panose="02010609060101010101" charset="-122"/>
                <a:ea typeface="黑体" panose="02010609060101010101" charset="-122"/>
                <a:cs typeface="黑体" panose="02010609060101010101" charset="-122"/>
                <a:sym typeface="+mn-ea"/>
              </a:rPr>
              <a:t>这一观点</a:t>
            </a:r>
            <a:r>
              <a:rPr sz="3200" b="1">
                <a:latin typeface="黑体" panose="02010609060101010101" charset="-122"/>
                <a:ea typeface="黑体" panose="02010609060101010101" charset="-122"/>
                <a:cs typeface="黑体" panose="02010609060101010101" charset="-122"/>
                <a:sym typeface="+mn-ea"/>
              </a:rPr>
              <a:t>应怎样</a:t>
            </a:r>
            <a:r>
              <a:rPr sz="3200" b="1">
                <a:highlight>
                  <a:srgbClr val="FFFF00"/>
                </a:highlight>
                <a:latin typeface="黑体" panose="02010609060101010101" charset="-122"/>
                <a:ea typeface="黑体" panose="02010609060101010101" charset="-122"/>
                <a:cs typeface="黑体" panose="02010609060101010101" charset="-122"/>
                <a:sym typeface="+mn-ea"/>
              </a:rPr>
              <a:t>理解</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2800">
                <a:solidFill>
                  <a:srgbClr val="FF0000"/>
                </a:solidFill>
                <a:latin typeface="黑体" panose="02010609060101010101" charset="-122"/>
                <a:ea typeface="黑体" panose="02010609060101010101" charset="-122"/>
                <a:cs typeface="黑体" panose="02010609060101010101" charset="-122"/>
                <a:sym typeface="+mn-ea"/>
              </a:rPr>
              <a:t>实际是个理解翻译题，首先要找到全诗的</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劝告</a:t>
            </a:r>
            <a:r>
              <a:rPr lang="en-US" altLang="zh-CN" sz="2800">
                <a:solidFill>
                  <a:srgbClr val="FF0000"/>
                </a:solidFill>
                <a:latin typeface="黑体" panose="02010609060101010101" charset="-122"/>
                <a:ea typeface="黑体" panose="02010609060101010101" charset="-122"/>
                <a:cs typeface="黑体" panose="02010609060101010101" charset="-122"/>
                <a:sym typeface="+mn-ea"/>
              </a:rPr>
              <a:t>”</a:t>
            </a:r>
            <a:r>
              <a:rPr lang="zh-CN" altLang="en-US" sz="2800">
                <a:solidFill>
                  <a:srgbClr val="FF0000"/>
                </a:solidFill>
                <a:latin typeface="黑体" panose="02010609060101010101" charset="-122"/>
                <a:ea typeface="黑体" panose="02010609060101010101" charset="-122"/>
                <a:cs typeface="黑体" panose="02010609060101010101" charset="-122"/>
                <a:sym typeface="+mn-ea"/>
              </a:rPr>
              <a:t>是什么？然后再看这个劝告的意味是否在第二句中就已出现，并且还很委婉，并不直接。最后找出进行劝告的尾联进行翻译、再翻译第二句，有手法要点出，落于情感：</a:t>
            </a:r>
          </a:p>
          <a:p>
            <a:pPr marL="0" indent="0" algn="l" defTabSz="266700">
              <a:spcAft>
                <a:spcPct val="0"/>
              </a:spcAft>
            </a:pPr>
            <a:r>
              <a:rPr lang="zh-CN" altLang="en-US" sz="3200">
                <a:latin typeface="黑体" panose="02010609060101010101" charset="-122"/>
                <a:ea typeface="黑体" panose="02010609060101010101" charset="-122"/>
                <a:sym typeface="+mn-ea"/>
              </a:rPr>
              <a:t>①</a:t>
            </a:r>
            <a:r>
              <a:rPr lang="zh-CN" altLang="en-US" sz="3200">
                <a:highlight>
                  <a:srgbClr val="FFFF00"/>
                </a:highlight>
                <a:latin typeface="黑体" panose="02010609060101010101" charset="-122"/>
                <a:ea typeface="黑体" panose="02010609060101010101" charset="-122"/>
                <a:sym typeface="+mn-ea"/>
              </a:rPr>
              <a:t>尾联卒章显志</a:t>
            </a:r>
            <a:r>
              <a:rPr lang="zh-CN" altLang="en-US" sz="3200">
                <a:latin typeface="黑体" panose="02010609060101010101" charset="-122"/>
                <a:ea typeface="黑体" panose="02010609060101010101" charset="-122"/>
                <a:sym typeface="+mn-ea"/>
              </a:rPr>
              <a:t>，</a:t>
            </a:r>
            <a:r>
              <a:rPr lang="zh-CN" altLang="en-US" sz="3200">
                <a:highlight>
                  <a:srgbClr val="FFFF00"/>
                </a:highlight>
                <a:latin typeface="黑体" panose="02010609060101010101" charset="-122"/>
                <a:ea typeface="黑体" panose="02010609060101010101" charset="-122"/>
                <a:sym typeface="+mn-ea"/>
              </a:rPr>
              <a:t>点明</a:t>
            </a:r>
            <a:r>
              <a:rPr lang="zh-CN" altLang="en-US" sz="3200">
                <a:latin typeface="黑体" panose="02010609060101010101" charset="-122"/>
                <a:ea typeface="黑体" panose="02010609060101010101" charset="-122"/>
                <a:sym typeface="+mn-ea"/>
              </a:rPr>
              <a:t>望白居易不要因一时仕途受挫就沉溺佛学、意志消沉，告诫他要对自己的人生怀有信心，对其前途无量的勉励；</a:t>
            </a:r>
          </a:p>
          <a:p>
            <a:pPr marL="0" indent="0" algn="l" defTabSz="266700">
              <a:spcAft>
                <a:spcPct val="0"/>
              </a:spcAft>
            </a:pPr>
            <a:r>
              <a:rPr lang="zh-CN" altLang="en-US" sz="3200">
                <a:latin typeface="黑体" panose="02010609060101010101" charset="-122"/>
                <a:ea typeface="黑体" panose="02010609060101010101" charset="-122"/>
                <a:sym typeface="+mn-ea"/>
              </a:rPr>
              <a:t>②而在</a:t>
            </a:r>
            <a:r>
              <a:rPr lang="zh-CN" altLang="en-US" sz="3200">
                <a:highlight>
                  <a:srgbClr val="FFFF00"/>
                </a:highlight>
                <a:latin typeface="黑体" panose="02010609060101010101" charset="-122"/>
                <a:ea typeface="黑体" panose="02010609060101010101" charset="-122"/>
                <a:sym typeface="+mn-ea"/>
              </a:rPr>
              <a:t>第二句中</a:t>
            </a:r>
            <a:r>
              <a:rPr lang="zh-CN" altLang="en-US" sz="3200">
                <a:latin typeface="黑体" panose="02010609060101010101" charset="-122"/>
                <a:ea typeface="黑体" panose="02010609060101010101" charset="-122"/>
                <a:sym typeface="+mn-ea"/>
              </a:rPr>
              <a:t>，作者问白居易在惠林大师修行过的远林寺中住得如何，实是</a:t>
            </a:r>
            <a:r>
              <a:rPr lang="zh-CN" altLang="en-US" sz="3200">
                <a:highlight>
                  <a:srgbClr val="FFFF00"/>
                </a:highlight>
                <a:latin typeface="黑体" panose="02010609060101010101" charset="-122"/>
                <a:ea typeface="黑体" panose="02010609060101010101" charset="-122"/>
                <a:sym typeface="+mn-ea"/>
              </a:rPr>
              <a:t>委婉表达</a:t>
            </a:r>
            <a:r>
              <a:rPr lang="zh-CN" altLang="en-US" sz="3200">
                <a:latin typeface="黑体" panose="02010609060101010101" charset="-122"/>
                <a:ea typeface="黑体" panose="02010609060101010101" charset="-122"/>
                <a:sym typeface="+mn-ea"/>
              </a:rPr>
              <a:t>自己望其不要逃避的劝诫；</a:t>
            </a:r>
          </a:p>
          <a:p>
            <a:pPr marL="0" indent="0" algn="l" defTabSz="266700">
              <a:spcAft>
                <a:spcPct val="0"/>
              </a:spcAft>
            </a:pPr>
            <a:r>
              <a:rPr lang="zh-CN" altLang="en-US" sz="3200">
                <a:latin typeface="黑体" panose="02010609060101010101" charset="-122"/>
                <a:ea typeface="黑体" panose="02010609060101010101" charset="-122"/>
                <a:sym typeface="+mn-ea"/>
              </a:rPr>
              <a:t>③作者在第二句没有明说，但</a:t>
            </a:r>
            <a:r>
              <a:rPr lang="zh-CN" altLang="en-US" sz="3200">
                <a:highlight>
                  <a:srgbClr val="FFFF00"/>
                </a:highlight>
                <a:latin typeface="黑体" panose="02010609060101010101" charset="-122"/>
                <a:ea typeface="黑体" panose="02010609060101010101" charset="-122"/>
                <a:sym typeface="+mn-ea"/>
              </a:rPr>
              <a:t>侧面</a:t>
            </a:r>
            <a:r>
              <a:rPr lang="zh-CN" altLang="en-US" sz="3200">
                <a:latin typeface="黑体" panose="02010609060101010101" charset="-122"/>
                <a:ea typeface="黑体" panose="02010609060101010101" charset="-122"/>
                <a:sym typeface="+mn-ea"/>
              </a:rPr>
              <a:t>表达了对白居易消极行为的不认同，</a:t>
            </a:r>
            <a:r>
              <a:rPr lang="zh-CN" altLang="en-US" sz="3200">
                <a:highlight>
                  <a:srgbClr val="FFFF00"/>
                </a:highlight>
                <a:latin typeface="黑体" panose="02010609060101010101" charset="-122"/>
                <a:ea typeface="黑体" panose="02010609060101010101" charset="-122"/>
                <a:sym typeface="+mn-ea"/>
              </a:rPr>
              <a:t>为其最后正面</a:t>
            </a:r>
            <a:r>
              <a:rPr lang="zh-CN" altLang="en-US" sz="3200">
                <a:latin typeface="黑体" panose="02010609060101010101" charset="-122"/>
                <a:ea typeface="黑体" panose="02010609060101010101" charset="-122"/>
                <a:sym typeface="+mn-ea"/>
              </a:rPr>
              <a:t>劝诫、提醒</a:t>
            </a:r>
            <a:r>
              <a:rPr lang="zh-CN" altLang="en-US" sz="3200">
                <a:highlight>
                  <a:srgbClr val="FFFF00"/>
                </a:highlight>
                <a:latin typeface="黑体" panose="02010609060101010101" charset="-122"/>
                <a:ea typeface="黑体" panose="02010609060101010101" charset="-122"/>
                <a:sym typeface="+mn-ea"/>
              </a:rPr>
              <a:t>做了</a:t>
            </a:r>
            <a:r>
              <a:rPr lang="zh-CN" altLang="en-US" sz="3200">
                <a:latin typeface="黑体" panose="02010609060101010101" charset="-122"/>
                <a:ea typeface="黑体" panose="02010609060101010101" charset="-122"/>
                <a:sym typeface="+mn-ea"/>
              </a:rPr>
              <a:t>铺垫、蓄势；</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77470"/>
            <a:ext cx="12235180" cy="6559550"/>
          </a:xfrm>
          <a:prstGeom prst="rect">
            <a:avLst/>
          </a:prstGeom>
        </p:spPr>
        <p:txBody>
          <a:bodyPr>
            <a:noAutofit/>
          </a:bodyPr>
          <a:lstStyle/>
          <a:p>
            <a:pPr marL="0" indent="0" algn="l" defTabSz="266700">
              <a:spcAft>
                <a:spcPct val="0"/>
              </a:spcAft>
            </a:pPr>
            <a:r>
              <a:rPr sz="2900" b="1">
                <a:latin typeface="黑体" panose="02010609060101010101" charset="-122"/>
                <a:ea typeface="黑体" panose="02010609060101010101" charset="-122"/>
                <a:cs typeface="黑体" panose="02010609060101010101" charset="-122"/>
                <a:sym typeface="+mn-ea"/>
              </a:rPr>
              <a:t>14.下列对这两首诗的理解和赏析，</a:t>
            </a:r>
            <a:r>
              <a:rPr sz="2900" b="1">
                <a:highlight>
                  <a:srgbClr val="FFFF00"/>
                </a:highlight>
                <a:latin typeface="黑体" panose="02010609060101010101" charset="-122"/>
                <a:ea typeface="黑体" panose="02010609060101010101" charset="-122"/>
                <a:cs typeface="黑体" panose="02010609060101010101" charset="-122"/>
                <a:sym typeface="+mn-ea"/>
              </a:rPr>
              <a:t>不正确</a:t>
            </a:r>
            <a:r>
              <a:rPr sz="2900" b="1">
                <a:latin typeface="黑体" panose="02010609060101010101" charset="-122"/>
                <a:ea typeface="黑体" panose="02010609060101010101" charset="-122"/>
                <a:cs typeface="黑体" panose="02010609060101010101" charset="-122"/>
                <a:sym typeface="+mn-ea"/>
              </a:rPr>
              <a:t>的一项是（ ）</a:t>
            </a:r>
            <a:endParaRPr lang="zh-CN" altLang="en-US" sz="2900">
              <a:latin typeface="黑体" panose="02010609060101010101" charset="-122"/>
              <a:ea typeface="黑体" panose="02010609060101010101" charset="-122"/>
              <a:cs typeface="黑体" panose="02010609060101010101" charset="-122"/>
              <a:sym typeface="+mn-ea"/>
            </a:endParaRPr>
          </a:p>
          <a:p>
            <a:pPr marL="0" indent="0" algn="l" defTabSz="266700">
              <a:spcAft>
                <a:spcPct val="0"/>
              </a:spcAft>
            </a:pPr>
            <a:r>
              <a:rPr sz="3000">
                <a:highlight>
                  <a:srgbClr val="FFFF00"/>
                </a:highlight>
                <a:latin typeface="宋体" panose="02010600030101010101" pitchFamily="2" charset="-122"/>
                <a:ea typeface="宋体" panose="02010600030101010101" pitchFamily="2" charset="-122"/>
                <a:sym typeface="+mn-ea"/>
              </a:rPr>
              <a:t>A.</a:t>
            </a:r>
            <a:r>
              <a:rPr sz="3000">
                <a:latin typeface="宋体" panose="02010600030101010101" pitchFamily="2" charset="-122"/>
                <a:ea typeface="宋体" panose="02010600030101010101" pitchFamily="2" charset="-122"/>
                <a:sym typeface="+mn-ea"/>
              </a:rPr>
              <a:t>欧诗和文诗题目大体相同，都是以画眉鸟作为</a:t>
            </a:r>
            <a:r>
              <a:rPr sz="3000">
                <a:highlight>
                  <a:srgbClr val="FFFF00"/>
                </a:highlight>
                <a:latin typeface="宋体" panose="02010600030101010101" pitchFamily="2" charset="-122"/>
                <a:ea typeface="宋体" panose="02010600030101010101" pitchFamily="2" charset="-122"/>
                <a:sym typeface="+mn-ea"/>
              </a:rPr>
              <a:t>直接描写对象</a:t>
            </a:r>
            <a:r>
              <a:rPr sz="3000">
                <a:latin typeface="宋体" panose="02010600030101010101" pitchFamily="2" charset="-122"/>
                <a:ea typeface="宋体" panose="02010600030101010101" pitchFamily="2" charset="-122"/>
                <a:sym typeface="+mn-ea"/>
              </a:rPr>
              <a:t>的</a:t>
            </a:r>
            <a:r>
              <a:rPr sz="3000">
                <a:ln w="22225">
                  <a:solidFill>
                    <a:schemeClr val="accent2"/>
                  </a:solidFill>
                  <a:prstDash val="solid"/>
                </a:ln>
                <a:solidFill>
                  <a:schemeClr val="accent2">
                    <a:lumMod val="40000"/>
                    <a:lumOff val="60000"/>
                  </a:schemeClr>
                </a:solidFill>
                <a:effectLst/>
                <a:latin typeface="宋体" panose="02010600030101010101" pitchFamily="2" charset="-122"/>
                <a:ea typeface="宋体" panose="02010600030101010101" pitchFamily="2" charset="-122"/>
                <a:sym typeface="+mn-ea"/>
              </a:rPr>
              <a:t>咏物</a:t>
            </a:r>
            <a:r>
              <a:rPr sz="3000">
                <a:latin typeface="宋体" panose="02010600030101010101" pitchFamily="2" charset="-122"/>
                <a:ea typeface="宋体" panose="02010600030101010101" pitchFamily="2" charset="-122"/>
                <a:sym typeface="+mn-ea"/>
              </a:rPr>
              <a:t>诗。</a:t>
            </a:r>
          </a:p>
          <a:p>
            <a:pPr marL="0" indent="0" algn="l" defTabSz="266700">
              <a:spcAft>
                <a:spcPct val="0"/>
              </a:spcAft>
            </a:pPr>
            <a:r>
              <a:rPr lang="zh-CN" altLang="en-US" sz="3000">
                <a:solidFill>
                  <a:srgbClr val="C00000"/>
                </a:solidFill>
                <a:latin typeface="黑体" panose="02010609060101010101" charset="-122"/>
                <a:ea typeface="黑体" panose="02010609060101010101" charset="-122"/>
                <a:cs typeface="黑体" panose="02010609060101010101" charset="-122"/>
                <a:sym typeface="+mn-ea"/>
              </a:rPr>
              <a:t>欧鸟直接描写鸟，而文鸟是侧面描写，写的是自身感受；且欧鸟是标准的托物言志咏物诗，文鸟如《江雪》一样，名亦非人，实则述怀；</a:t>
            </a:r>
            <a:endParaRPr sz="3000">
              <a:latin typeface="宋体" panose="02010600030101010101" pitchFamily="2" charset="-122"/>
              <a:ea typeface="宋体" panose="02010600030101010101" pitchFamily="2" charset="-122"/>
              <a:sym typeface="+mn-ea"/>
            </a:endParaRPr>
          </a:p>
          <a:p>
            <a:pPr marL="0" indent="0" algn="l" defTabSz="266700">
              <a:spcAft>
                <a:spcPct val="0"/>
              </a:spcAft>
            </a:pPr>
            <a:r>
              <a:rPr sz="3000">
                <a:latin typeface="宋体" panose="02010600030101010101" pitchFamily="2" charset="-122"/>
                <a:ea typeface="宋体" panose="02010600030101010101" pitchFamily="2" charset="-122"/>
                <a:sym typeface="+mn-ea"/>
              </a:rPr>
              <a:t>B.欧诗所写的画眉鸟在花木间自由飞行，文诗中的画眉鸟则在笼中饲养。</a:t>
            </a:r>
          </a:p>
          <a:p>
            <a:pPr marL="0" indent="0" algn="l" defTabSz="266700">
              <a:spcAft>
                <a:spcPct val="0"/>
              </a:spcAft>
            </a:pPr>
            <a:r>
              <a:rPr sz="3000">
                <a:ln>
                  <a:solidFill>
                    <a:sysClr val="windowText" lastClr="000000"/>
                  </a:solidFill>
                </a:ln>
                <a:effectLst>
                  <a:outerShdw blurRad="50800" dist="38100" dir="2700000" algn="tl" rotWithShape="0">
                    <a:prstClr val="black">
                      <a:alpha val="40000"/>
                    </a:prstClr>
                  </a:outerShdw>
                </a:effectLst>
                <a:latin typeface="宋体" panose="02010600030101010101" pitchFamily="2" charset="-122"/>
                <a:ea typeface="宋体" panose="02010600030101010101" pitchFamily="2" charset="-122"/>
                <a:sym typeface="+mn-ea"/>
              </a:rPr>
              <a:t>C</a:t>
            </a:r>
            <a:r>
              <a:rPr sz="3000">
                <a:effectLst>
                  <a:outerShdw blurRad="50800" dist="38100" dir="2700000" algn="tl" rotWithShape="0">
                    <a:prstClr val="black">
                      <a:alpha val="40000"/>
                    </a:prstClr>
                  </a:outerShdw>
                </a:effectLst>
                <a:latin typeface="宋体" panose="02010600030101010101" pitchFamily="2" charset="-122"/>
                <a:ea typeface="宋体" panose="02010600030101010101" pitchFamily="2" charset="-122"/>
                <a:sym typeface="+mn-ea"/>
              </a:rPr>
              <a:t>.</a:t>
            </a:r>
            <a:r>
              <a:rPr sz="3000">
                <a:latin typeface="宋体" panose="02010600030101010101" pitchFamily="2" charset="-122"/>
                <a:ea typeface="宋体" panose="02010600030101010101" pitchFamily="2" charset="-122"/>
                <a:sym typeface="+mn-ea"/>
              </a:rPr>
              <a:t>欧诗认为鸟笼内外的画眉鸟，其鸣叫声有差别，而文诗对此</a:t>
            </a:r>
            <a:r>
              <a:rPr sz="3000">
                <a:ln>
                  <a:solidFill>
                    <a:sysClr val="windowText" lastClr="000000"/>
                  </a:solidFill>
                </a:ln>
                <a:effectLst>
                  <a:outerShdw blurRad="38100" dist="38100" dir="2700000" algn="tl">
                    <a:srgbClr val="000000">
                      <a:alpha val="43137"/>
                    </a:srgbClr>
                  </a:outerShdw>
                </a:effectLst>
                <a:latin typeface="宋体" panose="02010600030101010101" pitchFamily="2" charset="-122"/>
                <a:ea typeface="宋体" panose="02010600030101010101" pitchFamily="2" charset="-122"/>
                <a:sym typeface="+mn-ea"/>
              </a:rPr>
              <a:t>并未涉及</a:t>
            </a:r>
            <a:r>
              <a:rPr sz="3000">
                <a:latin typeface="宋体" panose="02010600030101010101" pitchFamily="2" charset="-122"/>
                <a:ea typeface="宋体" panose="02010600030101010101" pitchFamily="2" charset="-122"/>
                <a:sym typeface="+mn-ea"/>
              </a:rPr>
              <a:t>。</a:t>
            </a:r>
          </a:p>
          <a:p>
            <a:pPr marL="0" indent="0" algn="l" defTabSz="266700">
              <a:spcAft>
                <a:spcPct val="0"/>
              </a:spcAft>
            </a:pPr>
            <a:r>
              <a:rPr sz="3000">
                <a:latin typeface="宋体" panose="02010600030101010101" pitchFamily="2" charset="-122"/>
                <a:ea typeface="宋体" panose="02010600030101010101" pitchFamily="2" charset="-122"/>
                <a:sym typeface="+mn-ea"/>
              </a:rPr>
              <a:t>D.欧诗中的“林间”与文诗中的“千岩万壑”具有大致相同的文化含意</a:t>
            </a:r>
            <a:r>
              <a:rPr sz="2900">
                <a:latin typeface="宋体" panose="02010600030101010101" pitchFamily="2" charset="-122"/>
                <a:ea typeface="宋体" panose="02010600030101010101" pitchFamily="2" charset="-122"/>
                <a:sym typeface="+mn-ea"/>
              </a:rPr>
              <a:t>。</a:t>
            </a:r>
          </a:p>
          <a:p>
            <a:pPr marL="0" indent="0" algn="l" defTabSz="266700">
              <a:spcAft>
                <a:spcPct val="0"/>
              </a:spcAft>
            </a:pPr>
            <a:endParaRPr sz="900">
              <a:latin typeface="宋体" panose="02010600030101010101" pitchFamily="2" charset="-122"/>
              <a:ea typeface="宋体" panose="02010600030101010101" pitchFamily="2" charset="-122"/>
              <a:sym typeface="+mn-ea"/>
            </a:endParaRPr>
          </a:p>
          <a:p>
            <a:pPr marL="0" indent="0" algn="l" defTabSz="266700">
              <a:spcAft>
                <a:spcPct val="0"/>
              </a:spcAft>
            </a:pPr>
            <a:r>
              <a:rPr sz="2800" b="1">
                <a:latin typeface="黑体" panose="02010609060101010101" charset="-122"/>
                <a:ea typeface="黑体" panose="02010609060101010101" charset="-122"/>
                <a:cs typeface="黑体" panose="02010609060101010101" charset="-122"/>
                <a:sym typeface="+mn-ea"/>
              </a:rPr>
              <a:t>15.这两首诗中，</a:t>
            </a:r>
            <a:r>
              <a:rPr sz="2800" b="1">
                <a:highlight>
                  <a:srgbClr val="FFFF00"/>
                </a:highlight>
                <a:latin typeface="黑体" panose="02010609060101010101" charset="-122"/>
                <a:ea typeface="黑体" panose="02010609060101010101" charset="-122"/>
                <a:cs typeface="黑体" panose="02010609060101010101" charset="-122"/>
                <a:sym typeface="+mn-ea"/>
              </a:rPr>
              <a:t>画眉鸟</a:t>
            </a:r>
            <a:r>
              <a:rPr sz="2800" b="1">
                <a:latin typeface="黑体" panose="02010609060101010101" charset="-122"/>
                <a:ea typeface="黑体" panose="02010609060101010101" charset="-122"/>
                <a:cs typeface="黑体" panose="02010609060101010101" charset="-122"/>
                <a:sym typeface="+mn-ea"/>
              </a:rPr>
              <a:t>所起的</a:t>
            </a:r>
            <a:r>
              <a:rPr sz="2800" b="1">
                <a:highlight>
                  <a:srgbClr val="FFFF00"/>
                </a:highlight>
                <a:latin typeface="黑体" panose="02010609060101010101" charset="-122"/>
                <a:ea typeface="黑体" panose="02010609060101010101" charset="-122"/>
                <a:cs typeface="黑体" panose="02010609060101010101" charset="-122"/>
                <a:sym typeface="+mn-ea"/>
              </a:rPr>
              <a:t>作用</a:t>
            </a:r>
            <a:r>
              <a:rPr sz="2800" b="1">
                <a:latin typeface="黑体" panose="02010609060101010101" charset="-122"/>
                <a:ea typeface="黑体" panose="02010609060101010101" charset="-122"/>
                <a:cs typeface="黑体" panose="02010609060101010101" charset="-122"/>
                <a:sym typeface="+mn-ea"/>
              </a:rPr>
              <a:t>并不相同。请简要分析。</a:t>
            </a:r>
          </a:p>
          <a:p>
            <a:pPr marL="0" indent="0" algn="l" defTabSz="266700">
              <a:spcAft>
                <a:spcPct val="0"/>
              </a:spcAft>
            </a:pPr>
            <a:r>
              <a:rPr lang="zh-CN" altLang="en-US" sz="2800">
                <a:solidFill>
                  <a:srgbClr val="FF0000"/>
                </a:solidFill>
                <a:latin typeface="黑体" panose="02010609060101010101" charset="-122"/>
                <a:ea typeface="黑体" panose="02010609060101010101" charset="-122"/>
                <a:cs typeface="黑体" panose="02010609060101010101" charset="-122"/>
                <a:sym typeface="+mn-ea"/>
              </a:rPr>
              <a:t>意象作用，实际也是考手法，托物言志、借物咏怀、点题定调、线索承启、渲染烘托较为多。</a:t>
            </a:r>
          </a:p>
          <a:p>
            <a:pPr marL="0" indent="0" algn="l" defTabSz="266700">
              <a:spcAft>
                <a:spcPct val="0"/>
              </a:spcAft>
            </a:pPr>
            <a:r>
              <a:rPr lang="zh-CN" altLang="en-US" sz="3200">
                <a:latin typeface="黑体" panose="02010609060101010101" charset="-122"/>
                <a:ea typeface="黑体" panose="02010609060101010101" charset="-122"/>
                <a:sym typeface="+mn-ea"/>
              </a:rPr>
              <a:t>①欧诗</a:t>
            </a:r>
            <a:r>
              <a:rPr lang="zh-CN" altLang="en-US" sz="3200">
                <a:highlight>
                  <a:srgbClr val="FFFF00"/>
                </a:highlight>
                <a:latin typeface="黑体" panose="02010609060101010101" charset="-122"/>
                <a:ea typeface="黑体" panose="02010609060101010101" charset="-122"/>
                <a:sym typeface="+mn-ea"/>
              </a:rPr>
              <a:t>托物言志</a:t>
            </a:r>
            <a:r>
              <a:rPr lang="zh-CN" altLang="en-US" sz="3200">
                <a:latin typeface="黑体" panose="02010609060101010101" charset="-122"/>
                <a:ea typeface="黑体" panose="02010609060101010101" charset="-122"/>
                <a:sym typeface="+mn-ea"/>
              </a:rPr>
              <a:t>，画眉鸟</a:t>
            </a:r>
            <a:r>
              <a:rPr lang="zh-CN" altLang="en-US" sz="3200">
                <a:highlight>
                  <a:srgbClr val="FFFF00"/>
                </a:highlight>
                <a:latin typeface="黑体" panose="02010609060101010101" charset="-122"/>
                <a:ea typeface="黑体" panose="02010609060101010101" charset="-122"/>
                <a:sym typeface="+mn-ea"/>
              </a:rPr>
              <a:t>寄托</a:t>
            </a:r>
            <a:r>
              <a:rPr lang="zh-CN" altLang="en-US" sz="3200">
                <a:latin typeface="黑体" panose="02010609060101010101" charset="-122"/>
                <a:ea typeface="黑体" panose="02010609060101010101" charset="-122"/>
                <a:sym typeface="+mn-ea"/>
              </a:rPr>
              <a:t>了诗人的感情，通过山林鸟、笼中鸟的鲜明对比写出诗人希望挣脱羁绊、达到身心自由之志；</a:t>
            </a:r>
          </a:p>
          <a:p>
            <a:pPr marL="0" indent="0" algn="l" defTabSz="266700">
              <a:spcAft>
                <a:spcPct val="0"/>
              </a:spcAft>
            </a:pPr>
            <a:r>
              <a:rPr lang="zh-CN" altLang="en-US" sz="3200">
                <a:latin typeface="黑体" panose="02010609060101010101" charset="-122"/>
                <a:ea typeface="黑体" panose="02010609060101010101" charset="-122"/>
                <a:sym typeface="+mn-ea"/>
              </a:rPr>
              <a:t>②文诗借物抒怀，</a:t>
            </a:r>
            <a:r>
              <a:rPr lang="zh-CN" altLang="en-US" sz="3200">
                <a:highlight>
                  <a:srgbClr val="FFFF00"/>
                </a:highlight>
                <a:latin typeface="黑体" panose="02010609060101010101" charset="-122"/>
                <a:ea typeface="黑体" panose="02010609060101010101" charset="-122"/>
                <a:sym typeface="+mn-ea"/>
              </a:rPr>
              <a:t>侧面描写</a:t>
            </a:r>
            <a:r>
              <a:rPr lang="zh-CN" altLang="en-US" sz="3200">
                <a:effectLst>
                  <a:outerShdw blurRad="38100" dist="38100" dir="2700000" algn="tl">
                    <a:srgbClr val="000000">
                      <a:alpha val="43137"/>
                    </a:srgbClr>
                  </a:outerShdw>
                </a:effectLst>
                <a:latin typeface="黑体" panose="02010609060101010101" charset="-122"/>
                <a:ea typeface="黑体" panose="02010609060101010101" charset="-122"/>
                <a:sym typeface="+mn-ea"/>
              </a:rPr>
              <a:t>自身感受</a:t>
            </a:r>
            <a:r>
              <a:rPr lang="zh-CN" altLang="en-US" sz="3200">
                <a:latin typeface="黑体" panose="02010609060101010101" charset="-122"/>
                <a:ea typeface="黑体" panose="02010609060101010101" charset="-122"/>
                <a:sym typeface="+mn-ea"/>
              </a:rPr>
              <a:t>，用画眉鸟鸣、闲窗、好风</a:t>
            </a:r>
            <a:r>
              <a:rPr lang="zh-CN" altLang="en-US" sz="3200">
                <a:highlight>
                  <a:srgbClr val="FFFF00"/>
                </a:highlight>
                <a:latin typeface="黑体" panose="02010609060101010101" charset="-122"/>
                <a:ea typeface="黑体" panose="02010609060101010101" charset="-122"/>
                <a:sym typeface="+mn-ea"/>
              </a:rPr>
              <a:t>烘托</a:t>
            </a:r>
            <a:r>
              <a:rPr lang="zh-CN" altLang="en-US" sz="3200">
                <a:latin typeface="黑体" panose="02010609060101010101" charset="-122"/>
                <a:ea typeface="黑体" panose="02010609060101010101" charset="-122"/>
                <a:sym typeface="+mn-ea"/>
              </a:rPr>
              <a:t>渲染轻松恬然氛围，表现诗人公务闲暇悠然自适之情；</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635"/>
            <a:ext cx="12225655" cy="685927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苦笋</a:t>
            </a:r>
          </a:p>
          <a:p>
            <a:pPr marL="0" indent="0" algn="ctr" defTabSz="266700">
              <a:spcAft>
                <a:spcPct val="0"/>
              </a:spcAft>
            </a:pPr>
            <a:r>
              <a:rPr lang="zh-CN" altLang="en-US" sz="2800">
                <a:latin typeface="宋体" panose="02010600030101010101" pitchFamily="2" charset="-122"/>
                <a:ea typeface="宋体" panose="02010600030101010101" pitchFamily="2" charset="-122"/>
              </a:rPr>
              <a:t>陆游</a:t>
            </a:r>
          </a:p>
          <a:p>
            <a:pPr marL="0" indent="0" algn="ctr" defTabSz="266700">
              <a:spcAft>
                <a:spcPct val="0"/>
              </a:spcAft>
            </a:pPr>
            <a:r>
              <a:rPr lang="zh-CN" altLang="en-US" sz="3600">
                <a:latin typeface="宋体" panose="02010600030101010101" pitchFamily="2" charset="-122"/>
                <a:ea typeface="宋体" panose="02010600030101010101" pitchFamily="2" charset="-122"/>
              </a:rPr>
              <a:t>藜藿盘中</a:t>
            </a:r>
            <a:r>
              <a:rPr lang="zh-CN" altLang="en-US" sz="3600">
                <a:highlight>
                  <a:srgbClr val="FFFF00"/>
                </a:highlight>
                <a:latin typeface="宋体" panose="02010600030101010101" pitchFamily="2" charset="-122"/>
                <a:ea typeface="宋体" panose="02010600030101010101" pitchFamily="2" charset="-122"/>
              </a:rPr>
              <a:t>忽眼明</a:t>
            </a:r>
            <a:r>
              <a:rPr lang="zh-CN" altLang="en-US" sz="3600" baseline="30000">
                <a:latin typeface="宋体" panose="02010600030101010101" pitchFamily="2" charset="-122"/>
                <a:ea typeface="宋体" panose="02010600030101010101" pitchFamily="2" charset="-122"/>
                <a:sym typeface="+mn-ea"/>
              </a:rPr>
              <a:t>①</a:t>
            </a:r>
            <a:r>
              <a:rPr lang="zh-CN" altLang="en-US" sz="3600">
                <a:latin typeface="宋体" panose="02010600030101010101" pitchFamily="2" charset="-122"/>
                <a:ea typeface="宋体" panose="02010600030101010101" pitchFamily="2" charset="-122"/>
              </a:rPr>
              <a:t>，</a:t>
            </a:r>
            <a:r>
              <a:rPr lang="zh-CN" altLang="en-US" sz="3600">
                <a:highlight>
                  <a:srgbClr val="FFFF00"/>
                </a:highlight>
                <a:latin typeface="宋体" panose="02010600030101010101" pitchFamily="2" charset="-122"/>
                <a:ea typeface="宋体" panose="02010600030101010101" pitchFamily="2" charset="-122"/>
              </a:rPr>
              <a:t>骈头脱襁白玉婴</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极</a:t>
            </a:r>
            <a:r>
              <a:rPr lang="zh-CN" altLang="en-US" sz="3600">
                <a:latin typeface="宋体" panose="02010600030101010101" pitchFamily="2" charset="-122"/>
                <a:ea typeface="宋体" panose="02010600030101010101" pitchFamily="2" charset="-122"/>
              </a:rPr>
              <a:t>知耿介</a:t>
            </a:r>
            <a:r>
              <a:rPr lang="zh-CN" altLang="en-US" sz="3600">
                <a:highlight>
                  <a:srgbClr val="FFFF00"/>
                </a:highlight>
                <a:latin typeface="宋体" panose="02010600030101010101" pitchFamily="2" charset="-122"/>
                <a:ea typeface="宋体" panose="02010600030101010101" pitchFamily="2" charset="-122"/>
              </a:rPr>
              <a:t>种性</a:t>
            </a:r>
            <a:r>
              <a:rPr lang="zh-CN" altLang="en-US" sz="3600">
                <a:latin typeface="宋体" panose="02010600030101010101" pitchFamily="2" charset="-122"/>
                <a:ea typeface="宋体" panose="02010600030101010101" pitchFamily="2" charset="-122"/>
              </a:rPr>
              <a:t>别，</a:t>
            </a:r>
            <a:r>
              <a:rPr lang="zh-CN" altLang="en-US" sz="3600">
                <a:highlight>
                  <a:srgbClr val="FFFF00"/>
                </a:highlight>
                <a:latin typeface="宋体" panose="02010600030101010101" pitchFamily="2" charset="-122"/>
                <a:ea typeface="宋体" panose="02010600030101010101" pitchFamily="2" charset="-122"/>
              </a:rPr>
              <a:t>苦节</a:t>
            </a:r>
            <a:r>
              <a:rPr lang="zh-CN" altLang="en-US" sz="3600">
                <a:latin typeface="宋体" panose="02010600030101010101" pitchFamily="2" charset="-122"/>
                <a:ea typeface="宋体" panose="02010600030101010101" pitchFamily="2" charset="-122"/>
              </a:rPr>
              <a:t>乃与生俱生。</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我见魏徵</a:t>
            </a:r>
            <a:r>
              <a:rPr lang="zh-CN" altLang="en-US" sz="3600">
                <a:latin typeface="宋体" panose="02010600030101010101" pitchFamily="2" charset="-122"/>
                <a:ea typeface="宋体" panose="02010600030101010101" pitchFamily="2" charset="-122"/>
              </a:rPr>
              <a:t>殊媚妩</a:t>
            </a:r>
            <a:r>
              <a:rPr lang="zh-CN" altLang="en-US" sz="3600" baseline="30000">
                <a:latin typeface="宋体" panose="02010600030101010101" pitchFamily="2" charset="-122"/>
                <a:ea typeface="宋体" panose="02010600030101010101" pitchFamily="2" charset="-122"/>
                <a:sym typeface="+mn-ea"/>
              </a:rPr>
              <a:t>②</a:t>
            </a:r>
            <a:r>
              <a:rPr lang="zh-CN" altLang="en-US" sz="3600">
                <a:latin typeface="宋体" panose="02010600030101010101" pitchFamily="2" charset="-122"/>
                <a:ea typeface="宋体" panose="02010600030101010101" pitchFamily="2" charset="-122"/>
              </a:rPr>
              <a:t>，约束儿童</a:t>
            </a:r>
            <a:r>
              <a:rPr lang="zh-CN" altLang="en-US" sz="3600">
                <a:highlight>
                  <a:srgbClr val="FFFF00"/>
                </a:highlight>
                <a:latin typeface="宋体" panose="02010600030101010101" pitchFamily="2" charset="-122"/>
                <a:ea typeface="宋体" panose="02010600030101010101" pitchFamily="2" charset="-122"/>
              </a:rPr>
              <a:t>勿多取</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rPr>
              <a:t>人才自古要</a:t>
            </a:r>
            <a:r>
              <a:rPr lang="zh-CN" altLang="en-US" sz="3600">
                <a:highlight>
                  <a:srgbClr val="FFFF00"/>
                </a:highlight>
                <a:latin typeface="宋体" panose="02010600030101010101" pitchFamily="2" charset="-122"/>
                <a:ea typeface="宋体" panose="02010600030101010101" pitchFamily="2" charset="-122"/>
              </a:rPr>
              <a:t>养成</a:t>
            </a:r>
            <a:r>
              <a:rPr lang="zh-CN" altLang="en-US" sz="3600">
                <a:latin typeface="宋体" panose="02010600030101010101" pitchFamily="2" charset="-122"/>
                <a:ea typeface="宋体" panose="02010600030101010101" pitchFamily="2" charset="-122"/>
              </a:rPr>
              <a:t>，放使</a:t>
            </a:r>
            <a:r>
              <a:rPr lang="zh-CN" altLang="en-US" sz="3600">
                <a:highlight>
                  <a:srgbClr val="FFFF00"/>
                </a:highlight>
                <a:latin typeface="宋体" panose="02010600030101010101" pitchFamily="2" charset="-122"/>
                <a:ea typeface="宋体" panose="02010600030101010101" pitchFamily="2" charset="-122"/>
              </a:rPr>
              <a:t>干霄</a:t>
            </a:r>
            <a:r>
              <a:rPr lang="zh-CN" altLang="en-US" sz="3600">
                <a:latin typeface="宋体" panose="02010600030101010101" pitchFamily="2" charset="-122"/>
                <a:ea typeface="宋体" panose="02010600030101010101" pitchFamily="2" charset="-122"/>
              </a:rPr>
              <a:t>战风雨。</a:t>
            </a:r>
          </a:p>
          <a:p>
            <a:pPr marL="0" indent="0" algn="l" defTabSz="266700">
              <a:spcAft>
                <a:spcPct val="0"/>
              </a:spcAft>
            </a:pPr>
            <a:r>
              <a:rPr lang="zh-CN" altLang="en-US" sz="2400">
                <a:latin typeface="宋体" panose="02010600030101010101" pitchFamily="2" charset="-122"/>
                <a:ea typeface="宋体" panose="02010600030101010101" pitchFamily="2" charset="-122"/>
              </a:rPr>
              <a:t>【注]</a:t>
            </a:r>
            <a:r>
              <a:rPr lang="zh-CN" altLang="en-US" sz="2400">
                <a:latin typeface="宋体" panose="02010600030101010101" pitchFamily="2" charset="-122"/>
                <a:ea typeface="宋体" panose="02010600030101010101" pitchFamily="2" charset="-122"/>
                <a:sym typeface="+mn-ea"/>
              </a:rPr>
              <a:t>①</a:t>
            </a:r>
            <a:r>
              <a:rPr lang="zh-CN" altLang="en-US" sz="2400">
                <a:latin typeface="宋体" panose="02010600030101010101" pitchFamily="2" charset="-122"/>
                <a:ea typeface="宋体" panose="02010600030101010101" pitchFamily="2" charset="-122"/>
              </a:rPr>
              <a:t> 藜藿：藜和藿。泛指粗劣的饭菜。</a:t>
            </a:r>
            <a:r>
              <a:rPr lang="zh-CN" altLang="en-US" sz="2400">
                <a:latin typeface="宋体" panose="02010600030101010101" pitchFamily="2" charset="-122"/>
                <a:ea typeface="宋体" panose="02010600030101010101" pitchFamily="2" charset="-122"/>
                <a:sym typeface="+mn-ea"/>
              </a:rPr>
              <a:t>②</a:t>
            </a:r>
            <a:r>
              <a:rPr lang="zh-CN" altLang="en-US" sz="2400">
                <a:latin typeface="宋体" panose="02010600030101010101" pitchFamily="2" charset="-122"/>
                <a:ea typeface="宋体" panose="02010600030101010101" pitchFamily="2" charset="-122"/>
              </a:rPr>
              <a:t>唐太宗曾说，别人认为魏征言行无礼</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我却觉得他很妩媚。</a:t>
            </a:r>
            <a:endParaRPr lang="zh-CN" altLang="en-US" sz="2900">
              <a:latin typeface="宋体" panose="02010600030101010101" pitchFamily="2" charset="-122"/>
              <a:ea typeface="宋体" panose="02010600030101010101" pitchFamily="2" charset="-122"/>
            </a:endParaRPr>
          </a:p>
          <a:p>
            <a:pPr marL="0" indent="0" algn="l" defTabSz="266700">
              <a:spcAft>
                <a:spcPct val="0"/>
              </a:spcAft>
            </a:pPr>
            <a:r>
              <a:rPr lang="zh-CN" sz="3000">
                <a:solidFill>
                  <a:srgbClr val="C00000"/>
                </a:solidFill>
                <a:latin typeface="黑体" panose="02010609060101010101" charset="-122"/>
                <a:ea typeface="黑体" panose="02010609060101010101" charset="-122"/>
                <a:cs typeface="黑体" panose="02010609060101010101" charset="-122"/>
              </a:rPr>
              <a:t>本诗联想，由物及人。见到洁白鲜嫩的苦笋眼前一亮，后直接描写苦笋并将其人格化，指出“耿介”是此物种的本性，“苦节”是与生俱来的。“耿介”指正直不阿，“苦节”谓坚守节操，矢志不渝，由品性自然联想到魏征。唐太宗说，别人认为魏征言行无礼，我却觉得他很妩媚，而诗人赞美苦笋气节便亦是唐太宗赞魏征“妩媚”。继而以议论收尾，指出人才养成既需要发展空间，也要经历风雨磨砺。</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144145"/>
            <a:ext cx="12225655" cy="700278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sz="2900" b="1">
                <a:latin typeface="宋体" panose="02010600030101010101" pitchFamily="2" charset="-122"/>
                <a:ea typeface="宋体" panose="02010600030101010101" pitchFamily="2" charset="-122"/>
              </a:rPr>
              <a:t>1.下列对这首诗的理解和赏析，</a:t>
            </a:r>
            <a:r>
              <a:rPr sz="2900" b="1">
                <a:highlight>
                  <a:srgbClr val="FFFF00"/>
                </a:highlight>
                <a:latin typeface="宋体" panose="02010600030101010101" pitchFamily="2" charset="-122"/>
                <a:ea typeface="宋体" panose="02010600030101010101" pitchFamily="2" charset="-122"/>
              </a:rPr>
              <a:t>不正确</a:t>
            </a:r>
            <a:r>
              <a:rPr sz="2900" b="1">
                <a:latin typeface="宋体" panose="02010600030101010101" pitchFamily="2" charset="-122"/>
                <a:ea typeface="宋体" panose="02010600030101010101" pitchFamily="2" charset="-122"/>
              </a:rPr>
              <a:t>的一项是（3分）</a:t>
            </a:r>
          </a:p>
          <a:p>
            <a:pPr marL="0" indent="0" algn="l" defTabSz="266700">
              <a:spcAft>
                <a:spcPct val="0"/>
              </a:spcAft>
            </a:pPr>
            <a:r>
              <a:rPr sz="3000">
                <a:latin typeface="宋体" panose="02010600030101010101" pitchFamily="2" charset="-122"/>
                <a:ea typeface="宋体" panose="02010600030101010101" pitchFamily="2" charset="-122"/>
              </a:rPr>
              <a:t>A.诗人看到盘中摆放的一</a:t>
            </a:r>
            <a:r>
              <a:rPr lang="zh-CN" sz="3000">
                <a:latin typeface="宋体" panose="02010600030101010101" pitchFamily="2" charset="-122"/>
                <a:ea typeface="宋体" panose="02010600030101010101" pitchFamily="2" charset="-122"/>
              </a:rPr>
              <a:t>对</a:t>
            </a:r>
            <a:r>
              <a:rPr sz="3000">
                <a:latin typeface="宋体" panose="02010600030101010101" pitchFamily="2" charset="-122"/>
                <a:ea typeface="宋体" panose="02010600030101010101" pitchFamily="2" charset="-122"/>
              </a:rPr>
              <a:t>剥去外皮的竹笋，洁白鲜嫩，不禁眼前一亮。</a:t>
            </a:r>
          </a:p>
          <a:p>
            <a:pPr marL="0" indent="0" algn="l" defTabSz="266700">
              <a:spcAft>
                <a:spcPct val="0"/>
              </a:spcAft>
            </a:pPr>
            <a:r>
              <a:rPr sz="3000">
                <a:latin typeface="宋体" panose="02010600030101010101" pitchFamily="2" charset="-122"/>
                <a:ea typeface="宋体" panose="02010600030101010101" pitchFamily="2" charset="-122"/>
              </a:rPr>
              <a:t>B.诗的三、四两句既是对苦笋的直接描写，又有所引申，使苦笋人格化。</a:t>
            </a:r>
          </a:p>
          <a:p>
            <a:pPr marL="0" indent="0" algn="l" defTabSz="266700">
              <a:spcAft>
                <a:spcPct val="0"/>
              </a:spcAft>
            </a:pPr>
            <a:r>
              <a:rPr sz="3000">
                <a:highlight>
                  <a:srgbClr val="FFFF00"/>
                </a:highlight>
                <a:latin typeface="宋体" panose="02010600030101010101" pitchFamily="2" charset="-122"/>
                <a:ea typeface="宋体" panose="02010600030101010101" pitchFamily="2" charset="-122"/>
              </a:rPr>
              <a:t>C.</a:t>
            </a:r>
            <a:r>
              <a:rPr sz="3000">
                <a:latin typeface="宋体" panose="02010600030101010101" pitchFamily="2" charset="-122"/>
                <a:ea typeface="宋体" panose="02010600030101010101" pitchFamily="2" charset="-122"/>
              </a:rPr>
              <a:t>诗人虽然喜爱苦笋，但毕重吃起来口感苦湿，</a:t>
            </a:r>
            <a:r>
              <a:rPr sz="3000">
                <a:highlight>
                  <a:srgbClr val="FFFF00"/>
                </a:highlight>
                <a:latin typeface="宋体" panose="02010600030101010101" pitchFamily="2" charset="-122"/>
                <a:ea typeface="宋体" panose="02010600030101010101" pitchFamily="2" charset="-122"/>
              </a:rPr>
              <a:t>所以吩咐</a:t>
            </a:r>
            <a:r>
              <a:rPr sz="3000">
                <a:latin typeface="宋体" panose="02010600030101010101" pitchFamily="2" charset="-122"/>
                <a:ea typeface="宋体" panose="02010600030101010101" pitchFamily="2" charset="-122"/>
              </a:rPr>
              <a:t>不要过多取食。</a:t>
            </a:r>
          </a:p>
          <a:p>
            <a:pPr marL="0" indent="0" algn="l" defTabSz="266700">
              <a:spcAft>
                <a:spcPct val="0"/>
              </a:spcAft>
            </a:pPr>
            <a:r>
              <a:rPr lang="zh-CN" altLang="en-US" sz="3000">
                <a:solidFill>
                  <a:srgbClr val="C00000"/>
                </a:solidFill>
                <a:latin typeface="黑体" panose="02010609060101010101" charset="-122"/>
                <a:ea typeface="黑体" panose="02010609060101010101" charset="-122"/>
                <a:cs typeface="黑体" panose="02010609060101010101" charset="-122"/>
              </a:rPr>
              <a:t>原因并非“口感苦涩”，而是要给它生长空间，让苦笋最终能长大成材。</a:t>
            </a:r>
          </a:p>
          <a:p>
            <a:pPr marL="0" indent="0" algn="l" defTabSz="266700">
              <a:spcAft>
                <a:spcPct val="0"/>
              </a:spcAft>
            </a:pPr>
            <a:r>
              <a:rPr sz="3000">
                <a:latin typeface="宋体" panose="02010600030101010101" pitchFamily="2" charset="-122"/>
                <a:ea typeface="宋体" panose="02010600030101010101" pitchFamily="2" charset="-122"/>
              </a:rPr>
              <a:t>D.全诗以议论收尾，指出人才养成既需要发展空间，也要经受风雨磨练。</a:t>
            </a:r>
          </a:p>
          <a:p>
            <a:pPr marL="0" indent="0" algn="l" defTabSz="266700">
              <a:spcAft>
                <a:spcPct val="0"/>
              </a:spcAft>
            </a:pPr>
            <a:r>
              <a:rPr sz="2900" b="1">
                <a:latin typeface="宋体" panose="02010600030101010101" pitchFamily="2" charset="-122"/>
                <a:ea typeface="宋体" panose="02010600030101010101" pitchFamily="2" charset="-122"/>
                <a:sym typeface="+mn-ea"/>
              </a:rPr>
              <a:t>2.诗人由苦笋联想到了魏征，这二者有何</a:t>
            </a:r>
            <a:r>
              <a:rPr sz="2900" b="1">
                <a:highlight>
                  <a:srgbClr val="FFFF00"/>
                </a:highlight>
                <a:latin typeface="宋体" panose="02010600030101010101" pitchFamily="2" charset="-122"/>
                <a:ea typeface="宋体" panose="02010600030101010101" pitchFamily="2" charset="-122"/>
                <a:sym typeface="+mn-ea"/>
              </a:rPr>
              <a:t>相似之处</a:t>
            </a:r>
            <a:r>
              <a:rPr sz="2900" b="1">
                <a:latin typeface="宋体" panose="02010600030101010101" pitchFamily="2" charset="-122"/>
                <a:ea typeface="宋体" panose="02010600030101010101" pitchFamily="2" charset="-122"/>
                <a:sym typeface="+mn-ea"/>
              </a:rPr>
              <a:t>？请简要分析。(6分)</a:t>
            </a:r>
            <a:r>
              <a:rPr sz="3200">
                <a:latin typeface="宋体" panose="02010600030101010101" pitchFamily="2" charset="-122"/>
                <a:ea typeface="宋体" panose="02010600030101010101" pitchFamily="2" charset="-122"/>
                <a:sym typeface="+mn-ea"/>
              </a:rPr>
              <a:t>  </a:t>
            </a: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endParaRPr lang="en-US" altLang="zh-CN" sz="3200">
              <a:solidFill>
                <a:srgbClr val="C00000"/>
              </a:solidFill>
              <a:latin typeface="黑体" panose="02010609060101010101" charset="-122"/>
              <a:ea typeface="黑体" panose="02010609060101010101" charset="-122"/>
              <a:cs typeface="黑体" panose="02010609060101010101" charset="-122"/>
            </a:endParaRPr>
          </a:p>
          <a:p>
            <a:pPr marL="0" indent="0" algn="l" defTabSz="266700">
              <a:spcAft>
                <a:spcPct val="0"/>
              </a:spcAft>
            </a:pPr>
            <a:r>
              <a:rPr lang="en-US" altLang="en-US" sz="2900">
                <a:latin typeface="微软雅黑" panose="020B0503020204020204" charset="-122"/>
                <a:ea typeface="微软雅黑" panose="020B0503020204020204" charset="-122"/>
                <a:sym typeface="+mn-ea"/>
              </a:rPr>
              <a:t>①</a:t>
            </a:r>
            <a:r>
              <a:rPr lang="zh-CN" altLang="en-US" sz="2900">
                <a:latin typeface="微软雅黑" panose="020B0503020204020204" charset="-122"/>
                <a:ea typeface="微软雅黑" panose="020B0503020204020204" charset="-122"/>
                <a:sym typeface="+mn-ea"/>
              </a:rPr>
              <a:t>（</a:t>
            </a:r>
            <a:r>
              <a:rPr lang="zh-CN" altLang="en-US" sz="2900">
                <a:highlight>
                  <a:srgbClr val="FFFF00"/>
                </a:highlight>
                <a:latin typeface="微软雅黑" panose="020B0503020204020204" charset="-122"/>
                <a:ea typeface="微软雅黑" panose="020B0503020204020204" charset="-122"/>
                <a:sym typeface="+mn-ea"/>
              </a:rPr>
              <a:t>表面</a:t>
            </a:r>
            <a:r>
              <a:rPr lang="zh-CN" altLang="en-US" sz="2900">
                <a:latin typeface="微软雅黑" panose="020B0503020204020204" charset="-122"/>
                <a:ea typeface="微软雅黑" panose="020B0503020204020204" charset="-122"/>
                <a:sym typeface="+mn-ea"/>
              </a:rPr>
              <a:t>）苦涩口感对应直谏之言：魏征直言进谏忠言逆耳，苦笋苦涩清淡不甚适口；</a:t>
            </a:r>
          </a:p>
          <a:p>
            <a:pPr marL="0" indent="0" algn="l" defTabSz="266700">
              <a:spcAft>
                <a:spcPct val="0"/>
              </a:spcAft>
            </a:pPr>
            <a:r>
              <a:rPr lang="zh-CN" altLang="en-US" sz="2900">
                <a:latin typeface="微软雅黑" panose="020B0503020204020204" charset="-122"/>
                <a:ea typeface="微软雅黑" panose="020B0503020204020204" charset="-122"/>
              </a:rPr>
              <a:t>②（</a:t>
            </a:r>
            <a:r>
              <a:rPr lang="zh-CN" altLang="en-US" sz="2900">
                <a:highlight>
                  <a:srgbClr val="FFFF00"/>
                </a:highlight>
                <a:latin typeface="微软雅黑" panose="020B0503020204020204" charset="-122"/>
                <a:ea typeface="微软雅黑" panose="020B0503020204020204" charset="-122"/>
              </a:rPr>
              <a:t>内在</a:t>
            </a:r>
            <a:r>
              <a:rPr lang="zh-CN" altLang="en-US" sz="2900">
                <a:latin typeface="微软雅黑" panose="020B0503020204020204" charset="-122"/>
                <a:ea typeface="微软雅黑" panose="020B0503020204020204" charset="-122"/>
              </a:rPr>
              <a:t>）</a:t>
            </a:r>
            <a:r>
              <a:rPr lang="zh-CN" altLang="en-US" sz="2900">
                <a:latin typeface="微软雅黑" panose="020B0503020204020204" charset="-122"/>
                <a:ea typeface="微软雅黑" panose="020B0503020204020204" charset="-122"/>
                <a:sym typeface="+mn-ea"/>
              </a:rPr>
              <a:t>天生苦节对应耿介品格</a:t>
            </a:r>
            <a:r>
              <a:rPr lang="zh-CN" altLang="en-US" sz="2900">
                <a:latin typeface="微软雅黑" panose="020B0503020204020204" charset="-122"/>
                <a:ea typeface="微软雅黑" panose="020B0503020204020204" charset="-122"/>
              </a:rPr>
              <a:t>：魏征刚正不阿廉洁自持，苦笋守节不渝与生俱来；</a:t>
            </a:r>
            <a:endParaRPr lang="zh-CN" altLang="en-US" sz="2900">
              <a:solidFill>
                <a:srgbClr val="C00000"/>
              </a:solidFill>
              <a:latin typeface="微软雅黑" panose="020B0503020204020204" charset="-122"/>
              <a:ea typeface="微软雅黑" panose="020B0503020204020204" charset="-122"/>
              <a:cs typeface="黑体" panose="02010609060101010101" charset="-122"/>
            </a:endParaRPr>
          </a:p>
          <a:p>
            <a:pPr marL="0" indent="0" algn="l" defTabSz="266700">
              <a:spcAft>
                <a:spcPct val="0"/>
              </a:spcAft>
            </a:pPr>
            <a:r>
              <a:rPr lang="zh-CN" altLang="en-US" sz="2900">
                <a:latin typeface="微软雅黑" panose="020B0503020204020204" charset="-122"/>
                <a:ea typeface="微软雅黑" panose="020B0503020204020204" charset="-122"/>
                <a:sym typeface="+mn-ea"/>
              </a:rPr>
              <a:t>③（</a:t>
            </a:r>
            <a:r>
              <a:rPr lang="zh-CN" altLang="en-US" sz="2900">
                <a:highlight>
                  <a:srgbClr val="FFFF00"/>
                </a:highlight>
                <a:latin typeface="微软雅黑" panose="020B0503020204020204" charset="-122"/>
                <a:ea typeface="微软雅黑" panose="020B0503020204020204" charset="-122"/>
                <a:sym typeface="+mn-ea"/>
              </a:rPr>
              <a:t>成长</a:t>
            </a:r>
            <a:r>
              <a:rPr lang="zh-CN" altLang="en-US" sz="2900">
                <a:latin typeface="微软雅黑" panose="020B0503020204020204" charset="-122"/>
                <a:ea typeface="微软雅黑" panose="020B0503020204020204" charset="-122"/>
                <a:sym typeface="+mn-ea"/>
              </a:rPr>
              <a:t>）备受磨难对应经风历雨：魏征经磨难成国之栋梁，苦笋历风雨为凌云之竹；</a:t>
            </a:r>
          </a:p>
          <a:p>
            <a:pPr marL="0" indent="0" algn="l" defTabSz="266700">
              <a:spcAft>
                <a:spcPct val="0"/>
              </a:spcAft>
            </a:pPr>
            <a:r>
              <a:rPr lang="en-US" altLang="en-US" sz="2900">
                <a:latin typeface="微软雅黑" panose="020B0503020204020204" charset="-122"/>
                <a:ea typeface="微软雅黑" panose="020B0503020204020204" charset="-122"/>
                <a:sym typeface="+mn-ea"/>
              </a:rPr>
              <a:t>④</a:t>
            </a:r>
            <a:r>
              <a:rPr lang="zh-CN" altLang="en-US" sz="2900">
                <a:latin typeface="微软雅黑" panose="020B0503020204020204" charset="-122"/>
                <a:ea typeface="微软雅黑" panose="020B0503020204020204" charset="-122"/>
                <a:sym typeface="+mn-ea"/>
              </a:rPr>
              <a:t>（</a:t>
            </a:r>
            <a:r>
              <a:rPr lang="zh-CN" altLang="en-US" sz="2900">
                <a:highlight>
                  <a:srgbClr val="FFFF00"/>
                </a:highlight>
                <a:latin typeface="微软雅黑" panose="020B0503020204020204" charset="-122"/>
                <a:ea typeface="微软雅黑" panose="020B0503020204020204" charset="-122"/>
                <a:sym typeface="+mn-ea"/>
              </a:rPr>
              <a:t>价值</a:t>
            </a:r>
            <a:r>
              <a:rPr lang="zh-CN" altLang="en-US" sz="2900">
                <a:latin typeface="微软雅黑" panose="020B0503020204020204" charset="-122"/>
                <a:ea typeface="微软雅黑" panose="020B0503020204020204" charset="-122"/>
                <a:sym typeface="+mn-ea"/>
              </a:rPr>
              <a:t>）辅佐明君对应为人所用：魏征辅佐君王奠定盛世基业，苦笋可做食材器具；</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1125" y="74295"/>
            <a:ext cx="12044680" cy="678307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algn="ctr" defTabSz="266700">
              <a:buClrTx/>
              <a:buSzTx/>
              <a:buFontTx/>
            </a:pPr>
            <a:r>
              <a:rPr lang="zh-CN" altLang="en-US" sz="3200">
                <a:latin typeface="宋体" panose="02010600030101010101" pitchFamily="2" charset="-122"/>
                <a:ea typeface="宋体" panose="02010600030101010101" pitchFamily="2" charset="-122"/>
              </a:rPr>
              <a:t>咏省壁</a:t>
            </a:r>
            <a:r>
              <a:rPr lang="en-US" altLang="en-US" sz="3200" baseline="30000">
                <a:latin typeface="宋体" panose="02010600030101010101" pitchFamily="2" charset="-122"/>
                <a:ea typeface="宋体" panose="02010600030101010101" pitchFamily="2" charset="-122"/>
                <a:cs typeface="黑体" panose="02010609060101010101" charset="-122"/>
                <a:sym typeface="+mn-ea"/>
              </a:rPr>
              <a:t>①</a:t>
            </a:r>
            <a:r>
              <a:rPr lang="zh-CN" altLang="en-US" sz="3200">
                <a:latin typeface="宋体" panose="02010600030101010101" pitchFamily="2" charset="-122"/>
                <a:ea typeface="宋体" panose="02010600030101010101" pitchFamily="2" charset="-122"/>
              </a:rPr>
              <a:t>画鹤</a:t>
            </a:r>
          </a:p>
          <a:p>
            <a:pPr marL="0" algn="ctr" defTabSz="266700">
              <a:buClrTx/>
              <a:buSzTx/>
              <a:buFontTx/>
            </a:pPr>
            <a:r>
              <a:rPr lang="zh-CN" altLang="en-US" sz="3200">
                <a:latin typeface="宋体" panose="02010600030101010101" pitchFamily="2" charset="-122"/>
                <a:ea typeface="宋体" panose="02010600030101010101" pitchFamily="2" charset="-122"/>
              </a:rPr>
              <a:t>宋之问</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粉壁</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图</a:t>
            </a:r>
            <a:r>
              <a:rPr lang="zh-CN" altLang="en-US" sz="3600">
                <a:latin typeface="宋体" panose="02010600030101010101" pitchFamily="2" charset="-122"/>
                <a:ea typeface="宋体" panose="02010600030101010101" pitchFamily="2" charset="-122"/>
                <a:cs typeface="黑体" panose="02010609060101010101" charset="-122"/>
              </a:rPr>
              <a:t>仙鹤，</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昂藏</a:t>
            </a:r>
            <a:r>
              <a:rPr lang="zh-CN" altLang="en-US" sz="3600">
                <a:latin typeface="宋体" panose="02010600030101010101" pitchFamily="2" charset="-122"/>
                <a:ea typeface="宋体" panose="02010600030101010101" pitchFamily="2" charset="-122"/>
                <a:cs typeface="黑体" panose="02010609060101010101" charset="-122"/>
              </a:rPr>
              <a:t>真气多。</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骞飞</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②</a:t>
            </a:r>
            <a:r>
              <a:rPr lang="zh-CN" altLang="en-US" sz="3600">
                <a:latin typeface="宋体" panose="02010600030101010101" pitchFamily="2" charset="-122"/>
                <a:ea typeface="宋体" panose="02010600030101010101" pitchFamily="2" charset="-122"/>
                <a:cs typeface="黑体" panose="02010609060101010101" charset="-122"/>
              </a:rPr>
              <a:t>竟不去，</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当</a:t>
            </a:r>
            <a:r>
              <a:rPr lang="zh-CN" altLang="en-US" sz="3600">
                <a:latin typeface="宋体" panose="02010600030101010101" pitchFamily="2" charset="-122"/>
                <a:ea typeface="宋体" panose="02010600030101010101" pitchFamily="2" charset="-122"/>
                <a:cs typeface="黑体" panose="02010609060101010101" charset="-122"/>
              </a:rPr>
              <a:t>是</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恋恩波</a:t>
            </a:r>
            <a:r>
              <a:rPr lang="en-US" altLang="en-US" sz="3600" baseline="30000">
                <a:latin typeface="宋体" panose="02010600030101010101" pitchFamily="2" charset="-122"/>
                <a:ea typeface="宋体" panose="02010600030101010101" pitchFamily="2" charset="-122"/>
                <a:cs typeface="黑体" panose="02010609060101010101" charset="-122"/>
                <a:sym typeface="+mn-ea"/>
              </a:rPr>
              <a:t>③</a:t>
            </a:r>
            <a:r>
              <a:rPr lang="zh-CN" altLang="en-US" sz="3600">
                <a:latin typeface="宋体" panose="02010600030101010101" pitchFamily="2" charset="-122"/>
                <a:ea typeface="宋体" panose="02010600030101010101" pitchFamily="2" charset="-122"/>
                <a:cs typeface="黑体" panose="02010609060101010101" charset="-122"/>
              </a:rPr>
              <a:t>。</a:t>
            </a:r>
          </a:p>
          <a:p>
            <a:pPr marL="0" indent="0" algn="ctr" defTabSz="266700">
              <a:spcAft>
                <a:spcPct val="0"/>
              </a:spcAft>
            </a:pPr>
            <a:endParaRPr lang="zh-CN" altLang="en-US" sz="1200">
              <a:latin typeface="宋体" panose="02010600030101010101" pitchFamily="2" charset="-122"/>
              <a:ea typeface="宋体" panose="02010600030101010101" pitchFamily="2" charset="-122"/>
              <a:cs typeface="黑体" panose="02010609060101010101"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咏主人壁上画鹤寄乔</a:t>
            </a:r>
            <a:r>
              <a:rPr lang="zh-CN" altLang="en-US" sz="3200">
                <a:highlight>
                  <a:srgbClr val="FFFF00"/>
                </a:highlight>
                <a:latin typeface="宋体" panose="02010600030101010101" pitchFamily="2" charset="-122"/>
                <a:ea typeface="宋体" panose="02010600030101010101" pitchFamily="2" charset="-122"/>
              </a:rPr>
              <a:t>主簿</a:t>
            </a:r>
            <a:r>
              <a:rPr lang="zh-CN" altLang="en-US" sz="3200">
                <a:latin typeface="宋体" panose="02010600030101010101" pitchFamily="2" charset="-122"/>
                <a:ea typeface="宋体" panose="02010600030101010101" pitchFamily="2" charset="-122"/>
              </a:rPr>
              <a:t>崔</a:t>
            </a:r>
            <a:r>
              <a:rPr lang="zh-CN" altLang="en-US" sz="3200">
                <a:highlight>
                  <a:srgbClr val="FFFF00"/>
                </a:highlight>
                <a:latin typeface="宋体" panose="02010600030101010101" pitchFamily="2" charset="-122"/>
                <a:ea typeface="宋体" panose="02010600030101010101" pitchFamily="2" charset="-122"/>
              </a:rPr>
              <a:t>著作</a:t>
            </a:r>
            <a:endParaRPr lang="zh-CN" altLang="en-US" sz="3200">
              <a:latin typeface="宋体" panose="02010600030101010101" pitchFamily="2" charset="-122"/>
              <a:ea typeface="宋体" panose="02010600030101010101" pitchFamily="2" charset="-122"/>
            </a:endParaRPr>
          </a:p>
          <a:p>
            <a:pPr marL="0" indent="0" algn="ctr" defTabSz="266700">
              <a:spcAft>
                <a:spcPct val="0"/>
              </a:spcAft>
            </a:pPr>
            <a:r>
              <a:rPr lang="zh-CN" altLang="en-US" sz="3200">
                <a:latin typeface="宋体" panose="02010600030101010101" pitchFamily="2" charset="-122"/>
                <a:ea typeface="宋体" panose="02010600030101010101" pitchFamily="2" charset="-122"/>
              </a:rPr>
              <a:t>陈子昂</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古壁仙人画，</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丹青</a:t>
            </a:r>
            <a:r>
              <a:rPr lang="zh-CN" altLang="en-US" sz="3600">
                <a:latin typeface="宋体" panose="02010600030101010101" pitchFamily="2" charset="-122"/>
                <a:ea typeface="宋体" panose="02010600030101010101" pitchFamily="2" charset="-122"/>
                <a:cs typeface="黑体" panose="02010609060101010101" charset="-122"/>
              </a:rPr>
              <a:t>尚有</a:t>
            </a:r>
            <a:r>
              <a:rPr lang="zh-CN" altLang="en-US" sz="3600">
                <a:highlight>
                  <a:srgbClr val="FFFF00"/>
                </a:highlight>
                <a:latin typeface="宋体" panose="02010600030101010101" pitchFamily="2" charset="-122"/>
                <a:ea typeface="宋体" panose="02010600030101010101" pitchFamily="2" charset="-122"/>
                <a:cs typeface="黑体" panose="02010609060101010101" charset="-122"/>
              </a:rPr>
              <a:t>文</a:t>
            </a:r>
            <a:r>
              <a:rPr lang="zh-CN" altLang="en-US" sz="3600">
                <a:latin typeface="宋体" panose="02010600030101010101" pitchFamily="2" charset="-122"/>
                <a:ea typeface="宋体" panose="02010600030101010101" pitchFamily="2" charset="-122"/>
                <a:cs typeface="黑体" panose="02010609060101010101" charset="-122"/>
              </a:rPr>
              <a:t>。</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独舞纷如雪，孤飞暧似云。</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自矜彩色重，宁忆故池群。</a:t>
            </a:r>
          </a:p>
          <a:p>
            <a:pPr marL="0" indent="0" algn="ctr"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江海联翩翼，长鸣谁复闻。</a:t>
            </a:r>
          </a:p>
          <a:p>
            <a:pPr marL="0" indent="0" algn="l" defTabSz="266700">
              <a:spcAft>
                <a:spcPct val="0"/>
              </a:spcAft>
            </a:pPr>
            <a:r>
              <a:rPr lang="zh-CN" altLang="en-US" sz="3600">
                <a:latin typeface="宋体" panose="02010600030101010101" pitchFamily="2" charset="-122"/>
                <a:ea typeface="宋体" panose="02010600030101010101" pitchFamily="2" charset="-122"/>
                <a:cs typeface="黑体" panose="02010609060101010101" charset="-122"/>
              </a:rPr>
              <a:t>【注释】</a:t>
            </a:r>
            <a:r>
              <a:rPr lang="en-US" altLang="en-US" sz="3600">
                <a:latin typeface="宋体" panose="02010600030101010101" pitchFamily="2" charset="-122"/>
                <a:ea typeface="宋体" panose="02010600030101010101" pitchFamily="2" charset="-122"/>
                <a:cs typeface="黑体" panose="02010609060101010101" charset="-122"/>
              </a:rPr>
              <a:t>①</a:t>
            </a:r>
            <a:r>
              <a:rPr lang="zh-CN" altLang="en-US" sz="3600">
                <a:latin typeface="宋体" panose="02010600030101010101" pitchFamily="2" charset="-122"/>
                <a:ea typeface="宋体" panose="02010600030101010101" pitchFamily="2" charset="-122"/>
                <a:cs typeface="黑体" panose="02010609060101010101" charset="-122"/>
              </a:rPr>
              <a:t>省壁：中央官署的墙壁。</a:t>
            </a:r>
            <a:r>
              <a:rPr lang="en-US" altLang="en-US" sz="3600">
                <a:latin typeface="宋体" panose="02010600030101010101" pitchFamily="2" charset="-122"/>
                <a:ea typeface="宋体" panose="02010600030101010101" pitchFamily="2" charset="-122"/>
                <a:cs typeface="黑体" panose="02010609060101010101" charset="-122"/>
              </a:rPr>
              <a:t>②</a:t>
            </a:r>
            <a:r>
              <a:rPr lang="zh-CN" altLang="en-US" sz="3600">
                <a:latin typeface="宋体" panose="02010600030101010101" pitchFamily="2" charset="-122"/>
                <a:ea typeface="宋体" panose="02010600030101010101" pitchFamily="2" charset="-122"/>
                <a:cs typeface="黑体" panose="02010609060101010101" charset="-122"/>
              </a:rPr>
              <a:t>骞飞：飞腾。</a:t>
            </a:r>
            <a:r>
              <a:rPr lang="en-US" altLang="en-US" sz="3600">
                <a:latin typeface="宋体" panose="02010600030101010101" pitchFamily="2" charset="-122"/>
                <a:ea typeface="宋体" panose="02010600030101010101" pitchFamily="2" charset="-122"/>
                <a:cs typeface="黑体" panose="02010609060101010101" charset="-122"/>
                <a:sym typeface="+mn-ea"/>
              </a:rPr>
              <a:t>③</a:t>
            </a:r>
            <a:r>
              <a:rPr lang="zh-CN" altLang="en-US" sz="3600">
                <a:latin typeface="宋体" panose="02010600030101010101" pitchFamily="2" charset="-122"/>
                <a:ea typeface="宋体" panose="02010600030101010101" pitchFamily="2" charset="-122"/>
                <a:cs typeface="黑体" panose="02010609060101010101" charset="-122"/>
              </a:rPr>
              <a:t>恩波：帝王的恩泽。</a:t>
            </a:r>
          </a:p>
          <a:p>
            <a:pPr marL="0" indent="0" algn="l" defTabSz="266700">
              <a:spcAft>
                <a:spcPct val="0"/>
              </a:spcAft>
            </a:pPr>
            <a:r>
              <a:rPr lang="en-US" altLang="zh-CN" sz="3200">
                <a:latin typeface="黑体" panose="02010609060101010101" charset="-122"/>
                <a:ea typeface="黑体" panose="02010609060101010101" charset="-122"/>
                <a:cs typeface="黑体" panose="02010609060101010101" charset="-122"/>
              </a:rPr>
              <a:t> </a:t>
            </a:r>
            <a:r>
              <a:rPr lang="en-US" altLang="zh-CN" sz="800">
                <a:latin typeface="黑体" panose="02010609060101010101" charset="-122"/>
                <a:ea typeface="黑体" panose="02010609060101010101" charset="-122"/>
                <a:cs typeface="黑体" panose="02010609060101010101" charset="-122"/>
              </a:rPr>
              <a:t>   </a:t>
            </a:r>
            <a:endParaRPr lang="zh-CN" altLang="en-US" sz="3200">
              <a:solidFill>
                <a:srgbClr val="C00000"/>
              </a:solidFill>
              <a:latin typeface="黑体" panose="02010609060101010101" charset="-122"/>
              <a:ea typeface="黑体" panose="02010609060101010101" charset="-122"/>
              <a:cs typeface="黑体" panose="02010609060101010101" charset="-122"/>
            </a:endParaRPr>
          </a:p>
          <a:p>
            <a:pPr marL="0" indent="0" algn="l" defTabSz="266700">
              <a:spcAft>
                <a:spcPct val="0"/>
              </a:spcAft>
            </a:pPr>
            <a:endParaRPr lang="zh-CN" altLang="en-US" sz="320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80975" y="74295"/>
            <a:ext cx="11830050" cy="6726555"/>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l" defTabSz="266700">
              <a:spcAft>
                <a:spcPct val="0"/>
              </a:spcAft>
            </a:pPr>
            <a:r>
              <a:rPr lang="en-US" altLang="zh-CN" sz="2800">
                <a:latin typeface="黑体" panose="02010609060101010101" charset="-122"/>
                <a:ea typeface="黑体" panose="02010609060101010101" charset="-122"/>
                <a:cs typeface="黑体" panose="02010609060101010101" charset="-122"/>
              </a:rPr>
              <a:t>15.</a:t>
            </a:r>
            <a:r>
              <a:rPr lang="zh-CN" altLang="en-US" sz="2800">
                <a:latin typeface="黑体" panose="02010609060101010101" charset="-122"/>
                <a:ea typeface="黑体" panose="02010609060101010101" charset="-122"/>
                <a:cs typeface="黑体" panose="02010609060101010101" charset="-122"/>
              </a:rPr>
              <a:t>下列对这两首诗的理解和赏析，</a:t>
            </a:r>
            <a:r>
              <a:rPr lang="zh-CN" altLang="en-US" sz="2800">
                <a:highlight>
                  <a:srgbClr val="FFFF00"/>
                </a:highlight>
                <a:latin typeface="黑体" panose="02010609060101010101" charset="-122"/>
                <a:ea typeface="黑体" panose="02010609060101010101" charset="-122"/>
                <a:cs typeface="黑体" panose="02010609060101010101" charset="-122"/>
              </a:rPr>
              <a:t>不正确</a:t>
            </a:r>
            <a:r>
              <a:rPr lang="zh-CN" altLang="en-US" sz="2800">
                <a:latin typeface="黑体" panose="02010609060101010101" charset="-122"/>
                <a:ea typeface="黑体" panose="02010609060101010101" charset="-122"/>
                <a:cs typeface="黑体" panose="02010609060101010101" charset="-122"/>
              </a:rPr>
              <a:t>的一项是</a:t>
            </a:r>
            <a:r>
              <a:rPr lang="en-US" altLang="zh-CN" sz="2800">
                <a:latin typeface="黑体" panose="02010609060101010101" charset="-122"/>
                <a:ea typeface="黑体" panose="02010609060101010101" charset="-122"/>
                <a:cs typeface="黑体" panose="02010609060101010101" charset="-122"/>
              </a:rPr>
              <a:t>(3</a:t>
            </a:r>
            <a:r>
              <a:rPr lang="zh-CN" altLang="en-US" sz="2800">
                <a:latin typeface="黑体" panose="02010609060101010101" charset="-122"/>
                <a:ea typeface="黑体" panose="02010609060101010101" charset="-122"/>
                <a:cs typeface="黑体" panose="02010609060101010101" charset="-122"/>
              </a:rPr>
              <a:t>分</a:t>
            </a:r>
            <a:r>
              <a:rPr lang="en-US" altLang="zh-CN" sz="2800">
                <a:latin typeface="黑体" panose="02010609060101010101" charset="-122"/>
                <a:ea typeface="黑体" panose="02010609060101010101" charset="-122"/>
                <a:cs typeface="黑体" panose="02010609060101010101" charset="-122"/>
              </a:rPr>
              <a:t>)</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A.宋、陈这两首诗的题材相同，都是以墙壁上的画鹤作为吟咏对象。</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B.在两首诗歌的后半部分，两位诗人都发挥主观想象，以表达情感。</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C.宋之问诗的第二句从外在形态与内在气质两方面展现仙鹤的形象。</a:t>
            </a:r>
          </a:p>
          <a:p>
            <a:pPr marL="0" indent="0" algn="l" defTabSz="266700">
              <a:spcAft>
                <a:spcPct val="0"/>
              </a:spcAft>
            </a:pPr>
            <a:r>
              <a:rPr sz="2800" b="1">
                <a:latin typeface="宋体" panose="02010600030101010101" pitchFamily="2" charset="-122"/>
                <a:ea typeface="宋体" panose="02010600030101010101" pitchFamily="2" charset="-122"/>
                <a:cs typeface="宋体" panose="02010600030101010101" pitchFamily="2" charset="-122"/>
              </a:rPr>
              <a:t>D.陈子昂诗用“古壁”一词</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强调墙壁的古旧</a:t>
            </a:r>
            <a:r>
              <a:rPr sz="2800" b="1">
                <a:latin typeface="宋体" panose="02010600030101010101" pitchFamily="2" charset="-122"/>
                <a:ea typeface="宋体" panose="02010600030101010101" pitchFamily="2" charset="-122"/>
                <a:cs typeface="宋体" panose="02010600030101010101" pitchFamily="2" charset="-122"/>
              </a:rPr>
              <a:t>，</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以衬托</a:t>
            </a:r>
            <a:r>
              <a:rPr sz="2800" b="1">
                <a:latin typeface="宋体" panose="02010600030101010101" pitchFamily="2" charset="-122"/>
                <a:ea typeface="宋体" panose="02010600030101010101" pitchFamily="2" charset="-122"/>
                <a:cs typeface="宋体" panose="02010600030101010101" pitchFamily="2" charset="-122"/>
              </a:rPr>
              <a:t>画鹤</a:t>
            </a:r>
            <a:r>
              <a:rPr sz="2800" b="1">
                <a:highlight>
                  <a:srgbClr val="FFFF00"/>
                </a:highlight>
                <a:latin typeface="宋体" panose="02010600030101010101" pitchFamily="2" charset="-122"/>
                <a:ea typeface="宋体" panose="02010600030101010101" pitchFamily="2" charset="-122"/>
                <a:cs typeface="宋体" panose="02010600030101010101" pitchFamily="2" charset="-122"/>
              </a:rPr>
              <a:t>色彩鲜艳</a:t>
            </a:r>
            <a:r>
              <a:rPr sz="2800" b="1">
                <a:latin typeface="宋体" panose="02010600030101010101" pitchFamily="2" charset="-122"/>
                <a:ea typeface="宋体" panose="02010600030101010101" pitchFamily="2" charset="-122"/>
                <a:cs typeface="宋体" panose="02010600030101010101" pitchFamily="2" charset="-122"/>
              </a:rPr>
              <a:t>。</a:t>
            </a:r>
          </a:p>
          <a:p>
            <a:pPr marL="0" indent="0" algn="l" defTabSz="266700">
              <a:spcAft>
                <a:spcPct val="0"/>
              </a:spcAft>
            </a:pPr>
            <a:r>
              <a:rPr lang="zh-CN" altLang="en-US" sz="2800" b="1">
                <a:solidFill>
                  <a:srgbClr val="C00000"/>
                </a:solidFill>
                <a:latin typeface="宋体" panose="02010600030101010101" pitchFamily="2" charset="-122"/>
                <a:ea typeface="宋体" panose="02010600030101010101" pitchFamily="2" charset="-122"/>
                <a:cs typeface="宋体" panose="02010600030101010101" pitchFamily="2" charset="-122"/>
              </a:rPr>
              <a:t>“古壁”意在点明画的年代久远，而非“衬托画鹤色彩鲜艳”</a:t>
            </a:r>
          </a:p>
          <a:p>
            <a:pPr marL="0" indent="0" algn="l" defTabSz="266700">
              <a:spcAft>
                <a:spcPct val="0"/>
              </a:spcAft>
            </a:pPr>
            <a:r>
              <a:rPr lang="en-US" altLang="zh-CN" sz="2800">
                <a:latin typeface="黑体" panose="02010609060101010101" charset="-122"/>
                <a:ea typeface="黑体" panose="02010609060101010101" charset="-122"/>
              </a:rPr>
              <a:t>16.</a:t>
            </a:r>
            <a:r>
              <a:rPr lang="zh-CN" altLang="en-US" sz="2800">
                <a:latin typeface="黑体" panose="02010609060101010101" charset="-122"/>
                <a:ea typeface="黑体" panose="02010609060101010101" charset="-122"/>
              </a:rPr>
              <a:t>两首诗各自展现出了什么样的</a:t>
            </a:r>
            <a:r>
              <a:rPr lang="zh-CN" altLang="en-US" sz="2800">
                <a:highlight>
                  <a:srgbClr val="FFFF00"/>
                </a:highlight>
                <a:latin typeface="黑体" panose="02010609060101010101" charset="-122"/>
                <a:ea typeface="黑体" panose="02010609060101010101" charset="-122"/>
              </a:rPr>
              <a:t>思想境界</a:t>
            </a:r>
            <a:r>
              <a:rPr lang="en-US" altLang="zh-CN" sz="2800">
                <a:latin typeface="黑体" panose="02010609060101010101" charset="-122"/>
                <a:ea typeface="黑体" panose="02010609060101010101" charset="-122"/>
              </a:rPr>
              <a:t>?</a:t>
            </a:r>
            <a:r>
              <a:rPr lang="zh-CN" altLang="en-US" sz="2800">
                <a:latin typeface="黑体" panose="02010609060101010101" charset="-122"/>
                <a:ea typeface="黑体" panose="02010609060101010101" charset="-122"/>
              </a:rPr>
              <a:t>请简要分析。</a:t>
            </a:r>
            <a:r>
              <a:rPr lang="en-US" altLang="zh-CN" sz="2800">
                <a:latin typeface="黑体" panose="02010609060101010101" charset="-122"/>
                <a:ea typeface="黑体" panose="02010609060101010101" charset="-122"/>
              </a:rPr>
              <a:t>(6</a:t>
            </a:r>
            <a:r>
              <a:rPr lang="zh-CN" altLang="en-US" sz="2800">
                <a:latin typeface="黑体" panose="02010609060101010101" charset="-122"/>
                <a:ea typeface="黑体" panose="02010609060101010101" charset="-122"/>
              </a:rPr>
              <a:t>分</a:t>
            </a:r>
            <a:r>
              <a:rPr lang="en-US" altLang="zh-CN" sz="2800">
                <a:latin typeface="黑体" panose="02010609060101010101" charset="-122"/>
                <a:ea typeface="黑体" panose="02010609060101010101" charset="-122"/>
              </a:rPr>
              <a:t>)</a:t>
            </a:r>
          </a:p>
          <a:p>
            <a:pPr marL="0" indent="0" algn="l" defTabSz="266700">
              <a:spcAft>
                <a:spcPct val="0"/>
              </a:spcAft>
            </a:pPr>
            <a:r>
              <a:rPr lang="zh-CN" altLang="en-US" sz="3200">
                <a:latin typeface="黑体" panose="02010609060101010101" charset="-122"/>
                <a:ea typeface="黑体" panose="02010609060101010101" charset="-122"/>
              </a:rPr>
              <a:t>①宋之问诗：诗人借画鹤表达了自己对皇帝的感恩和忠诚，同时也流露出希望得到皇帝更多恩宠的心理。侧重政治隐喻，思想境界以忠君颂恩为主，带有封建官僚的价值取向。 </a:t>
            </a:r>
          </a:p>
          <a:p>
            <a:pPr marL="0" indent="0" algn="l" defTabSz="266700">
              <a:spcAft>
                <a:spcPct val="0"/>
              </a:spcAft>
            </a:pPr>
            <a:r>
              <a:rPr lang="zh-CN" altLang="en-US" sz="3200">
                <a:latin typeface="黑体" panose="02010609060101010101" charset="-122"/>
                <a:ea typeface="黑体" panose="02010609060101010101" charset="-122"/>
              </a:rPr>
              <a:t>②陈子昂诗：诗中处处以鹤自比，将自己的情感融入到对鹤的描写中，反映出诗人怀才不遇、壮志难酬的悲愤，以及不与世俗同流合污的高尚气节。诗歌侧重人性批判与精神追求，思想境界更具哲理性与超脱世俗的色彩。</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35" y="0"/>
            <a:ext cx="12192000" cy="6858000"/>
          </a:xfrm>
          <a:prstGeom prst="rect">
            <a:avLst/>
          </a:prstGeom>
        </p:spPr>
        <p:txBody>
          <a:bodyPr>
            <a:noAutofit/>
          </a:bodyPr>
          <a:lstStyle/>
          <a:p>
            <a:pPr marL="0" indent="0" algn="ctr" defTabSz="266700">
              <a:spcAft>
                <a:spcPct val="0"/>
              </a:spcAft>
            </a:pPr>
            <a:endParaRPr lang="zh-CN" altLang="en-US" sz="900">
              <a:latin typeface="宋体" panose="02010600030101010101" pitchFamily="2" charset="-122"/>
              <a:ea typeface="宋体" panose="02010600030101010101" pitchFamily="2" charset="-122"/>
            </a:endParaRP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赠别</a:t>
            </a:r>
            <a:r>
              <a:rPr lang="zh-CN" altLang="en-US" sz="3600">
                <a:latin typeface="宋体" panose="02010600030101010101" pitchFamily="2" charset="-122"/>
                <a:ea typeface="宋体" panose="02010600030101010101" pitchFamily="2" charset="-122"/>
              </a:rPr>
              <a:t>郑炼赴</a:t>
            </a:r>
            <a:r>
              <a:rPr lang="zh-CN" altLang="en-US" sz="3600">
                <a:highlight>
                  <a:srgbClr val="FFFF00"/>
                </a:highlight>
                <a:latin typeface="宋体" panose="02010600030101010101" pitchFamily="2" charset="-122"/>
                <a:ea typeface="宋体" panose="02010600030101010101" pitchFamily="2" charset="-122"/>
              </a:rPr>
              <a:t>襄阳</a:t>
            </a:r>
            <a:endParaRPr lang="zh-CN" altLang="en-US" sz="3600">
              <a:latin typeface="宋体" panose="02010600030101010101" pitchFamily="2" charset="-122"/>
              <a:ea typeface="宋体" panose="02010600030101010101" pitchFamily="2" charset="-122"/>
            </a:endParaRPr>
          </a:p>
          <a:p>
            <a:pPr marL="0" indent="0" algn="ctr" defTabSz="266700">
              <a:spcAft>
                <a:spcPct val="0"/>
              </a:spcAft>
            </a:pPr>
            <a:r>
              <a:rPr lang="zh-CN" altLang="en-US" sz="3600">
                <a:latin typeface="宋体" panose="02010600030101010101" pitchFamily="2" charset="-122"/>
                <a:ea typeface="宋体" panose="02010600030101010101" pitchFamily="2" charset="-122"/>
              </a:rPr>
              <a:t>唐•杜甫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戎马交驰</a:t>
            </a:r>
            <a:r>
              <a:rPr lang="zh-CN" altLang="en-US" sz="3600">
                <a:latin typeface="宋体" panose="02010600030101010101" pitchFamily="2" charset="-122"/>
                <a:ea typeface="宋体" panose="02010600030101010101" pitchFamily="2" charset="-122"/>
              </a:rPr>
              <a:t>际，</a:t>
            </a:r>
            <a:r>
              <a:rPr lang="zh-CN" altLang="en-US" sz="3600">
                <a:highlight>
                  <a:srgbClr val="FFFF00"/>
                </a:highlight>
                <a:latin typeface="宋体" panose="02010600030101010101" pitchFamily="2" charset="-122"/>
                <a:ea typeface="宋体" panose="02010600030101010101" pitchFamily="2" charset="-122"/>
              </a:rPr>
              <a:t>柴门老病</a:t>
            </a:r>
            <a:r>
              <a:rPr lang="zh-CN" altLang="en-US" sz="3600">
                <a:latin typeface="宋体" panose="02010600030101010101" pitchFamily="2" charset="-122"/>
                <a:ea typeface="宋体" panose="02010600030101010101" pitchFamily="2" charset="-122"/>
              </a:rPr>
              <a:t>身。</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把</a:t>
            </a:r>
            <a:r>
              <a:rPr lang="zh-CN" altLang="en-US" sz="3600">
                <a:latin typeface="宋体" panose="02010600030101010101" pitchFamily="2" charset="-122"/>
                <a:ea typeface="宋体" panose="02010600030101010101" pitchFamily="2" charset="-122"/>
              </a:rPr>
              <a:t>君诗</a:t>
            </a:r>
            <a:r>
              <a:rPr lang="zh-CN" altLang="en-US" sz="3600">
                <a:highlight>
                  <a:srgbClr val="FFFF00"/>
                </a:highlight>
                <a:latin typeface="宋体" panose="02010600030101010101" pitchFamily="2" charset="-122"/>
                <a:ea typeface="宋体" panose="02010600030101010101" pitchFamily="2" charset="-122"/>
              </a:rPr>
              <a:t>过日</a:t>
            </a:r>
            <a:r>
              <a:rPr lang="zh-CN" altLang="en-US" sz="3600">
                <a:latin typeface="宋体" panose="02010600030101010101" pitchFamily="2" charset="-122"/>
                <a:ea typeface="宋体" panose="02010600030101010101" pitchFamily="2" charset="-122"/>
              </a:rPr>
              <a:t>，念</a:t>
            </a:r>
            <a:r>
              <a:rPr lang="zh-CN" altLang="en-US" sz="3600">
                <a:highlight>
                  <a:srgbClr val="FFFF00"/>
                </a:highlight>
                <a:latin typeface="宋体" panose="02010600030101010101" pitchFamily="2" charset="-122"/>
                <a:ea typeface="宋体" panose="02010600030101010101" pitchFamily="2" charset="-122"/>
              </a:rPr>
              <a:t>此别惊</a:t>
            </a:r>
            <a:r>
              <a:rPr lang="zh-CN" altLang="en-US" sz="3600">
                <a:latin typeface="宋体" panose="02010600030101010101" pitchFamily="2" charset="-122"/>
                <a:ea typeface="宋体" panose="02010600030101010101" pitchFamily="2" charset="-122"/>
              </a:rPr>
              <a:t>神。</a:t>
            </a:r>
          </a:p>
          <a:p>
            <a:pPr marL="0" indent="0" algn="ctr" defTabSz="266700">
              <a:spcAft>
                <a:spcPct val="0"/>
              </a:spcAft>
            </a:pPr>
            <a:r>
              <a:rPr lang="zh-CN" altLang="en-US" sz="3600">
                <a:latin typeface="宋体" panose="02010600030101010101" pitchFamily="2" charset="-122"/>
                <a:ea typeface="宋体" panose="02010600030101010101" pitchFamily="2" charset="-122"/>
              </a:rPr>
              <a:t>地阔峨眉</a:t>
            </a:r>
            <a:r>
              <a:rPr lang="zh-CN" altLang="en-US" sz="3600">
                <a:highlight>
                  <a:srgbClr val="FFFF00"/>
                </a:highlight>
                <a:latin typeface="宋体" panose="02010600030101010101" pitchFamily="2" charset="-122"/>
                <a:ea typeface="宋体" panose="02010600030101010101" pitchFamily="2" charset="-122"/>
              </a:rPr>
              <a:t>晚</a:t>
            </a:r>
            <a:r>
              <a:rPr lang="zh-CN" altLang="en-US" sz="3600">
                <a:latin typeface="宋体" panose="02010600030101010101" pitchFamily="2" charset="-122"/>
                <a:ea typeface="宋体" panose="02010600030101010101" pitchFamily="2" charset="-122"/>
              </a:rPr>
              <a:t>，天高岘首</a:t>
            </a:r>
            <a:r>
              <a:rPr lang="zh-CN" altLang="en-US" sz="3600">
                <a:highlight>
                  <a:srgbClr val="FFFF00"/>
                </a:highlight>
                <a:latin typeface="宋体" panose="02010600030101010101" pitchFamily="2" charset="-122"/>
                <a:ea typeface="宋体" panose="02010600030101010101" pitchFamily="2" charset="-122"/>
              </a:rPr>
              <a:t>春</a:t>
            </a:r>
            <a:r>
              <a:rPr lang="zh-CN" altLang="en-US" sz="3600">
                <a:latin typeface="宋体" panose="02010600030101010101" pitchFamily="2" charset="-122"/>
                <a:ea typeface="宋体" panose="02010600030101010101" pitchFamily="2" charset="-122"/>
              </a:rPr>
              <a:t>。</a:t>
            </a:r>
          </a:p>
          <a:p>
            <a:pPr marL="0" indent="0" algn="ctr" defTabSz="266700">
              <a:spcAft>
                <a:spcPct val="0"/>
              </a:spcAft>
            </a:pPr>
            <a:r>
              <a:rPr lang="zh-CN" altLang="en-US" sz="3600">
                <a:highlight>
                  <a:srgbClr val="FFFF00"/>
                </a:highlight>
                <a:latin typeface="宋体" panose="02010600030101010101" pitchFamily="2" charset="-122"/>
                <a:ea typeface="宋体" panose="02010600030101010101" pitchFamily="2" charset="-122"/>
              </a:rPr>
              <a:t>为</a:t>
            </a:r>
            <a:r>
              <a:rPr lang="zh-CN" altLang="en-US" sz="3600">
                <a:latin typeface="宋体" panose="02010600030101010101" pitchFamily="2" charset="-122"/>
                <a:ea typeface="宋体" panose="02010600030101010101" pitchFamily="2" charset="-122"/>
              </a:rPr>
              <a:t>于</a:t>
            </a:r>
            <a:r>
              <a:rPr lang="zh-CN" altLang="en-US" sz="3600">
                <a:highlight>
                  <a:srgbClr val="FFFF00"/>
                </a:highlight>
                <a:latin typeface="宋体" panose="02010600030101010101" pitchFamily="2" charset="-122"/>
                <a:ea typeface="宋体" panose="02010600030101010101" pitchFamily="2" charset="-122"/>
              </a:rPr>
              <a:t>耆旧</a:t>
            </a:r>
            <a:r>
              <a:rPr lang="zh-CN" altLang="en-US" sz="3600">
                <a:latin typeface="宋体" panose="02010600030101010101" pitchFamily="2" charset="-122"/>
                <a:ea typeface="宋体" panose="02010600030101010101" pitchFamily="2" charset="-122"/>
              </a:rPr>
              <a:t>内，试</a:t>
            </a:r>
            <a:r>
              <a:rPr lang="zh-CN" altLang="en-US" sz="3600">
                <a:highlight>
                  <a:srgbClr val="FFFF00"/>
                </a:highlight>
                <a:latin typeface="宋体" panose="02010600030101010101" pitchFamily="2" charset="-122"/>
                <a:ea typeface="宋体" panose="02010600030101010101" pitchFamily="2" charset="-122"/>
              </a:rPr>
              <a:t>觅</a:t>
            </a:r>
            <a:r>
              <a:rPr lang="zh-CN" altLang="en-US" sz="3600">
                <a:latin typeface="宋体" panose="02010600030101010101" pitchFamily="2" charset="-122"/>
                <a:ea typeface="宋体" panose="02010600030101010101" pitchFamily="2" charset="-122"/>
              </a:rPr>
              <a:t>姓庞人。</a:t>
            </a:r>
            <a:r>
              <a:rPr lang="en-US" altLang="zh-CN" sz="1600">
                <a:solidFill>
                  <a:srgbClr val="C00000"/>
                </a:solidFill>
                <a:latin typeface="黑体" panose="02010609060101010101" charset="-122"/>
                <a:ea typeface="黑体" panose="02010609060101010101" charset="-122"/>
                <a:cs typeface="黑体" panose="02010609060101010101" charset="-122"/>
                <a:sym typeface="+mn-ea"/>
              </a:rPr>
              <a:t> </a:t>
            </a:r>
          </a:p>
          <a:p>
            <a:pPr marL="0" indent="0" algn="l" defTabSz="266700">
              <a:spcAft>
                <a:spcPct val="0"/>
              </a:spcAft>
            </a:pPr>
            <a:r>
              <a:rPr lang="en-US" altLang="zh-CN" sz="3200">
                <a:solidFill>
                  <a:srgbClr val="C00000"/>
                </a:solidFill>
                <a:latin typeface="黑体" panose="02010609060101010101" charset="-122"/>
                <a:ea typeface="黑体" panose="02010609060101010101" charset="-122"/>
                <a:cs typeface="黑体" panose="02010609060101010101" charset="-122"/>
                <a:sym typeface="+mn-ea"/>
              </a:rPr>
              <a:t>   </a:t>
            </a:r>
            <a:r>
              <a:rPr lang="zh-CN" sz="3200">
                <a:solidFill>
                  <a:srgbClr val="C00000"/>
                </a:solidFill>
                <a:latin typeface="黑体" panose="02010609060101010101" charset="-122"/>
                <a:ea typeface="黑体" panose="02010609060101010101" charset="-122"/>
                <a:cs typeface="黑体" panose="02010609060101010101" charset="-122"/>
                <a:sym typeface="+mn-ea"/>
              </a:rPr>
              <a:t>山长水远，一别难见，峨嵋山下我送你别，暮色茫茫令人伤感；天高地广，人世茫茫，幸而你去了襄阳，那里春意正浓，正待与你相见</a:t>
            </a:r>
            <a:r>
              <a:rPr sz="3200">
                <a:solidFill>
                  <a:srgbClr val="C00000"/>
                </a:solidFill>
                <a:latin typeface="黑体" panose="02010609060101010101" charset="-122"/>
                <a:ea typeface="黑体" panose="02010609060101010101" charset="-122"/>
                <a:cs typeface="黑体" panose="02010609060101010101" charset="-122"/>
                <a:sym typeface="+mn-ea"/>
              </a:rPr>
              <a:t>。</a:t>
            </a:r>
            <a:r>
              <a:rPr lang="zh-CN" sz="3200">
                <a:solidFill>
                  <a:srgbClr val="C00000"/>
                </a:solidFill>
                <a:latin typeface="黑体" panose="02010609060101010101" charset="-122"/>
                <a:ea typeface="黑体" panose="02010609060101010101" charset="-122"/>
                <a:cs typeface="黑体" panose="02010609060101010101" charset="-122"/>
                <a:sym typeface="+mn-ea"/>
              </a:rPr>
              <a:t>请你到了那儿为我去在当地年高望重者中，寻访一下如庞德公那般令人仰慕的高人贤士吧，我神往已久，也想追随其后为国报效。展望朋友到达襄阳后的高雅生活，表达对先贤的敬仰。关注国家安危，虽有痛苦失落，但并不失志，仍幻想有朝一日建功立业，扶持社稷。</a:t>
            </a:r>
          </a:p>
        </p:txBody>
      </p:sp>
      <mc:AlternateContent xmlns:mc="http://schemas.openxmlformats.org/markup-compatibility/2006" xmlns:p14="http://schemas.microsoft.com/office/powerpoint/2010/main">
        <mc:Choice Requires="p14">
          <p:contentPart p14:bwMode="auto" r:id="rId2">
            <p14:nvContentPartPr>
              <p14:cNvPr id="3" name="墨迹 2"/>
              <p14:cNvContentPartPr/>
              <p14:nvPr/>
            </p14:nvContentPartPr>
            <p14:xfrm>
              <a:off x="4049395" y="1964055"/>
              <a:ext cx="635" cy="635"/>
            </p14:xfrm>
          </p:contentPart>
        </mc:Choice>
        <mc:Fallback xmlns="">
          <p:pic>
            <p:nvPicPr>
              <p:cNvPr id="3" name="墨迹 2"/>
            </p:nvPicPr>
            <p:blipFill>
              <a:blip r:embed="rId3"/>
            </p:blipFill>
            <p:spPr>
              <a:xfrm>
                <a:off x="4049395" y="1964055"/>
                <a:ext cx="635" cy="635"/>
              </a:xfrm>
              <a:prstGeom prst="rect"/>
            </p:spPr>
          </p:pic>
        </mc:Fallback>
      </mc:AlternateContent>
      <mc:AlternateContent xmlns:mc="http://schemas.openxmlformats.org/markup-compatibility/2006" xmlns:p14="http://schemas.microsoft.com/office/powerpoint/2010/main">
        <mc:Choice Requires="p14">
          <p:contentPart p14:bwMode="auto" r:id="rId4">
            <p14:nvContentPartPr>
              <p14:cNvPr id="7" name="墨迹 6"/>
              <p14:cNvContentPartPr/>
              <p14:nvPr/>
            </p14:nvContentPartPr>
            <p14:xfrm>
              <a:off x="4857750" y="1731645"/>
              <a:ext cx="635" cy="635"/>
            </p14:xfrm>
          </p:contentPart>
        </mc:Choice>
        <mc:Fallback xmlns="">
          <p:pic>
            <p:nvPicPr>
              <p:cNvPr id="7" name="墨迹 6"/>
            </p:nvPicPr>
            <p:blipFill>
              <a:blip r:embed="rId3"/>
            </p:blipFill>
            <p:spPr>
              <a:xfrm>
                <a:off x="4857750" y="1731645"/>
                <a:ext cx="635" cy="635"/>
              </a:xfrm>
              <a:prstGeom prst="rect"/>
            </p:spPr>
          </p:pic>
        </mc:Fallback>
      </mc:AlternateContent>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8100" y="77470"/>
            <a:ext cx="12154535" cy="6657975"/>
          </a:xfrm>
          <a:prstGeom prst="rect">
            <a:avLst/>
          </a:prstGeom>
        </p:spPr>
        <p:txBody>
          <a:bodyPr>
            <a:noAutofit/>
          </a:bodyPr>
          <a:lstStyle/>
          <a:p>
            <a:pPr marL="0" indent="0" algn="l" defTabSz="266700">
              <a:spcAft>
                <a:spcPct val="0"/>
              </a:spcAft>
            </a:pPr>
            <a:r>
              <a:rPr sz="2900" b="1">
                <a:latin typeface="黑体" panose="02010609060101010101" charset="-122"/>
                <a:ea typeface="黑体" panose="02010609060101010101" charset="-122"/>
                <a:cs typeface="黑体" panose="02010609060101010101" charset="-122"/>
                <a:sym typeface="+mn-ea"/>
              </a:rPr>
              <a:t>15.下列对这首诗的理解和赏析，</a:t>
            </a:r>
            <a:r>
              <a:rPr sz="2900" b="1">
                <a:highlight>
                  <a:srgbClr val="FFFF00"/>
                </a:highlight>
                <a:latin typeface="黑体" panose="02010609060101010101" charset="-122"/>
                <a:ea typeface="黑体" panose="02010609060101010101" charset="-122"/>
                <a:cs typeface="黑体" panose="02010609060101010101" charset="-122"/>
                <a:sym typeface="+mn-ea"/>
              </a:rPr>
              <a:t>不正确</a:t>
            </a:r>
            <a:r>
              <a:rPr sz="2900" b="1">
                <a:latin typeface="黑体" panose="02010609060101010101" charset="-122"/>
                <a:ea typeface="黑体" panose="02010609060101010101" charset="-122"/>
                <a:cs typeface="黑体" panose="02010609060101010101" charset="-122"/>
                <a:sym typeface="+mn-ea"/>
              </a:rPr>
              <a:t>的一项是（3分）</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A.诗的首联简单交代了兵荒马乱的时代背景和诗人年老多病的艰难境况。</a:t>
            </a:r>
          </a:p>
          <a:p>
            <a:pPr marL="0" indent="0" algn="l" defTabSz="266700">
              <a:spcAft>
                <a:spcPct val="0"/>
              </a:spcAft>
            </a:pP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B.</a:t>
            </a:r>
            <a:r>
              <a:rPr sz="2900" b="1">
                <a:latin typeface="宋体" panose="02010600030101010101" pitchFamily="2" charset="-122"/>
                <a:ea typeface="宋体" panose="02010600030101010101" pitchFamily="2" charset="-122"/>
                <a:cs typeface="宋体" panose="02010600030101010101" pitchFamily="2" charset="-122"/>
                <a:sym typeface="+mn-ea"/>
              </a:rPr>
              <a:t>虽然</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日后仍有</a:t>
            </a:r>
            <a:r>
              <a:rPr sz="2900" b="1">
                <a:latin typeface="宋体" panose="02010600030101010101" pitchFamily="2" charset="-122"/>
                <a:ea typeface="宋体" panose="02010600030101010101" pitchFamily="2" charset="-122"/>
                <a:cs typeface="宋体" panose="02010600030101010101" pitchFamily="2" charset="-122"/>
                <a:sym typeface="+mn-ea"/>
              </a:rPr>
              <a:t>朋友的诗篇陪伴，但</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面对离别</a:t>
            </a:r>
            <a:r>
              <a:rPr sz="2900" b="1">
                <a:latin typeface="宋体" panose="02010600030101010101" pitchFamily="2" charset="-122"/>
                <a:ea typeface="宋体" panose="02010600030101010101" pitchFamily="2" charset="-122"/>
                <a:cs typeface="宋体" panose="02010600030101010101" pitchFamily="2" charset="-122"/>
                <a:sym typeface="+mn-ea"/>
              </a:rPr>
              <a:t>，诗人</a:t>
            </a:r>
            <a:r>
              <a:rPr sz="2900" b="1">
                <a:highlight>
                  <a:srgbClr val="FFFF00"/>
                </a:highlight>
                <a:latin typeface="宋体" panose="02010600030101010101" pitchFamily="2" charset="-122"/>
                <a:ea typeface="宋体" panose="02010600030101010101" pitchFamily="2" charset="-122"/>
                <a:cs typeface="宋体" panose="02010600030101010101" pitchFamily="2" charset="-122"/>
                <a:sym typeface="+mn-ea"/>
              </a:rPr>
              <a:t>还是感到</a:t>
            </a:r>
            <a:r>
              <a:rPr sz="2900" b="1">
                <a:latin typeface="宋体" panose="02010600030101010101" pitchFamily="2" charset="-122"/>
                <a:ea typeface="宋体" panose="02010600030101010101" pitchFamily="2" charset="-122"/>
                <a:cs typeface="宋体" panose="02010600030101010101" pitchFamily="2" charset="-122"/>
                <a:sym typeface="+mn-ea"/>
              </a:rPr>
              <a:t>心惊神伤。</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把君诗过日”紧承首联，说自己在欣赏郑炼的诗中过日，指的是当前的生活，不是日后的生活；“念此”的“此”应结合首联中“戎马交驰际，柴门老病身”一起理解，诗人不仅仅为离别“心惊神伤”，而是想到在此战乱时期，自己又年老多病，一别将再难相见，故“心惊神伤”</a:t>
            </a:r>
            <a:r>
              <a:rPr lang="zh-CN" altLang="en-US" sz="3000">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C.诗人请郑炼在襄阳寻访庞德公那样的高士，表达了对先贤的仰慕之意。</a:t>
            </a:r>
          </a:p>
          <a:p>
            <a:pPr marL="0" indent="0" algn="l" defTabSz="266700">
              <a:spcAft>
                <a:spcPct val="0"/>
              </a:spcAft>
            </a:pPr>
            <a:r>
              <a:rPr sz="2900" b="1">
                <a:latin typeface="宋体" panose="02010600030101010101" pitchFamily="2" charset="-122"/>
                <a:ea typeface="宋体" panose="02010600030101010101" pitchFamily="2" charset="-122"/>
                <a:cs typeface="宋体" panose="02010600030101010101" pitchFamily="2" charset="-122"/>
                <a:sym typeface="+mn-ea"/>
              </a:rPr>
              <a:t>D.全诗情感表达含蓄蕴藉，格律谨严，比较典型地体现了杜甫诗的风格。</a:t>
            </a:r>
            <a:endParaRPr sz="1600" b="1">
              <a:latin typeface="宋体" panose="02010600030101010101" pitchFamily="2" charset="-122"/>
              <a:ea typeface="宋体" panose="02010600030101010101" pitchFamily="2" charset="-122"/>
              <a:sym typeface="+mn-ea"/>
            </a:endParaRPr>
          </a:p>
          <a:p>
            <a:pPr marL="0" indent="0" algn="l" defTabSz="266700">
              <a:spcAft>
                <a:spcPct val="0"/>
              </a:spcAft>
            </a:pPr>
            <a:r>
              <a:rPr sz="3200" b="1">
                <a:latin typeface="黑体" panose="02010609060101010101" charset="-122"/>
                <a:ea typeface="黑体" panose="02010609060101010101" charset="-122"/>
                <a:cs typeface="黑体" panose="02010609060101010101" charset="-122"/>
                <a:sym typeface="+mn-ea"/>
              </a:rPr>
              <a:t>16.诗的颈联写到</a:t>
            </a:r>
            <a:r>
              <a:rPr sz="3200" b="1">
                <a:highlight>
                  <a:srgbClr val="FFFF00"/>
                </a:highlight>
                <a:latin typeface="黑体" panose="02010609060101010101" charset="-122"/>
                <a:ea typeface="黑体" panose="02010609060101010101" charset="-122"/>
                <a:cs typeface="黑体" panose="02010609060101010101" charset="-122"/>
                <a:sym typeface="+mn-ea"/>
              </a:rPr>
              <a:t>峨眉</a:t>
            </a:r>
            <a:r>
              <a:rPr sz="3200" b="1">
                <a:latin typeface="黑体" panose="02010609060101010101" charset="-122"/>
                <a:ea typeface="黑体" panose="02010609060101010101" charset="-122"/>
                <a:cs typeface="黑体" panose="02010609060101010101" charset="-122"/>
                <a:sym typeface="+mn-ea"/>
              </a:rPr>
              <a:t>、</a:t>
            </a:r>
            <a:r>
              <a:rPr sz="3200" b="1">
                <a:highlight>
                  <a:srgbClr val="FFFF00"/>
                </a:highlight>
                <a:latin typeface="黑体" panose="02010609060101010101" charset="-122"/>
                <a:ea typeface="黑体" panose="02010609060101010101" charset="-122"/>
                <a:cs typeface="黑体" panose="02010609060101010101" charset="-122"/>
                <a:sym typeface="+mn-ea"/>
              </a:rPr>
              <a:t>岘首</a:t>
            </a:r>
            <a:r>
              <a:rPr sz="3200" b="1">
                <a:latin typeface="黑体" panose="02010609060101010101" charset="-122"/>
                <a:ea typeface="黑体" panose="02010609060101010101" charset="-122"/>
                <a:cs typeface="黑体" panose="02010609060101010101" charset="-122"/>
                <a:sym typeface="+mn-ea"/>
              </a:rPr>
              <a:t>两座山，对表达离情有何</a:t>
            </a:r>
            <a:r>
              <a:rPr sz="3200" b="1">
                <a:highlight>
                  <a:srgbClr val="FFFF00"/>
                </a:highlight>
                <a:latin typeface="黑体" panose="02010609060101010101" charset="-122"/>
                <a:ea typeface="黑体" panose="02010609060101010101" charset="-122"/>
                <a:cs typeface="黑体" panose="02010609060101010101" charset="-122"/>
                <a:sym typeface="+mn-ea"/>
              </a:rPr>
              <a:t>作用</a:t>
            </a:r>
            <a:r>
              <a:rPr sz="3200" b="1">
                <a:latin typeface="黑体" panose="02010609060101010101" charset="-122"/>
                <a:ea typeface="黑体" panose="02010609060101010101" charset="-122"/>
                <a:cs typeface="黑体" panose="02010609060101010101" charset="-122"/>
                <a:sym typeface="+mn-ea"/>
              </a:rPr>
              <a:t>？请简要分析。</a:t>
            </a:r>
          </a:p>
          <a:p>
            <a:pPr marL="0" indent="0" algn="l" defTabSz="266700">
              <a:spcAft>
                <a:spcPct val="0"/>
              </a:spcAft>
            </a:pPr>
            <a:r>
              <a:rPr lang="zh-CN" altLang="en-US" sz="3000">
                <a:solidFill>
                  <a:srgbClr val="C00000"/>
                </a:solidFill>
                <a:latin typeface="微软雅黑" panose="020B0503020204020204" charset="-122"/>
                <a:ea typeface="微软雅黑" panose="020B0503020204020204" charset="-122"/>
                <a:cs typeface="微软雅黑" panose="020B0503020204020204" charset="-122"/>
                <a:sym typeface="+mn-ea"/>
              </a:rPr>
              <a:t>复习“画眉鸟”诗题所涉知识——意象作用。而这里问的是对“表情达意”有何作用，所以应先找出诗句进行翻译看有什么情意，再有手法即要点出，落于情感：</a:t>
            </a:r>
          </a:p>
          <a:p>
            <a:pPr marL="0" indent="0" algn="l" defTabSz="266700">
              <a:spcAft>
                <a:spcPct val="0"/>
              </a:spcAft>
            </a:pPr>
            <a:r>
              <a:rPr lang="en-US" altLang="zh-CN" sz="3200">
                <a:latin typeface="黑体" panose="02010609060101010101" charset="-122"/>
                <a:ea typeface="黑体" panose="02010609060101010101" charset="-122"/>
                <a:sym typeface="+mn-ea"/>
              </a:rPr>
              <a:t> </a:t>
            </a:r>
            <a:endParaRPr lang="zh-CN" altLang="en-US" sz="3200">
              <a:latin typeface="黑体" panose="02010609060101010101" charset="-122"/>
              <a:ea typeface="黑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77470"/>
            <a:ext cx="12192635" cy="6653530"/>
          </a:xfrm>
          <a:prstGeom prst="rect">
            <a:avLst/>
          </a:prstGeom>
        </p:spPr>
        <p:txBody>
          <a:bodyPr>
            <a:noAutofit/>
          </a:bodyPr>
          <a:lstStyle/>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①颈联</a:t>
            </a:r>
            <a:r>
              <a:rPr lang="zh-CN" altLang="en-US" sz="3200">
                <a:highlight>
                  <a:srgbClr val="FFFF00"/>
                </a:highlight>
                <a:latin typeface="黑体" panose="02010609060101010101" charset="-122"/>
                <a:ea typeface="黑体" panose="02010609060101010101" charset="-122"/>
                <a:sym typeface="+mn-ea"/>
              </a:rPr>
              <a:t>说</a:t>
            </a:r>
            <a:r>
              <a:rPr lang="zh-CN" altLang="en-US" sz="3200">
                <a:latin typeface="黑体" panose="02010609060101010101" charset="-122"/>
                <a:ea typeface="黑体" panose="02010609060101010101" charset="-122"/>
                <a:sym typeface="+mn-ea"/>
              </a:rPr>
              <a:t>，我与你在峨嵋山下分别，暮色苍茫；而你要去岘首山，此地与襄阳距离遥远，将来你到达时，已经是明年春天了；</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②首先运用了</a:t>
            </a:r>
            <a:r>
              <a:rPr lang="zh-CN" altLang="en-US" sz="3200">
                <a:highlight>
                  <a:srgbClr val="FFFF00"/>
                </a:highlight>
                <a:latin typeface="黑体" panose="02010609060101010101" charset="-122"/>
                <a:ea typeface="黑体" panose="02010609060101010101" charset="-122"/>
                <a:sym typeface="+mn-ea"/>
              </a:rPr>
              <a:t>借代</a:t>
            </a:r>
            <a:r>
              <a:rPr lang="zh-CN" altLang="en-US" sz="3200">
                <a:latin typeface="黑体" panose="02010609060101010101" charset="-122"/>
                <a:ea typeface="黑体" panose="02010609060101010101" charset="-122"/>
                <a:sym typeface="+mn-ea"/>
              </a:rPr>
              <a:t>，峨眉代指四川，岘首代指襄阳，体现出与友人相距之远，更能突出离别的依依之情；</a:t>
            </a:r>
          </a:p>
          <a:p>
            <a:pPr marL="0" indent="0" algn="l" defTabSz="266700">
              <a:lnSpc>
                <a:spcPct val="130000"/>
              </a:lnSpc>
              <a:spcAft>
                <a:spcPct val="0"/>
              </a:spcAft>
            </a:pPr>
            <a:r>
              <a:rPr lang="zh-CN" altLang="en-US" sz="3200">
                <a:latin typeface="黑体" panose="02010609060101010101" charset="-122"/>
                <a:ea typeface="黑体" panose="02010609060101010101" charset="-122"/>
                <a:sym typeface="+mn-ea"/>
              </a:rPr>
              <a:t>③还运用了</a:t>
            </a:r>
            <a:r>
              <a:rPr lang="zh-CN" altLang="en-US" sz="3200">
                <a:highlight>
                  <a:srgbClr val="FFFF00"/>
                </a:highlight>
                <a:latin typeface="黑体" panose="02010609060101010101" charset="-122"/>
                <a:ea typeface="黑体" panose="02010609060101010101" charset="-122"/>
                <a:sym typeface="+mn-ea"/>
              </a:rPr>
              <a:t>借景抒情</a:t>
            </a:r>
            <a:r>
              <a:rPr lang="zh-CN" altLang="en-US" sz="3200">
                <a:latin typeface="黑体" panose="02010609060101010101" charset="-122"/>
                <a:ea typeface="黑体" panose="02010609060101010101" charset="-122"/>
                <a:sym typeface="+mn-ea"/>
              </a:rPr>
              <a:t>，借峨眉山晚景表达依依不舍的离别之情，借岘山春景表达对朋友一路顺风的美好祝愿，借天高地阔表达对相隔千里友人的思念之情；</a:t>
            </a:r>
          </a:p>
          <a:p>
            <a:pPr marL="0" indent="0" algn="l" defTabSz="266700">
              <a:lnSpc>
                <a:spcPct val="130000"/>
              </a:lnSpc>
              <a:spcAft>
                <a:spcPct val="0"/>
              </a:spcAft>
            </a:pPr>
            <a:r>
              <a:rPr lang="zh-CN" altLang="en-US" sz="3200">
                <a:latin typeface="微软雅黑" panose="020B0503020204020204" charset="-122"/>
                <a:ea typeface="微软雅黑" panose="020B0503020204020204" charset="-122"/>
                <a:sym typeface="+mn-ea"/>
              </a:rPr>
              <a:t>④</a:t>
            </a:r>
            <a:r>
              <a:rPr lang="zh-CN" altLang="en-US" sz="3200">
                <a:highlight>
                  <a:srgbClr val="FFFF00"/>
                </a:highlight>
                <a:latin typeface="黑体" panose="02010609060101010101" charset="-122"/>
                <a:ea typeface="黑体" panose="02010609060101010101" charset="-122"/>
                <a:sym typeface="+mn-ea"/>
              </a:rPr>
              <a:t>虚实结合</a:t>
            </a:r>
            <a:r>
              <a:rPr lang="zh-CN" altLang="en-US" sz="3200">
                <a:latin typeface="黑体" panose="02010609060101010101" charset="-122"/>
                <a:ea typeface="黑体" panose="02010609060101010101" charset="-122"/>
                <a:sym typeface="+mn-ea"/>
              </a:rPr>
              <a:t>；眼前的送别实景与想象中的别后虚景都呈现在作者笔下，更能传达出作者的不舍之情与对友人的祝福；</a:t>
            </a:r>
          </a:p>
          <a:p>
            <a:pPr marL="0" indent="0" algn="l" defTabSz="266700">
              <a:spcAft>
                <a:spcPct val="0"/>
              </a:spcAft>
            </a:pPr>
            <a:endParaRPr lang="zh-CN" altLang="en-US" sz="3200">
              <a:latin typeface="黑体" panose="02010609060101010101" charset="-122"/>
              <a:ea typeface="黑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EwNTM5NzYwMDRjMzkwZTVkZjY2ODkwMGIxNGU0OTUifQ=="/>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2311</Words>
  <Application>Microsoft Office PowerPoint</Application>
  <PresentationFormat>宽屏</PresentationFormat>
  <Paragraphs>126</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Malgun Gothic</vt:lpstr>
      <vt:lpstr>黑体</vt:lpstr>
      <vt:lpstr>宋体</vt:lpstr>
      <vt:lpstr>微软雅黑</vt:lpstr>
      <vt:lpstr>Arial</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ZL G</dc:creator>
  <cp:lastModifiedBy>³He</cp:lastModifiedBy>
  <cp:revision>114</cp:revision>
  <dcterms:created xsi:type="dcterms:W3CDTF">2023-08-09T12:44:00Z</dcterms:created>
  <dcterms:modified xsi:type="dcterms:W3CDTF">2025-12-17T07:36:45Z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64F4B5919CED4412B991D07C62244147_13</vt:lpwstr>
  </property>
  <property fmtid="{D5CDD505-2E9C-101B-9397-08002B2CF9AE}" pid="3" name="KSOProductBuildVer">
    <vt:lpwstr>2052-12.1.0.24034</vt:lpwstr>
  </property>
</Properties>
</file>