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2.xml"/><Relationship Id="rId2" Type="http://schemas.openxmlformats.org/officeDocument/2006/relationships/image" Target="../media/image1.jpeg"/><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4.xml"/><Relationship Id="rId2" Type="http://schemas.openxmlformats.org/officeDocument/2006/relationships/image" Target="../media/image2.jpeg"/><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6.xml"/><Relationship Id="rId2" Type="http://schemas.openxmlformats.org/officeDocument/2006/relationships/image" Target="../media/image3.jpeg"/><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zh-CN" sz="6600">
                <a:solidFill>
                  <a:srgbClr val="FF0000"/>
                </a:solidFill>
              </a:rPr>
              <a:t>选必</a:t>
            </a:r>
            <a:r>
              <a:rPr lang="en-US" altLang="zh-CN" sz="6600">
                <a:solidFill>
                  <a:srgbClr val="FF0000"/>
                </a:solidFill>
              </a:rPr>
              <a:t>4U5</a:t>
            </a:r>
            <a:r>
              <a:rPr lang="zh-CN" altLang="en-US" sz="6600">
                <a:solidFill>
                  <a:srgbClr val="FF0000"/>
                </a:solidFill>
              </a:rPr>
              <a:t>单词</a:t>
            </a:r>
            <a:r>
              <a:rPr lang="en-US" altLang="zh-CN" sz="6600">
                <a:solidFill>
                  <a:srgbClr val="FF0000"/>
                </a:solidFill>
              </a:rPr>
              <a:t>2</a:t>
            </a:r>
            <a:endParaRPr lang="en-US" altLang="zh-CN" sz="6600">
              <a:solidFill>
                <a:srgbClr val="FF0000"/>
              </a:solidFill>
            </a:endParaRPr>
          </a:p>
        </p:txBody>
      </p:sp>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01955"/>
            <a:ext cx="10968990" cy="5847715"/>
          </a:xfrm>
          <a:ln>
            <a:solidFill>
              <a:schemeClr val="accent1"/>
            </a:solidFill>
          </a:ln>
        </p:spPr>
        <p:txBody>
          <a:bodyPr/>
          <a:p>
            <a:pPr marL="0" indent="0">
              <a:buNone/>
            </a:pPr>
            <a:r>
              <a:rPr lang="en-US" altLang="zh-CN" sz="2800">
                <a:solidFill>
                  <a:schemeClr val="tx1"/>
                </a:solidFill>
                <a:latin typeface="Times New Roman" panose="02020603050405020304" charset="0"/>
                <a:cs typeface="Times New Roman" panose="02020603050405020304" charset="0"/>
              </a:rPr>
              <a:t>12. acquire</a:t>
            </a:r>
            <a:r>
              <a:rPr lang="zh-CN" altLang="en-US" sz="2800">
                <a:solidFill>
                  <a:schemeClr val="tx1"/>
                </a:solidFill>
                <a:latin typeface="Times New Roman" panose="02020603050405020304" charset="0"/>
                <a:cs typeface="Times New Roman" panose="02020603050405020304" charset="0"/>
              </a:rPr>
              <a:t>获得、得到</a:t>
            </a:r>
            <a:endParaRPr lang="zh-CN" altLang="en-US" sz="2800">
              <a:solidFill>
                <a:schemeClr val="tx1"/>
              </a:solidFill>
              <a:latin typeface="Times New Roman" panose="02020603050405020304" charset="0"/>
              <a:cs typeface="Times New Roman" panose="02020603050405020304" charset="0"/>
            </a:endParaRPr>
          </a:p>
          <a:p>
            <a:pPr marL="0" indent="0">
              <a:buNone/>
            </a:pPr>
            <a:r>
              <a:rPr lang="en-US" altLang="zh-CN" sz="2800">
                <a:solidFill>
                  <a:schemeClr val="tx1"/>
                </a:solidFill>
                <a:latin typeface="Times New Roman" panose="02020603050405020304" charset="0"/>
                <a:cs typeface="Times New Roman" panose="02020603050405020304" charset="0"/>
              </a:rPr>
              <a:t>      n.</a:t>
            </a:r>
            <a:r>
              <a:rPr lang="en-US" altLang="zh-CN" sz="2800" u="sng">
                <a:solidFill>
                  <a:schemeClr val="tx1"/>
                </a:solidFill>
                <a:latin typeface="Times New Roman" panose="02020603050405020304" charset="0"/>
                <a:cs typeface="Times New Roman" panose="02020603050405020304" charset="0"/>
              </a:rPr>
              <a:t>            </a:t>
            </a:r>
            <a:r>
              <a:rPr lang="en-US" altLang="zh-CN" sz="2800">
                <a:solidFill>
                  <a:schemeClr val="tx1"/>
                </a:solidFill>
                <a:latin typeface="Times New Roman" panose="02020603050405020304" charset="0"/>
                <a:cs typeface="Times New Roman" panose="02020603050405020304" charset="0"/>
              </a:rPr>
              <a:t>.</a:t>
            </a:r>
            <a:endParaRPr lang="en-US" altLang="zh-CN" sz="2800">
              <a:solidFill>
                <a:schemeClr val="tx1"/>
              </a:solidFill>
              <a:latin typeface="Times New Roman" panose="02020603050405020304" charset="0"/>
              <a:cs typeface="Times New Roman" panose="02020603050405020304" charset="0"/>
            </a:endParaRPr>
          </a:p>
          <a:p>
            <a:pPr marL="0" indent="0">
              <a:buNone/>
            </a:pPr>
            <a:r>
              <a:rPr lang="en-US" altLang="zh-CN" sz="2800">
                <a:solidFill>
                  <a:schemeClr val="tx1"/>
                </a:solidFill>
                <a:latin typeface="Times New Roman" panose="02020603050405020304" charset="0"/>
                <a:cs typeface="Times New Roman" panose="02020603050405020304" charset="0"/>
              </a:rPr>
              <a:t>      enquire / inquire  n. </a:t>
            </a:r>
            <a:r>
              <a:rPr lang="en-US" altLang="zh-CN" sz="2800" u="sng">
                <a:solidFill>
                  <a:schemeClr val="tx1"/>
                </a:solidFill>
                <a:latin typeface="Times New Roman" panose="02020603050405020304" charset="0"/>
                <a:cs typeface="Times New Roman" panose="02020603050405020304" charset="0"/>
              </a:rPr>
              <a:t>            </a:t>
            </a:r>
            <a:r>
              <a:rPr lang="en-US" altLang="zh-CN" sz="2800">
                <a:solidFill>
                  <a:schemeClr val="tx1"/>
                </a:solidFill>
                <a:latin typeface="Times New Roman" panose="02020603050405020304" charset="0"/>
                <a:cs typeface="Times New Roman" panose="02020603050405020304" charset="0"/>
              </a:rPr>
              <a:t>. </a:t>
            </a:r>
            <a:endParaRPr lang="en-US" altLang="zh-CN" sz="2800">
              <a:solidFill>
                <a:schemeClr val="tx1"/>
              </a:solidFill>
              <a:latin typeface="Times New Roman" panose="02020603050405020304" charset="0"/>
              <a:cs typeface="Times New Roman" panose="02020603050405020304" charset="0"/>
            </a:endParaRPr>
          </a:p>
          <a:p>
            <a:pPr marL="0" indent="0">
              <a:buNone/>
            </a:pPr>
            <a:r>
              <a:rPr lang="en-US" altLang="zh-CN" sz="2800">
                <a:solidFill>
                  <a:schemeClr val="tx1"/>
                </a:solidFill>
                <a:latin typeface="Times New Roman" panose="02020603050405020304" charset="0"/>
                <a:cs typeface="Times New Roman" panose="02020603050405020304" charset="0"/>
              </a:rPr>
              <a:t>      require n. </a:t>
            </a:r>
            <a:r>
              <a:rPr lang="en-US" altLang="zh-CN" sz="2800" u="sng">
                <a:solidFill>
                  <a:schemeClr val="tx1"/>
                </a:solidFill>
                <a:latin typeface="Times New Roman" panose="02020603050405020304" charset="0"/>
                <a:cs typeface="Times New Roman" panose="02020603050405020304" charset="0"/>
              </a:rPr>
              <a:t>              </a:t>
            </a:r>
            <a:r>
              <a:rPr lang="en-US" altLang="zh-CN" sz="2800">
                <a:solidFill>
                  <a:schemeClr val="tx1"/>
                </a:solidFill>
                <a:latin typeface="Times New Roman" panose="02020603050405020304" charset="0"/>
                <a:cs typeface="Times New Roman" panose="02020603050405020304" charset="0"/>
              </a:rPr>
              <a:t>. </a:t>
            </a:r>
            <a:endParaRPr lang="en-US" altLang="zh-CN" sz="28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33400"/>
            <a:ext cx="10968990" cy="5716270"/>
          </a:xfrm>
          <a:ln>
            <a:solidFill>
              <a:schemeClr val="accent1"/>
            </a:solidFill>
          </a:ln>
        </p:spPr>
        <p:txBody>
          <a:bodyPr>
            <a:noAutofit/>
          </a:bodyPr>
          <a:p>
            <a:pPr marL="0" indent="0" algn="just">
              <a:lnSpc>
                <a:spcPts val="2300"/>
              </a:lnSpc>
              <a:spcAft>
                <a:spcPts val="0"/>
              </a:spcAft>
              <a:buNone/>
            </a:pPr>
            <a:r>
              <a:rPr lang="en-US" altLang="zh-CN"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9. attend to</a:t>
            </a:r>
            <a:r>
              <a:rPr lang="zh-CN" altLang="en-US"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照顾、处理</a:t>
            </a:r>
            <a:endParaRPr lang="zh-CN" altLang="en-US"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300"/>
              </a:lnSpc>
              <a:spcAft>
                <a:spcPts val="0"/>
              </a:spcAft>
              <a:buNone/>
            </a:pPr>
            <a:r>
              <a:rPr lang="en-US" altLang="zh-CN" sz="2000">
                <a:solidFill>
                  <a:schemeClr val="tx1"/>
                </a:solidFill>
                <a:latin typeface="Times New Roman" panose="02020603050405020304" charset="0"/>
                <a:cs typeface="Times New Roman" panose="02020603050405020304" charset="0"/>
              </a:rPr>
              <a:t>(</a:t>
            </a:r>
            <a:r>
              <a:rPr lang="zh-CN" altLang="en-US" sz="2000">
                <a:solidFill>
                  <a:schemeClr val="tx1"/>
                </a:solidFill>
                <a:latin typeface="Times New Roman" panose="02020603050405020304" charset="0"/>
                <a:cs typeface="Times New Roman" panose="02020603050405020304" charset="0"/>
              </a:rPr>
              <a:t>来自</a:t>
            </a:r>
            <a:r>
              <a:rPr lang="en-US" altLang="zh-CN" sz="2000">
                <a:solidFill>
                  <a:schemeClr val="tx1"/>
                </a:solidFill>
                <a:latin typeface="Times New Roman" panose="02020603050405020304" charset="0"/>
                <a:cs typeface="Times New Roman" panose="02020603050405020304" charset="0"/>
              </a:rPr>
              <a:t>dicksuck) </a:t>
            </a:r>
            <a:endParaRPr lang="en-US" altLang="zh-CN" sz="2000">
              <a:solidFill>
                <a:schemeClr val="tx1"/>
              </a:solidFill>
              <a:latin typeface="Times New Roman" panose="02020603050405020304" charset="0"/>
              <a:cs typeface="Times New Roman" panose="02020603050405020304" charset="0"/>
            </a:endParaRPr>
          </a:p>
          <a:p>
            <a:pPr marL="0" indent="457200" algn="just">
              <a:lnSpc>
                <a:spcPts val="2300"/>
              </a:lnSpc>
              <a:spcAft>
                <a:spcPts val="0"/>
              </a:spcAft>
              <a:buNone/>
            </a:pPr>
            <a:r>
              <a:rPr lang="en-US" altLang="zh-CN" sz="2000">
                <a:solidFill>
                  <a:schemeClr val="tx1"/>
                </a:solidFill>
                <a:latin typeface="Times New Roman" panose="02020603050405020304" charset="0"/>
                <a:cs typeface="Times New Roman" panose="02020603050405020304" charset="0"/>
              </a:rPr>
              <a:t>The microscope was a gateway to world invisible to the naked eye. Eliza’s fingers trembled slightly as she prepared the </a:t>
            </a:r>
            <a:r>
              <a:rPr lang="en-US" altLang="zh-CN" sz="2000" u="sng">
                <a:solidFill>
                  <a:schemeClr val="tx1"/>
                </a:solidFill>
                <a:latin typeface="Times New Roman" panose="02020603050405020304" charset="0"/>
                <a:cs typeface="Times New Roman" panose="02020603050405020304" charset="0"/>
              </a:rPr>
              <a:t>   41   </a:t>
            </a:r>
            <a:r>
              <a:rPr lang="en-US" altLang="zh-CN" sz="2000">
                <a:solidFill>
                  <a:schemeClr val="tx1"/>
                </a:solidFill>
                <a:latin typeface="Times New Roman" panose="02020603050405020304" charset="0"/>
                <a:cs typeface="Times New Roman" panose="02020603050405020304" charset="0"/>
              </a:rPr>
              <a:t>. She carefully placed a drop of pond water onto the glass, knowing that within that tiny </a:t>
            </a:r>
            <a:r>
              <a:rPr lang="en-US" altLang="zh-CN" sz="2000" u="sng">
                <a:solidFill>
                  <a:schemeClr val="tx1"/>
                </a:solidFill>
                <a:latin typeface="Times New Roman" panose="02020603050405020304" charset="0"/>
                <a:cs typeface="Times New Roman" panose="02020603050405020304" charset="0"/>
              </a:rPr>
              <a:t>   42   </a:t>
            </a:r>
            <a:r>
              <a:rPr lang="en-US" altLang="zh-CN" sz="2000">
                <a:solidFill>
                  <a:schemeClr val="tx1"/>
                </a:solidFill>
                <a:latin typeface="Times New Roman" panose="02020603050405020304" charset="0"/>
                <a:cs typeface="Times New Roman" panose="02020603050405020304" charset="0"/>
              </a:rPr>
              <a:t>, mysteries awaited discovery. As she peered through the eyepiece, a complex ecosystem </a:t>
            </a:r>
            <a:r>
              <a:rPr lang="en-US" altLang="zh-CN" sz="2000" u="sng">
                <a:solidFill>
                  <a:schemeClr val="tx1"/>
                </a:solidFill>
                <a:latin typeface="Times New Roman" panose="02020603050405020304" charset="0"/>
                <a:cs typeface="Times New Roman" panose="02020603050405020304" charset="0"/>
              </a:rPr>
              <a:t>   43   </a:t>
            </a:r>
            <a:r>
              <a:rPr lang="en-US" altLang="zh-CN" sz="2000">
                <a:solidFill>
                  <a:schemeClr val="tx1"/>
                </a:solidFill>
                <a:latin typeface="Times New Roman" panose="02020603050405020304" charset="0"/>
                <a:cs typeface="Times New Roman" panose="02020603050405020304" charset="0"/>
              </a:rPr>
              <a:t>. Tiny creatures darted and swirled, their movements both chaotic and graceful. Suddenly, she noticed a strange organism. She knew she must </a:t>
            </a:r>
            <a:r>
              <a:rPr lang="en-US" altLang="zh-CN" sz="2000" u="sng">
                <a:solidFill>
                  <a:schemeClr val="tx1"/>
                </a:solidFill>
                <a:latin typeface="Times New Roman" panose="02020603050405020304" charset="0"/>
                <a:cs typeface="Times New Roman" panose="02020603050405020304" charset="0"/>
              </a:rPr>
              <a:t>   44   </a:t>
            </a:r>
            <a:r>
              <a:rPr lang="en-US" altLang="zh-CN" sz="2000">
                <a:solidFill>
                  <a:schemeClr val="tx1"/>
                </a:solidFill>
                <a:latin typeface="Times New Roman" panose="02020603050405020304" charset="0"/>
                <a:cs typeface="Times New Roman" panose="02020603050405020304" charset="0"/>
              </a:rPr>
              <a:t> this discovery meticulously; haste could mean missing crucial details. </a:t>
            </a:r>
            <a:endParaRPr lang="en-US" altLang="zh-CN" sz="2000">
              <a:solidFill>
                <a:schemeClr val="tx1"/>
              </a:solidFill>
              <a:latin typeface="Times New Roman" panose="02020603050405020304" charset="0"/>
              <a:cs typeface="Times New Roman" panose="02020603050405020304" charset="0"/>
            </a:endParaRPr>
          </a:p>
          <a:p>
            <a:pPr marL="0" indent="457200" algn="just">
              <a:lnSpc>
                <a:spcPts val="2300"/>
              </a:lnSpc>
              <a:spcAft>
                <a:spcPts val="0"/>
              </a:spcAft>
              <a:buNone/>
            </a:pPr>
            <a:r>
              <a:rPr lang="en-US" altLang="zh-CN" sz="2000">
                <a:solidFill>
                  <a:schemeClr val="tx1"/>
                </a:solidFill>
                <a:latin typeface="Times New Roman" panose="02020603050405020304" charset="0"/>
                <a:cs typeface="Times New Roman" panose="02020603050405020304" charset="0"/>
              </a:rPr>
              <a:t>Each movement of the creature was captured in perfect </a:t>
            </a:r>
            <a:r>
              <a:rPr lang="en-US" altLang="zh-CN" sz="2000" u="sng">
                <a:solidFill>
                  <a:schemeClr val="tx1"/>
                </a:solidFill>
                <a:latin typeface="Times New Roman" panose="02020603050405020304" charset="0"/>
                <a:cs typeface="Times New Roman" panose="02020603050405020304" charset="0"/>
              </a:rPr>
              <a:t>   45  </a:t>
            </a:r>
            <a:r>
              <a:rPr lang="en-US" altLang="zh-CN" sz="2000">
                <a:solidFill>
                  <a:schemeClr val="tx1"/>
                </a:solidFill>
                <a:latin typeface="Times New Roman" panose="02020603050405020304" charset="0"/>
                <a:cs typeface="Times New Roman" panose="02020603050405020304" charset="0"/>
              </a:rPr>
              <a:t>. Eliza reached for her notebook, her pencil </a:t>
            </a:r>
            <a:r>
              <a:rPr lang="en-US" altLang="zh-CN" sz="2000" u="sng">
                <a:solidFill>
                  <a:schemeClr val="tx1"/>
                </a:solidFill>
                <a:latin typeface="Times New Roman" panose="02020603050405020304" charset="0"/>
                <a:cs typeface="Times New Roman" panose="02020603050405020304" charset="0"/>
              </a:rPr>
              <a:t>  46  </a:t>
            </a:r>
            <a:r>
              <a:rPr lang="en-US" altLang="zh-CN" sz="2000">
                <a:solidFill>
                  <a:schemeClr val="tx1"/>
                </a:solidFill>
                <a:latin typeface="Times New Roman" panose="02020603050405020304" charset="0"/>
                <a:cs typeface="Times New Roman" panose="02020603050405020304" charset="0"/>
              </a:rPr>
              <a:t> across the page as she documented every detail. She worked with </a:t>
            </a:r>
            <a:r>
              <a:rPr lang="en-US" altLang="zh-CN" sz="2000" u="sng">
                <a:solidFill>
                  <a:schemeClr val="tx1"/>
                </a:solidFill>
                <a:latin typeface="Times New Roman" panose="02020603050405020304" charset="0"/>
                <a:cs typeface="Times New Roman" panose="02020603050405020304" charset="0"/>
              </a:rPr>
              <a:t>   47  </a:t>
            </a:r>
            <a:r>
              <a:rPr lang="en-US" altLang="zh-CN" sz="2000">
                <a:solidFill>
                  <a:schemeClr val="tx1"/>
                </a:solidFill>
                <a:latin typeface="Times New Roman" panose="02020603050405020304" charset="0"/>
                <a:cs typeface="Times New Roman" panose="02020603050405020304" charset="0"/>
              </a:rPr>
              <a:t> concentration, unaware of the fading light outside the lab windows. </a:t>
            </a:r>
            <a:endParaRPr lang="en-US" altLang="zh-CN" sz="2000">
              <a:solidFill>
                <a:schemeClr val="tx1"/>
              </a:solidFill>
              <a:latin typeface="Times New Roman" panose="02020603050405020304" charset="0"/>
              <a:cs typeface="Times New Roman" panose="02020603050405020304" charset="0"/>
            </a:endParaRPr>
          </a:p>
          <a:p>
            <a:pPr marL="0" indent="0" algn="just">
              <a:lnSpc>
                <a:spcPts val="23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41. A. solution 	B. slide 		C. sample 		D. frame </a:t>
            </a:r>
            <a:endPar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3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42. A. machine 	B. brick 		C. reaction 		D. universe </a:t>
            </a:r>
            <a:endPar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3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43. A. expanded 	B. collapsed 		C. emerged 		D. swung </a:t>
            </a:r>
            <a:endPar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3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44. A. attend to 	B. forget about 	C. wipe out 		D. throw away </a:t>
            </a:r>
            <a:endPar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3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45. A. clarity 		B. haste 		C. chaos 		D. shape </a:t>
            </a:r>
            <a:endPar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3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46. A. rocketing 	B. flying 		C. hitting 		D. coming </a:t>
            </a:r>
            <a:endPar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300"/>
              </a:lnSpc>
              <a:spcAft>
                <a:spcPts val="0"/>
              </a:spcAft>
              <a:buNone/>
            </a:pPr>
            <a:r>
              <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47. A. casual 		B. reluctant 		C. occasional 		D. intense </a:t>
            </a:r>
            <a:endParaRPr lang="en-US" altLang="zh-CN" sz="2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55295"/>
            <a:ext cx="10968990" cy="5794375"/>
          </a:xfrm>
          <a:ln>
            <a:solidFill>
              <a:schemeClr val="accent1"/>
            </a:solidFill>
          </a:ln>
        </p:spPr>
        <p:txBody>
          <a:bodyPr/>
          <a:p>
            <a:pPr marL="0" indent="0" algn="jus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动词</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+to”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构成的短语：</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come to</a:t>
            </a:r>
            <a:r>
              <a:rPr lang="zh-CN" altLang="en-US" sz="2400">
                <a:solidFill>
                  <a:schemeClr val="tx1"/>
                </a:solidFill>
                <a:latin typeface="Times New Roman" panose="02020603050405020304" charset="0"/>
                <a:cs typeface="Times New Roman" panose="02020603050405020304" charset="0"/>
              </a:rPr>
              <a:t>苏醒过来</a:t>
            </a:r>
            <a:endParaRPr lang="zh-CN" altLang="en-US"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amount to</a:t>
            </a:r>
            <a:r>
              <a:rPr lang="zh-CN" altLang="en-US" sz="2400">
                <a:solidFill>
                  <a:schemeClr val="tx1"/>
                </a:solidFill>
                <a:latin typeface="Times New Roman" panose="02020603050405020304" charset="0"/>
                <a:cs typeface="Times New Roman" panose="02020603050405020304" charset="0"/>
              </a:rPr>
              <a:t>总计、相当于</a:t>
            </a:r>
            <a:endParaRPr lang="zh-CN" altLang="en-US"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Her answer amounted to a complete </a:t>
            </a:r>
            <a:r>
              <a:rPr lang="en-US" altLang="zh-CN" sz="2400" u="sng">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 (refuse). </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Their actions amount to a breach of contract. </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take to</a:t>
            </a:r>
            <a:r>
              <a:rPr lang="zh-CN" altLang="en-US" sz="2400">
                <a:solidFill>
                  <a:schemeClr val="tx1"/>
                </a:solidFill>
                <a:latin typeface="Times New Roman" panose="02020603050405020304" charset="0"/>
                <a:cs typeface="Times New Roman" panose="02020603050405020304" charset="0"/>
              </a:rPr>
              <a:t>养成习惯、开始喜欢</a:t>
            </a:r>
            <a:endParaRPr lang="zh-CN" altLang="en-US"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relate to</a:t>
            </a:r>
            <a:r>
              <a:rPr lang="zh-CN" altLang="en-US" sz="2400">
                <a:solidFill>
                  <a:schemeClr val="tx1"/>
                </a:solidFill>
                <a:latin typeface="Times New Roman" panose="02020603050405020304" charset="0"/>
                <a:cs typeface="Times New Roman" panose="02020603050405020304" charset="0"/>
              </a:rPr>
              <a:t>有关、理解、</a:t>
            </a:r>
            <a:r>
              <a:rPr lang="en-US" altLang="zh-CN" sz="2400">
                <a:solidFill>
                  <a:schemeClr val="tx1"/>
                </a:solidFill>
                <a:latin typeface="Times New Roman" panose="02020603050405020304" charset="0"/>
                <a:cs typeface="Times New Roman" panose="02020603050405020304" charset="0"/>
              </a:rPr>
              <a:t>(relate sth. to sb.) </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Our product needs an image that people can relate to.</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commit to</a:t>
            </a:r>
            <a:r>
              <a:rPr lang="zh-CN" altLang="en-US" sz="2400">
                <a:solidFill>
                  <a:schemeClr val="tx1"/>
                </a:solidFill>
                <a:latin typeface="Times New Roman" panose="02020603050405020304" charset="0"/>
                <a:cs typeface="Times New Roman" panose="02020603050405020304" charset="0"/>
              </a:rPr>
              <a:t>致力于、承诺</a:t>
            </a:r>
            <a:endParaRPr lang="zh-CN" altLang="en-US" sz="2400">
              <a:solidFill>
                <a:schemeClr val="tx1"/>
              </a:solidFill>
              <a:latin typeface="Times New Roman" panose="02020603050405020304" charset="0"/>
              <a:cs typeface="Times New Roman" panose="02020603050405020304" charset="0"/>
            </a:endParaRPr>
          </a:p>
          <a:p>
            <a:pPr marL="0" indent="0" algn="just">
              <a:buNone/>
            </a:pPr>
            <a:endParaRPr lang="zh-CN" altLang="en-US"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65785"/>
            <a:ext cx="10968990" cy="5683885"/>
          </a:xfrm>
          <a:ln>
            <a:solidFill>
              <a:schemeClr val="accent1"/>
            </a:solidFill>
          </a:ln>
        </p:spPr>
        <p:txBody>
          <a:bodyPr/>
          <a:p>
            <a:pPr marL="0" indent="0">
              <a:buNone/>
            </a:pPr>
            <a:r>
              <a:rPr lang="en-US" altLang="zh-CN" sz="2400">
                <a:solidFill>
                  <a:schemeClr val="tx1"/>
                </a:solidFill>
                <a:latin typeface="Times New Roman" panose="02020603050405020304" charset="0"/>
                <a:cs typeface="Times New Roman" panose="02020603050405020304" charset="0"/>
              </a:rPr>
              <a:t>10. purse</a:t>
            </a:r>
            <a:r>
              <a:rPr lang="zh-CN" altLang="en-US" sz="2400">
                <a:solidFill>
                  <a:schemeClr val="tx1"/>
                </a:solidFill>
                <a:latin typeface="Times New Roman" panose="02020603050405020304" charset="0"/>
                <a:cs typeface="Times New Roman" panose="02020603050405020304" charset="0"/>
              </a:rPr>
              <a:t>女士钱包</a:t>
            </a:r>
            <a:endParaRPr lang="zh-CN" altLang="en-US"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     purse one’s lips</a:t>
            </a:r>
            <a:r>
              <a:rPr lang="zh-CN" altLang="en-US" sz="2400">
                <a:solidFill>
                  <a:schemeClr val="tx1"/>
                </a:solidFill>
                <a:latin typeface="Times New Roman" panose="02020603050405020304" charset="0"/>
                <a:cs typeface="Times New Roman" panose="02020603050405020304" charset="0"/>
              </a:rPr>
              <a:t>噘嘴（表示反对</a:t>
            </a:r>
            <a:r>
              <a:rPr lang="en-US" altLang="zh-CN" sz="2400">
                <a:solidFill>
                  <a:schemeClr val="tx1"/>
                </a:solidFill>
                <a:latin typeface="Times New Roman" panose="02020603050405020304" charset="0"/>
                <a:cs typeface="Times New Roman" panose="02020603050405020304" charset="0"/>
              </a:rPr>
              <a:t>) </a:t>
            </a:r>
            <a:endParaRPr lang="en-US" altLang="zh-CN"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     raise one’s eyebrows (brows)</a:t>
            </a:r>
            <a:r>
              <a:rPr lang="zh-CN" altLang="en-US" sz="2400">
                <a:solidFill>
                  <a:schemeClr val="tx1"/>
                </a:solidFill>
                <a:latin typeface="Times New Roman" panose="02020603050405020304" charset="0"/>
                <a:cs typeface="Times New Roman" panose="02020603050405020304" charset="0"/>
              </a:rPr>
              <a:t>扬起眉毛（表示反对或惊讶</a:t>
            </a:r>
            <a:r>
              <a:rPr lang="en-US" altLang="zh-CN" sz="2400">
                <a:solidFill>
                  <a:schemeClr val="tx1"/>
                </a:solidFill>
                <a:latin typeface="Times New Roman" panose="02020603050405020304" charset="0"/>
                <a:cs typeface="Times New Roman" panose="02020603050405020304" charset="0"/>
              </a:rPr>
              <a:t>) </a:t>
            </a:r>
            <a:endParaRPr lang="en-US" altLang="zh-CN"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     I beg to differ</a:t>
            </a:r>
            <a:r>
              <a:rPr lang="zh-CN" altLang="en-US" sz="2400">
                <a:solidFill>
                  <a:schemeClr val="tx1"/>
                </a:solidFill>
                <a:latin typeface="Times New Roman" panose="02020603050405020304" charset="0"/>
                <a:cs typeface="Times New Roman" panose="02020603050405020304" charset="0"/>
              </a:rPr>
              <a:t>（礼貌表示）反对</a:t>
            </a:r>
            <a:endParaRPr lang="zh-CN" altLang="en-US"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     not see eye to eye with sb.</a:t>
            </a:r>
            <a:r>
              <a:rPr lang="zh-CN" altLang="en-US" sz="2400">
                <a:solidFill>
                  <a:schemeClr val="tx1"/>
                </a:solidFill>
                <a:latin typeface="Times New Roman" panose="02020603050405020304" charset="0"/>
                <a:cs typeface="Times New Roman" panose="02020603050405020304" charset="0"/>
              </a:rPr>
              <a:t>看法不一致</a:t>
            </a:r>
            <a:endParaRPr lang="zh-CN" altLang="en-US" sz="2400">
              <a:solidFill>
                <a:schemeClr val="tx1"/>
              </a:solidFill>
              <a:latin typeface="Times New Roman" panose="02020603050405020304" charset="0"/>
              <a:cs typeface="Times New Roman" panose="02020603050405020304" charset="0"/>
            </a:endParaRPr>
          </a:p>
          <a:p>
            <a:pPr marL="0" indent="0">
              <a:buNone/>
            </a:pPr>
            <a:r>
              <a:rPr lang="en-US" altLang="zh-CN"/>
              <a:t>     </a:t>
            </a:r>
            <a:endParaRPr lang="en-US" altLang="zh-CN"/>
          </a:p>
        </p:txBody>
      </p:sp>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610870"/>
            <a:ext cx="10968990" cy="5638800"/>
          </a:xfrm>
          <a:ln>
            <a:solidFill>
              <a:schemeClr val="accent1"/>
            </a:solidFill>
          </a:ln>
        </p:spPr>
        <p:txBody>
          <a:bodyPr/>
          <a:p>
            <a:pPr marL="0" indent="0">
              <a:buNone/>
            </a:pPr>
            <a:endParaRPr lang="zh-CN" altLang="en-US"/>
          </a:p>
        </p:txBody>
      </p:sp>
      <p:pic>
        <p:nvPicPr>
          <p:cNvPr id="4" name="图片 3" descr="Screenshot_20250910_153951_cn.dictcn.android.digi"/>
          <p:cNvPicPr>
            <a:picLocks noChangeAspect="1"/>
          </p:cNvPicPr>
          <p:nvPr/>
        </p:nvPicPr>
        <p:blipFill>
          <a:blip r:embed="rId2"/>
          <a:stretch>
            <a:fillRect/>
          </a:stretch>
        </p:blipFill>
        <p:spPr>
          <a:xfrm>
            <a:off x="608330" y="610870"/>
            <a:ext cx="10968355" cy="5709920"/>
          </a:xfrm>
          <a:prstGeom prst="rect">
            <a:avLst/>
          </a:prstGeom>
        </p:spPr>
      </p:pic>
    </p:spTree>
    <p:custDataLst>
      <p:tags r:id="rId3"/>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610870"/>
            <a:ext cx="10968990" cy="5638800"/>
          </a:xfrm>
          <a:ln>
            <a:solidFill>
              <a:schemeClr val="accent1"/>
            </a:solidFill>
          </a:ln>
        </p:spPr>
        <p:txBody>
          <a:bodyPr/>
          <a:p>
            <a:pPr marL="0" indent="0">
              <a:buNone/>
            </a:pPr>
            <a:endParaRPr lang="zh-CN" altLang="en-US"/>
          </a:p>
        </p:txBody>
      </p:sp>
      <p:pic>
        <p:nvPicPr>
          <p:cNvPr id="4" name="图片 3" descr="Screenshot_20250910_154912_com.xingin.xhs_edit_43"/>
          <p:cNvPicPr>
            <a:picLocks noChangeAspect="1"/>
          </p:cNvPicPr>
          <p:nvPr/>
        </p:nvPicPr>
        <p:blipFill>
          <a:blip r:embed="rId2"/>
          <a:stretch>
            <a:fillRect/>
          </a:stretch>
        </p:blipFill>
        <p:spPr>
          <a:xfrm>
            <a:off x="608330" y="440055"/>
            <a:ext cx="10968990" cy="5808980"/>
          </a:xfrm>
          <a:prstGeom prst="rect">
            <a:avLst/>
          </a:prstGeom>
        </p:spPr>
      </p:pic>
    </p:spTree>
    <p:custDataLst>
      <p:tags r:id="rId3"/>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33400"/>
            <a:ext cx="10968990" cy="5716270"/>
          </a:xfrm>
          <a:ln>
            <a:solidFill>
              <a:schemeClr val="accent1"/>
            </a:solidFill>
          </a:ln>
        </p:spPr>
        <p:txBody>
          <a:bodyPr/>
          <a:p>
            <a:pPr marL="0" indent="0">
              <a:buNone/>
            </a:pPr>
            <a:endParaRPr lang="zh-CN" altLang="en-US"/>
          </a:p>
        </p:txBody>
      </p:sp>
      <p:pic>
        <p:nvPicPr>
          <p:cNvPr id="4" name="图片 3" descr="Screenshot_20250910_153258_cn.dictcn.android.digi"/>
          <p:cNvPicPr>
            <a:picLocks noChangeAspect="1"/>
          </p:cNvPicPr>
          <p:nvPr/>
        </p:nvPicPr>
        <p:blipFill>
          <a:blip r:embed="rId2"/>
          <a:stretch>
            <a:fillRect/>
          </a:stretch>
        </p:blipFill>
        <p:spPr>
          <a:xfrm>
            <a:off x="608330" y="533400"/>
            <a:ext cx="10968990" cy="5715635"/>
          </a:xfrm>
          <a:prstGeom prst="rect">
            <a:avLst/>
          </a:prstGeom>
        </p:spPr>
      </p:pic>
    </p:spTree>
    <p:custDataLst>
      <p:tags r:id="rId3"/>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78155"/>
            <a:ext cx="10968990" cy="5771515"/>
          </a:xfrm>
          <a:ln>
            <a:solidFill>
              <a:schemeClr val="accent1"/>
            </a:solidFill>
          </a:ln>
        </p:spPr>
        <p:txBody>
          <a:bodyPr/>
          <a:p>
            <a:pPr marL="0" indent="0">
              <a:buNone/>
            </a:pPr>
            <a:r>
              <a:rPr lang="en-US" altLang="zh-CN" sz="2400">
                <a:solidFill>
                  <a:schemeClr val="tx1"/>
                </a:solidFill>
                <a:latin typeface="Times New Roman" panose="02020603050405020304" charset="0"/>
                <a:cs typeface="Times New Roman" panose="02020603050405020304" charset="0"/>
              </a:rPr>
              <a:t>11. priority</a:t>
            </a:r>
            <a:r>
              <a:rPr lang="zh-CN" altLang="en-US" sz="2400">
                <a:solidFill>
                  <a:schemeClr val="tx1"/>
                </a:solidFill>
                <a:latin typeface="Times New Roman" panose="02020603050405020304" charset="0"/>
                <a:cs typeface="Times New Roman" panose="02020603050405020304" charset="0"/>
              </a:rPr>
              <a:t>优先</a:t>
            </a:r>
            <a:endParaRPr lang="zh-CN" altLang="en-US"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     prior</a:t>
            </a:r>
            <a:r>
              <a:rPr lang="zh-CN" altLang="en-US" sz="2400">
                <a:solidFill>
                  <a:schemeClr val="tx1"/>
                </a:solidFill>
                <a:latin typeface="Times New Roman" panose="02020603050405020304" charset="0"/>
                <a:cs typeface="Times New Roman" panose="02020603050405020304" charset="0"/>
              </a:rPr>
              <a:t>先前的</a:t>
            </a:r>
            <a:endParaRPr lang="zh-CN" altLang="en-US"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     prioritize</a:t>
            </a:r>
            <a:r>
              <a:rPr lang="zh-CN" altLang="en-US" sz="2400">
                <a:solidFill>
                  <a:schemeClr val="tx1"/>
                </a:solidFill>
                <a:latin typeface="Times New Roman" panose="02020603050405020304" charset="0"/>
                <a:cs typeface="Times New Roman" panose="02020603050405020304" charset="0"/>
              </a:rPr>
              <a:t>放在最重要的位置</a:t>
            </a:r>
            <a:endParaRPr lang="zh-CN" altLang="en-US"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     -ize</a:t>
            </a:r>
            <a:r>
              <a:rPr lang="zh-CN" altLang="en-US" sz="2400">
                <a:solidFill>
                  <a:schemeClr val="tx1"/>
                </a:solidFill>
                <a:latin typeface="Times New Roman" panose="02020603050405020304" charset="0"/>
                <a:cs typeface="Times New Roman" panose="02020603050405020304" charset="0"/>
              </a:rPr>
              <a:t>结尾的动词</a:t>
            </a:r>
            <a:endParaRPr lang="zh-CN" altLang="en-US"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     clarify  (clarity, clarification) </a:t>
            </a:r>
            <a:endParaRPr lang="en-US" altLang="zh-CN"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     intensify</a:t>
            </a:r>
            <a:r>
              <a:rPr lang="zh-CN" altLang="en-US" sz="2400">
                <a:solidFill>
                  <a:schemeClr val="tx1"/>
                </a:solidFill>
                <a:latin typeface="Times New Roman" panose="02020603050405020304" charset="0"/>
                <a:cs typeface="Times New Roman" panose="02020603050405020304" charset="0"/>
              </a:rPr>
              <a:t>加强</a:t>
            </a:r>
            <a:endParaRPr lang="zh-CN" altLang="en-US"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     visualize</a:t>
            </a:r>
            <a:r>
              <a:rPr lang="zh-CN" altLang="en-US" sz="2400">
                <a:solidFill>
                  <a:schemeClr val="tx1"/>
                </a:solidFill>
                <a:latin typeface="Times New Roman" panose="02020603050405020304" charset="0"/>
                <a:cs typeface="Times New Roman" panose="02020603050405020304" charset="0"/>
              </a:rPr>
              <a:t>可视化、想象（</a:t>
            </a:r>
            <a:r>
              <a:rPr lang="en-US" altLang="zh-CN" sz="2400">
                <a:solidFill>
                  <a:schemeClr val="tx1"/>
                </a:solidFill>
                <a:latin typeface="Times New Roman" panose="02020603050405020304" charset="0"/>
                <a:cs typeface="Times New Roman" panose="02020603050405020304" charset="0"/>
              </a:rPr>
              <a:t>envision</a:t>
            </a:r>
            <a:r>
              <a:rPr lang="zh-CN" altLang="en-US" sz="2400">
                <a:solidFill>
                  <a:schemeClr val="tx1"/>
                </a:solidFill>
                <a:latin typeface="Times New Roman" panose="02020603050405020304" charset="0"/>
                <a:cs typeface="Times New Roman" panose="02020603050405020304" charset="0"/>
              </a:rPr>
              <a:t>）</a:t>
            </a:r>
            <a:endParaRPr lang="zh-CN" altLang="en-US"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     maximize / minimize / optimize </a:t>
            </a:r>
            <a:endParaRPr lang="en-US" altLang="zh-CN" sz="2400">
              <a:solidFill>
                <a:schemeClr val="tx1"/>
              </a:solidFill>
              <a:latin typeface="Times New Roman" panose="02020603050405020304" charset="0"/>
              <a:cs typeface="Times New Roman" panose="02020603050405020304" charset="0"/>
            </a:endParaRPr>
          </a:p>
          <a:p>
            <a:pPr marL="0" indent="0">
              <a:buNone/>
            </a:pPr>
            <a:r>
              <a:rPr lang="en-US" altLang="zh-CN"/>
              <a:t>     </a:t>
            </a:r>
            <a:endParaRPr lang="en-US" altLang="zh-CN"/>
          </a:p>
        </p:txBody>
      </p:sp>
    </p:spTree>
    <p:custDataLst>
      <p:tags r:id="rId2"/>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88950"/>
            <a:ext cx="10968990" cy="5760720"/>
          </a:xfrm>
          <a:ln>
            <a:solidFill>
              <a:schemeClr val="accent1"/>
            </a:solidFill>
          </a:ln>
        </p:spPr>
        <p:txBody>
          <a:bodyPr>
            <a:noAutofit/>
          </a:bodyPr>
          <a:p>
            <a:pPr marL="0" indent="457200" algn="just">
              <a:lnSpc>
                <a:spcPts val="2880"/>
              </a:lnSpc>
              <a:buNone/>
            </a:pP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请就</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“The cellphone is a bad invention because it cuts people's communication."</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这句话发表自己的见解并举自身事例说明。</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880"/>
              </a:lnSpc>
              <a:buNone/>
            </a:pPr>
            <a:r>
              <a:rPr lang="en-US" altLang="zh-CN" sz="2400">
                <a:solidFill>
                  <a:schemeClr val="tx1"/>
                </a:solidFill>
                <a:latin typeface="Times New Roman" panose="02020603050405020304" charset="0"/>
                <a:cs typeface="Times New Roman" panose="02020603050405020304" charset="0"/>
              </a:rPr>
              <a:t>While some argue that the cellphone cripples communication / isolates people, I believe it is not the invention itself but the way we use it that truly matters. </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buNone/>
            </a:pPr>
            <a:r>
              <a:rPr lang="en-US" altLang="zh-CN" sz="2400">
                <a:solidFill>
                  <a:schemeClr val="tx1"/>
                </a:solidFill>
                <a:latin typeface="Times New Roman" panose="02020603050405020304" charset="0"/>
                <a:cs typeface="Times New Roman" panose="02020603050405020304" charset="0"/>
              </a:rPr>
              <a:t>Personally, my smartphone has deepened my connections. It allows me to maintain close contact with my grandparents through daily video calls, something letters or landlines could never achieve as vividly. It also helps me visualize moments of joy with friends abroad, sharing experiences instantly despite the distance.</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buNone/>
            </a:pPr>
            <a:r>
              <a:rPr lang="en-US" altLang="zh-CN" sz="2400">
                <a:solidFill>
                  <a:schemeClr val="tx1"/>
                </a:solidFill>
                <a:latin typeface="Times New Roman" panose="02020603050405020304" charset="0"/>
                <a:cs typeface="Times New Roman" panose="02020603050405020304" charset="0"/>
              </a:rPr>
              <a:t>The issue lies not in the device, but in our choice. To optimize its value, we must balance digital interaction with genuine human engagement, ensuring technology enhances rather than replaces meaningful communication.</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2727</Words>
  <Application>WPS 演示</Application>
  <PresentationFormat>宽屏</PresentationFormat>
  <Paragraphs>52</Paragraphs>
  <Slides>10</Slides>
  <Notes>4</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10</vt:i4>
      </vt:variant>
    </vt:vector>
  </HeadingPairs>
  <TitlesOfParts>
    <vt:vector size="19" baseType="lpstr">
      <vt:lpstr>Arial</vt:lpstr>
      <vt:lpstr>宋体</vt:lpstr>
      <vt:lpstr>Wingdings</vt:lpstr>
      <vt:lpstr>Wingdings</vt:lpstr>
      <vt:lpstr>Times New Roman</vt:lpstr>
      <vt:lpstr>微软雅黑</vt:lpstr>
      <vt:lpstr>Arial Unicode MS</vt:lpstr>
      <vt:lpstr>Calibri</vt:lpstr>
      <vt:lpstr>WPS</vt:lpstr>
      <vt:lpstr>选必4U5单词2</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marble   duang</cp:lastModifiedBy>
  <cp:revision>174</cp:revision>
  <dcterms:created xsi:type="dcterms:W3CDTF">2019-06-19T02:08:00Z</dcterms:created>
  <dcterms:modified xsi:type="dcterms:W3CDTF">2025-09-13T14:11:43Z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AE60C1ECE9E14240813B0930D39D07C4_11</vt:lpwstr>
  </property>
</Properties>
</file>