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sz="6600">
                <a:solidFill>
                  <a:srgbClr val="FF0000"/>
                </a:solidFill>
              </a:rPr>
              <a:t>选必</a:t>
            </a:r>
            <a:r>
              <a:rPr lang="en-US" altLang="zh-CN" sz="6600">
                <a:solidFill>
                  <a:srgbClr val="FF0000"/>
                </a:solidFill>
              </a:rPr>
              <a:t>4 U5</a:t>
            </a:r>
            <a:r>
              <a:rPr lang="zh-CN" altLang="en-US" sz="6600">
                <a:solidFill>
                  <a:srgbClr val="FF0000"/>
                </a:solidFill>
              </a:rPr>
              <a:t>单词</a:t>
            </a:r>
            <a:r>
              <a:rPr lang="en-US" altLang="zh-CN" sz="6600">
                <a:solidFill>
                  <a:srgbClr val="FF0000"/>
                </a:solidFill>
              </a:rPr>
              <a:t>1</a:t>
            </a:r>
            <a:endParaRPr lang="en-US" altLang="zh-CN" sz="6600">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8950"/>
            <a:ext cx="10968990" cy="5760720"/>
          </a:xfrm>
          <a:ln>
            <a:solidFill>
              <a:schemeClr val="accent1"/>
            </a:solidFill>
          </a:ln>
        </p:spPr>
        <p:txBody>
          <a:bodyPr/>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categorize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category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categorization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Designer wedding dresses make wedding fashion a separate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 from mainstream fashion.</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Her first novel defies easy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重要短语</a:t>
            </a:r>
            <a:r>
              <a:rPr lang="en-US" altLang="zh-CN" sz="2400">
                <a:solidFill>
                  <a:schemeClr val="tx1"/>
                </a:solidFill>
                <a:latin typeface="Times New Roman" panose="02020603050405020304" charset="0"/>
                <a:cs typeface="Times New Roman" panose="02020603050405020304" charset="0"/>
              </a:rPr>
              <a:t>) fall into / fit into / belong in a category</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9110"/>
            <a:ext cx="10968990" cy="5750560"/>
          </a:xfrm>
          <a:ln>
            <a:solidFill>
              <a:schemeClr val="accent1"/>
            </a:solidFill>
          </a:ln>
        </p:spPr>
        <p:txBody>
          <a:bodyPr>
            <a:noAutofit/>
          </a:bodyPr>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rPr>
              <a:t>(2025.03</a:t>
            </a:r>
            <a:r>
              <a:rPr lang="zh-CN" altLang="en-US" sz="2400">
                <a:solidFill>
                  <a:schemeClr val="tx1"/>
                </a:solidFill>
                <a:latin typeface="Times New Roman" panose="02020603050405020304" charset="0"/>
                <a:cs typeface="Times New Roman" panose="02020603050405020304" charset="0"/>
              </a:rPr>
              <a:t>济南一模，做饭忘记带巧克力检测了真正的友谊</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Dayna must have sensed my panic.</a:t>
            </a:r>
            <a:r>
              <a:rPr lang="en-US" altLang="zh-CN" sz="2400">
                <a:solidFill>
                  <a:schemeClr val="tx1"/>
                </a:solidFill>
                <a:latin typeface="Times New Roman" panose="02020603050405020304" charset="0"/>
                <a:cs typeface="Times New Roman" panose="02020603050405020304" charset="0"/>
              </a:rPr>
              <a:t> With a single glance, she read my desperation. Without a word, she crossed the room and pressed a bag of chocolates into my trembling hands. “Use these,” she insisted, her voice firm yet warm. “That’s what friends are for.” Her kindness was the lifeline I needed in that moment of despair. With renewed resolve, I transformed each cupcake into a masterpiece adorned with her chocolates, before finally submitting my entry, my heart pounding in anticipation.</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Thanks to Dayna’s chocolates, I won!</a:t>
            </a:r>
            <a:r>
              <a:rPr lang="en-US" altLang="zh-CN" sz="2400">
                <a:solidFill>
                  <a:schemeClr val="tx1"/>
                </a:solidFill>
                <a:latin typeface="Times New Roman" panose="02020603050405020304" charset="0"/>
                <a:cs typeface="Times New Roman" panose="02020603050405020304" charset="0"/>
              </a:rPr>
              <a:t> When Mrs. Cooper announced my name, I immediately threw my arms around Dayna. “Thank you!” I exclaimed. “I wouldn’t have won without you!” Dayna grinned warmly. “You earned the prize,” she replied. “I just provided the ammunition.” Mrs. Cooper approached us and remarked that some people might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categorize</a:t>
            </a:r>
            <a:r>
              <a:rPr lang="en-US" altLang="zh-CN" sz="2400">
                <a:solidFill>
                  <a:schemeClr val="tx1"/>
                </a:solidFill>
                <a:latin typeface="Times New Roman" panose="02020603050405020304" charset="0"/>
                <a:cs typeface="Times New Roman" panose="02020603050405020304" charset="0"/>
              </a:rPr>
              <a:t> friendships by how often they meet or what they have in common, but true friendship is defined by the willingness to support each other through challenges.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noAutofit/>
          </a:bodyPr>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7. particip</a:t>
            </a:r>
            <a:r>
              <a:rPr lang="en-US" altLang="zh-CN" sz="2300">
                <a:solidFill>
                  <a:srgbClr val="FF0000"/>
                </a:solidFill>
                <a:latin typeface="Times New Roman" panose="02020603050405020304" charset="0"/>
                <a:cs typeface="Times New Roman" panose="02020603050405020304" charset="0"/>
              </a:rPr>
              <a:t>ant</a:t>
            </a:r>
            <a:r>
              <a:rPr lang="zh-CN" altLang="en-US" sz="2300">
                <a:solidFill>
                  <a:schemeClr val="tx1"/>
                </a:solidFill>
                <a:latin typeface="Times New Roman" panose="02020603050405020304" charset="0"/>
                <a:cs typeface="Times New Roman" panose="02020603050405020304" charset="0"/>
              </a:rPr>
              <a:t>参加者</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assistant, accountant, attendant (attender, attendee), applicant, consultant, servant, tenant, merchant, defendant (defender), contestant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-or </a:t>
            </a:r>
            <a:endParaRPr lang="en-US" altLang="zh-CN" sz="2300">
              <a:solidFill>
                <a:srgbClr val="FF0000"/>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translator (interpreter), conductor, governor, competitor, educator (educationist / educationalist), survivor, sailor, creator /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innovator</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editor, director, inventor, instructor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-ist </a:t>
            </a:r>
            <a:endParaRPr lang="en-US" altLang="zh-CN" sz="2300">
              <a:solidFill>
                <a:srgbClr val="FF0000"/>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physicist (physician), cyclist, typist, dramatist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-ian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historian, technician (technologist), magician, comedian, electrician</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-ee</a:t>
            </a:r>
            <a:r>
              <a:rPr lang="en-US" altLang="zh-CN" sz="2300">
                <a:solidFill>
                  <a:schemeClr val="tx1"/>
                </a:solidFill>
                <a:latin typeface="Times New Roman" panose="02020603050405020304" charset="0"/>
                <a:cs typeface="Times New Roman" panose="02020603050405020304" charset="0"/>
              </a:rPr>
              <a:t>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employee, trainee, interviewee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-ar </a:t>
            </a:r>
            <a:endParaRPr lang="en-US" altLang="zh-CN" sz="2300">
              <a:solidFill>
                <a:srgbClr val="FF0000"/>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beggar, liar, scholar, burglar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变态：</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mountaineer, practitioner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7520"/>
            <a:ext cx="10968990" cy="5772150"/>
          </a:xfrm>
          <a:ln>
            <a:solidFill>
              <a:schemeClr val="accent1"/>
            </a:solidFill>
          </a:ln>
        </p:spPr>
        <p:txBody>
          <a:bodyPr/>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 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公平、公正</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injustice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不公平</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公正的</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unjust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不公正的</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justify-Listed below are my reasons justifying my qualification.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重点短语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do justice to ... / do sth. justice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The sunset is stunning, but my camera just doesn’t do it justice.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 painter could do justice to her beautiful eyes.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a:t>    </a:t>
            </a:r>
            <a:endParaRPr lang="zh-CN" altLang="en-US"/>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0075"/>
            <a:ext cx="10968990" cy="5649595"/>
          </a:xfrm>
          <a:ln>
            <a:solidFill>
              <a:schemeClr val="accent1"/>
            </a:solidFill>
          </a:ln>
        </p:spPr>
        <p:txBody>
          <a:bodyPr/>
          <a:p>
            <a:pPr marL="0" indent="457200" algn="just">
              <a:buNone/>
            </a:pPr>
            <a:r>
              <a:rPr lang="en-US" altLang="zh-CN" sz="2800">
                <a:solidFill>
                  <a:schemeClr val="tx1"/>
                </a:solidFill>
                <a:latin typeface="Times New Roman" panose="02020603050405020304" charset="0"/>
                <a:cs typeface="Times New Roman" panose="02020603050405020304" charset="0"/>
              </a:rPr>
              <a:t>Having grown up in northern Arizona with the Grand Canyon, I was comfortably biased in the claim that the southwest state is home </a:t>
            </a:r>
            <a:r>
              <a:rPr lang="en-US" altLang="zh-CN" sz="2800" u="sng">
                <a:solidFill>
                  <a:schemeClr val="tx1"/>
                </a:solidFill>
                <a:latin typeface="Times New Roman" panose="02020603050405020304" charset="0"/>
                <a:cs typeface="Times New Roman" panose="02020603050405020304" charset="0"/>
              </a:rPr>
              <a:t>  56  </a:t>
            </a:r>
            <a:r>
              <a:rPr lang="en-US" altLang="zh-CN" sz="2800">
                <a:solidFill>
                  <a:schemeClr val="tx1"/>
                </a:solidFill>
                <a:latin typeface="Times New Roman" panose="02020603050405020304" charset="0"/>
                <a:cs typeface="Times New Roman" panose="02020603050405020304" charset="0"/>
              </a:rPr>
              <a:t> the most beautiful landscapes on the planet until I was invited to explore Guizhou province. Had someone articulately described how beautiful Guizhou can be in </a:t>
            </a:r>
            <a:r>
              <a:rPr lang="en-US" altLang="zh-CN" sz="2800" u="sng">
                <a:solidFill>
                  <a:schemeClr val="tx1"/>
                </a:solidFill>
                <a:latin typeface="Times New Roman" panose="02020603050405020304" charset="0"/>
                <a:cs typeface="Times New Roman" panose="02020603050405020304" charset="0"/>
              </a:rPr>
              <a:t>  57  </a:t>
            </a:r>
            <a:r>
              <a:rPr lang="en-US" altLang="zh-CN" sz="2800">
                <a:solidFill>
                  <a:schemeClr val="tx1"/>
                </a:solidFill>
                <a:latin typeface="Times New Roman" panose="02020603050405020304" charset="0"/>
                <a:cs typeface="Times New Roman" panose="02020603050405020304" charset="0"/>
              </a:rPr>
              <a:t> (poet) detail, they would not have done it justice. There is no substitute for seeing with one’s own eyes. </a:t>
            </a:r>
            <a:endParaRPr lang="en-US" altLang="zh-CN" sz="28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2605"/>
            <a:ext cx="10968990" cy="5727065"/>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bounce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弹跳、快乐行走</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1) Bouncing across the floor, the puppy launched itself like a furry missile into his arms, showering him with affectionate licks.</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2) True strength lies not in never confronting hardships and setbacks, but in bouncing back despite them.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3) She gritted her teeth, and suddenly a fresh bounce returned to her stride. Regulating her breath, she surged past her rivals.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湖南名校联考</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In traditional settings,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bouncing noodles</a:t>
            </a:r>
            <a:r>
              <a:rPr lang="en-US" altLang="zh-CN" sz="2400">
                <a:solidFill>
                  <a:schemeClr val="tx1"/>
                </a:solidFill>
                <a:latin typeface="Times New Roman" panose="02020603050405020304" charset="0"/>
                <a:cs typeface="Times New Roman" panose="02020603050405020304" charset="0"/>
              </a:rPr>
              <a:t> are pulled by hand, </a:t>
            </a:r>
            <a:r>
              <a:rPr lang="en-US" altLang="zh-CN" sz="2400" u="sng">
                <a:solidFill>
                  <a:schemeClr val="tx1"/>
                </a:solidFill>
                <a:latin typeface="Times New Roman" panose="02020603050405020304" charset="0"/>
                <a:cs typeface="Times New Roman" panose="02020603050405020304" charset="0"/>
              </a:rPr>
              <a:t>     64     </a:t>
            </a:r>
            <a:r>
              <a:rPr lang="en-US" altLang="zh-CN" sz="2400">
                <a:solidFill>
                  <a:schemeClr val="tx1"/>
                </a:solidFill>
                <a:latin typeface="Times New Roman" panose="02020603050405020304" charset="0"/>
                <a:cs typeface="Times New Roman" panose="02020603050405020304" charset="0"/>
              </a:rPr>
              <a:t> technique that requires extensive training and practice. This method of hand-pulling ensures that the noodles are </a:t>
            </a:r>
            <a:r>
              <a:rPr lang="en-US" altLang="zh-CN" sz="2400" u="sng">
                <a:solidFill>
                  <a:schemeClr val="tx1"/>
                </a:solidFill>
                <a:latin typeface="Times New Roman" panose="02020603050405020304" charset="0"/>
                <a:cs typeface="Times New Roman" panose="02020603050405020304" charset="0"/>
              </a:rPr>
              <a:t>     65     </a:t>
            </a:r>
            <a:r>
              <a:rPr lang="en-US" altLang="zh-CN" sz="2400">
                <a:solidFill>
                  <a:schemeClr val="tx1"/>
                </a:solidFill>
                <a:latin typeface="Times New Roman" panose="02020603050405020304" charset="0"/>
                <a:cs typeface="Times New Roman" panose="02020603050405020304" charset="0"/>
              </a:rPr>
              <a:t> uniform thickness and texture. The art of making longevity noodles is often passed down through generations, with each family or chef adding their unique touch to the dish.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77215"/>
            <a:ext cx="10968990" cy="5672455"/>
          </a:xfrm>
          <a:ln>
            <a:solidFill>
              <a:schemeClr val="accent1"/>
            </a:solidFill>
          </a:ln>
        </p:spPr>
        <p:txBody>
          <a:bodyPr>
            <a:normAutofit fontScale="90000" lnSpcReduction="20000"/>
          </a:bodyPr>
          <a:p>
            <a:pPr marL="0" indent="0">
              <a:buNone/>
            </a:pPr>
            <a:r>
              <a:rPr lang="en-US" altLang="zh-CN"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aptitude</a:t>
            </a:r>
            <a:r>
              <a:rPr lang="zh-CN" altLang="en-US"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天资、天赋</a:t>
            </a:r>
            <a:endParaRPr lang="zh-CN" altLang="en-US"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latin typeface="Times New Roman" panose="02020603050405020304" charset="0"/>
                <a:cs typeface="Times New Roman" panose="02020603050405020304" charset="0"/>
              </a:rPr>
              <a:t>读续升华句</a:t>
            </a:r>
            <a:r>
              <a:rPr lang="en-US" altLang="zh-CN" sz="2665">
                <a:solidFill>
                  <a:schemeClr val="tx1"/>
                </a:solidFill>
                <a:latin typeface="Times New Roman" panose="02020603050405020304" charset="0"/>
                <a:cs typeface="Times New Roman" panose="02020603050405020304" charset="0"/>
              </a:rPr>
              <a:t>) Your attitude, not your aptitude, determines your altitude. </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类似：</a:t>
            </a:r>
            <a:endPar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Winners never quit and quitters never win.</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Vision without action is a daydream.</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Music prevails where words fail. </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Courage is strategy in action, not impulse in motion. </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Your determination defines your destination.</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The size of your effort determines the scale of your reward.</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sz="2665">
                <a:solidFill>
                  <a:schemeClr val="tx1"/>
                </a:solidFill>
                <a:latin typeface="Times New Roman" panose="02020603050405020304" charset="0"/>
                <a:cs typeface="Times New Roman" panose="02020603050405020304" charset="0"/>
              </a:rPr>
              <a:t>     Your passion propels your progress.</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1335"/>
            <a:ext cx="10968990" cy="5728335"/>
          </a:xfrm>
          <a:ln>
            <a:solidFill>
              <a:schemeClr val="accent1"/>
            </a:solidFill>
          </a:ln>
        </p:spPr>
        <p:txBody>
          <a:bodyPr/>
          <a:p>
            <a:pPr marL="0" indent="0" algn="just">
              <a:buNone/>
            </a:pPr>
            <a:r>
              <a:rPr lang="en-US" altLang="zh-CN" sz="2400">
                <a:solidFill>
                  <a:schemeClr val="tx1"/>
                </a:solidFill>
                <a:latin typeface="Times New Roman" panose="02020603050405020304" charset="0"/>
                <a:cs typeface="Times New Roman" panose="02020603050405020304" charset="0"/>
              </a:rPr>
              <a:t>3. assemble</a:t>
            </a:r>
            <a:r>
              <a:rPr lang="zh-CN" altLang="en-US" sz="2400">
                <a:solidFill>
                  <a:schemeClr val="tx1"/>
                </a:solidFill>
                <a:latin typeface="Times New Roman" panose="02020603050405020304" charset="0"/>
                <a:cs typeface="Times New Roman" panose="02020603050405020304" charset="0"/>
              </a:rPr>
              <a:t>聚集、集合、组装</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反</a:t>
            </a:r>
            <a:r>
              <a:rPr lang="en-US" altLang="zh-CN" sz="2400">
                <a:solidFill>
                  <a:schemeClr val="tx1"/>
                </a:solidFill>
                <a:latin typeface="Times New Roman" panose="02020603050405020304" charset="0"/>
                <a:cs typeface="Times New Roman" panose="02020603050405020304" charset="0"/>
              </a:rPr>
              <a:t>) dismantle</a:t>
            </a:r>
            <a:r>
              <a:rPr lang="zh-CN" altLang="en-US" sz="2400">
                <a:solidFill>
                  <a:schemeClr val="tx1"/>
                </a:solidFill>
                <a:latin typeface="Times New Roman" panose="02020603050405020304" charset="0"/>
                <a:cs typeface="Times New Roman" panose="02020603050405020304" charset="0"/>
              </a:rPr>
              <a:t>拆解、拆开</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读续，组装电脑</a:t>
            </a:r>
            <a:r>
              <a:rPr lang="en-US" altLang="zh-CN" sz="2400">
                <a:solidFill>
                  <a:schemeClr val="tx1"/>
                </a:solidFill>
                <a:latin typeface="Times New Roman" panose="02020603050405020304" charset="0"/>
                <a:cs typeface="Times New Roman" panose="02020603050405020304" charset="0"/>
              </a:rPr>
              <a:t>) Tom assembled a computer using the scattered parts on the floor and with a press of the button, it blinked to life. Then he hastened to connect it to the Internet and downloaded an application to sell the crisp apples grown in his orchard. Before long, a cascade of orders poured onto the screen. Tom's heart hammered violently and he expected this would fetch a lot of money.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9420"/>
            <a:ext cx="10968990" cy="5810250"/>
          </a:xfrm>
          <a:ln>
            <a:solidFill>
              <a:schemeClr val="accent1"/>
            </a:solidFill>
          </a:ln>
        </p:spPr>
        <p:txBody>
          <a:bodyPr/>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理解长难句：</a:t>
            </a:r>
            <a:endParaRPr lang="zh-CN" altLang="en-US"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As Koiak knows, there is learning in just about everything. Nothing is necessarily gained by forcing students to learn geometry at a graffitied desk stuck with generations of deserted chewing gum. They can also learn geometry by assembling a bicycle. But he’s also found a kind of prejudice. Working with your hands is seen as almost a mark of inferiority. Schools in the family of vocational education “have that stereotype ... that it’s for kids who can’t make it academically,” he says.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54990"/>
            <a:ext cx="10968990" cy="5694680"/>
          </a:xfrm>
          <a:ln>
            <a:solidFill>
              <a:schemeClr val="accent1"/>
            </a:solidFill>
          </a:ln>
        </p:spPr>
        <p:txBody>
          <a:bodyPr>
            <a:noAutofit/>
          </a:bodyPr>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I decided to assemble a meal that would tell the story of my journey in the souk (</a:t>
            </a:r>
            <a:r>
              <a:rPr lang="zh-CN" altLang="en-US" sz="2300">
                <a:solidFill>
                  <a:schemeClr val="tx1"/>
                </a:solidFill>
                <a:latin typeface="Times New Roman" panose="02020603050405020304" charset="0"/>
                <a:cs typeface="Times New Roman" panose="02020603050405020304" charset="0"/>
              </a:rPr>
              <a:t>阿拉伯露天市场</a:t>
            </a:r>
            <a:r>
              <a:rPr lang="en-US" altLang="zh-CN" sz="2300">
                <a:solidFill>
                  <a:schemeClr val="tx1"/>
                </a:solidFill>
                <a:latin typeface="Times New Roman" panose="02020603050405020304" charset="0"/>
                <a:cs typeface="Times New Roman" panose="02020603050405020304" charset="0"/>
              </a:rPr>
              <a:t>). The ingredients became my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smoky paprika for the bustling markets, fresh herbs for the mountain trails, sweet dates for the kindness of strangers. The cooking process was a slow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of memory, each stir incorporating not just spices but moments of connection and discovery.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As the sun began to set, casting long shadows across the land, I served the last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My fellow travelers from the hostel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waiting to dig in, their faces reflecting the flickering candlelight. The first bite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us. It brougt the past experiences and stories to us once again. We weren’t just sharing food; we were </a:t>
            </a:r>
            <a:r>
              <a:rPr lang="en-US" altLang="zh-CN" sz="2300" u="sng">
                <a:solidFill>
                  <a:schemeClr val="tx1"/>
                </a:solidFill>
                <a:latin typeface="Times New Roman" panose="02020603050405020304" charset="0"/>
                <a:cs typeface="Times New Roman" panose="02020603050405020304" charset="0"/>
              </a:rPr>
              <a:t>  47 </a:t>
            </a:r>
            <a:r>
              <a:rPr lang="en-US" altLang="zh-CN" sz="2300">
                <a:solidFill>
                  <a:schemeClr val="tx1"/>
                </a:solidFill>
                <a:latin typeface="Times New Roman" panose="02020603050405020304" charset="0"/>
                <a:cs typeface="Times New Roman" panose="02020603050405020304" charset="0"/>
              </a:rPr>
              <a:t> our experiences, building a temporary community from the fragments of our journeys.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burden 	B. vocabulary 	C. theory 	         D. routine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loss 		B. erosion 		C. recording 	         D. dance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salary 		B. customer 		C. course 	         D. purpose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stuck around 	B. skipped around 	C. looked away      D. broke away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transported 	B. disappointed 	C. separated 	         D. fed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forgetting 	B. assembling 	C. criticizing         D. comparing </a:t>
            </a:r>
            <a:r>
              <a:rPr lang="en-US" altLang="zh-CN" sz="2300">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300">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wrist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手腕</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1) While playing basketball, she sprained her wrist and it quickly became swollen.</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2) The girl clipped the wrist of her mother tightly, a sheepish look conspicuous on her face.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3) She fumbled the delicate watch onto her wrist, her haste betrayed by her fingers. The moment her skin met the screen, it ignited with light.</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77215"/>
            <a:ext cx="10968990" cy="5672455"/>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5. debt</a:t>
            </a:r>
            <a:r>
              <a:rPr lang="zh-CN" altLang="en-US" sz="2400">
                <a:solidFill>
                  <a:schemeClr val="tx1"/>
                </a:solidFill>
                <a:latin typeface="Times New Roman" panose="02020603050405020304" charset="0"/>
                <a:cs typeface="Times New Roman" panose="02020603050405020304" charset="0"/>
              </a:rPr>
              <a:t>债务、欠款</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感谢</a:t>
            </a:r>
            <a:r>
              <a:rPr lang="en-US" altLang="zh-CN" sz="2400">
                <a:solidFill>
                  <a:schemeClr val="tx1"/>
                </a:solidFill>
                <a:latin typeface="Times New Roman" panose="02020603050405020304" charset="0"/>
                <a:cs typeface="Times New Roman" panose="02020603050405020304" charset="0"/>
              </a:rPr>
              <a:t>) I owe a debt of gratitude to my teachers.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经济条件不好的表达：</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can’t make ends meet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be broke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be on a tight budget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be in the red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live from hand to mouth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6492</Words>
  <Application>WPS 演示</Application>
  <PresentationFormat>宽屏</PresentationFormat>
  <Paragraphs>92</Paragraphs>
  <Slides>14</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宋体</vt:lpstr>
      <vt:lpstr>Wingdings</vt:lpstr>
      <vt:lpstr>Wingdings</vt:lpstr>
      <vt:lpstr>Times New Roman</vt:lpstr>
      <vt:lpstr>微软雅黑</vt:lpstr>
      <vt:lpstr>Arial Unicode MS</vt:lpstr>
      <vt:lpstr>Calibri</vt:lpstr>
      <vt:lpstr>WPS</vt:lpstr>
      <vt:lpstr>选必4 U5单词1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204</cp:revision>
  <dcterms:created xsi:type="dcterms:W3CDTF">2019-06-19T02:08:00Z</dcterms:created>
  <dcterms:modified xsi:type="dcterms:W3CDTF">2025-09-04T08:31:38Z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E6FC2A0B97594B7C931077E70BD0B777_11</vt:lpwstr>
  </property>
</Properties>
</file>