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4.xml"/><Relationship Id="rId2" Type="http://schemas.openxmlformats.org/officeDocument/2006/relationships/image" Target="../media/image2.png"/><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1.pn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选必</a:t>
            </a:r>
            <a:r>
              <a:rPr lang="en-US" altLang="zh-CN">
                <a:solidFill>
                  <a:srgbClr val="FF0000"/>
                </a:solidFill>
              </a:rPr>
              <a:t>4U4</a:t>
            </a:r>
            <a:r>
              <a:rPr lang="zh-CN" altLang="en-US">
                <a:solidFill>
                  <a:srgbClr val="FF0000"/>
                </a:solidFill>
              </a:rPr>
              <a:t>单词</a:t>
            </a:r>
            <a:r>
              <a:rPr lang="en-US" altLang="zh-CN">
                <a:solidFill>
                  <a:srgbClr val="FF0000"/>
                </a:solidFill>
              </a:rPr>
              <a:t>3</a:t>
            </a:r>
            <a:endParaRPr lang="en-US"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927090"/>
          </a:xfrm>
          <a:ln>
            <a:solidFill>
              <a:schemeClr val="accent1"/>
            </a:solidFill>
          </a:ln>
        </p:spPr>
        <p:txBody>
          <a:bodyPr>
            <a:noAutofit/>
          </a:bodyPr>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你校校报就</a:t>
            </a:r>
            <a:r>
              <a:rPr lang="en-US" altLang="zh-CN" sz="2400">
                <a:solidFill>
                  <a:schemeClr val="tx1"/>
                </a:solidFill>
                <a:latin typeface="Times New Roman" panose="02020603050405020304" charset="0"/>
                <a:cs typeface="Times New Roman" panose="02020603050405020304" charset="0"/>
              </a:rPr>
              <a:t>“To travel a thousand miles or to read a thousand books, that is the question”</a:t>
            </a:r>
            <a:r>
              <a:rPr lang="zh-CN" altLang="en-US" sz="2400">
                <a:solidFill>
                  <a:schemeClr val="tx1"/>
                </a:solidFill>
                <a:latin typeface="Times New Roman" panose="02020603050405020304" charset="0"/>
                <a:cs typeface="Times New Roman" panose="02020603050405020304" charset="0"/>
              </a:rPr>
              <a:t>这一话题进行征稿。请根据以下内容投稿：</a:t>
            </a:r>
            <a:endParaRPr lang="zh-CN" altLang="en-US"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你的观点；</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你的理由。</a:t>
            </a:r>
            <a:endParaRPr lang="zh-CN" altLang="en-US"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choice between journeying across lands and reading through pages presents not a division but a harmony. I believe that while reading plants the seeds of knowledge, traveling makes them blossom into wisdom.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Through books, we inherit the collective wisdom of centuries: We walk with philosophers in ancient Athens and stand with scientists in modern labs. Yet it is through travel that abstract concepts become living truth. Reading about the Taj Mahal’s symmetry cannot compare to witnessing the dawn paint its marble walls in golden light.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But we should never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reading in favor of pure experience. The magic happens when both experiences intertwine. Reading prepares the mind for travel, while travel gives context to reading. The thousand books become our compass, and the thousand miles become our map. Together, they enlighten our minds and souls.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3070"/>
            <a:ext cx="10968990" cy="5816600"/>
          </a:xfrm>
          <a:ln>
            <a:solidFill>
              <a:schemeClr val="accent1"/>
            </a:solidFill>
          </a:ln>
        </p:spPr>
        <p:txBody>
          <a:bodyPr>
            <a:noAutofit/>
          </a:bodyPr>
          <a:p>
            <a:pPr marL="0" indent="0" algn="just">
              <a:lnSpc>
                <a:spcPts val="3200"/>
              </a:lnSpc>
              <a:spcAft>
                <a:spcPts val="0"/>
              </a:spcAft>
              <a:buNone/>
            </a:pPr>
            <a:r>
              <a:rPr lang="zh-CN" altLang="en-US" sz="24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读书和旅行关系：</a:t>
            </a:r>
            <a:endParaRPr lang="zh-CN" altLang="en-US" sz="24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Every book is a journey; every journey is a book.</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virtual travel; travel is physical reading.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Books give us eyes to see, but travel teaches us how to look.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world is a book, and those who do not travel read only one page.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traveling through the mind; traveling is reading with the senses.</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best-educated people are those who have read widely and traveled wisely.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without travel makes theorists; travel without reading makes tourists.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Where reading describes, travel demonstrates; where reading explains, travel immerses.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5605"/>
            <a:ext cx="10968990" cy="5854065"/>
          </a:xfrm>
          <a:ln>
            <a:solidFill>
              <a:schemeClr val="accent1"/>
            </a:solidFill>
          </a:ln>
        </p:spPr>
        <p:txBody>
          <a:bodyPr>
            <a:noAutofit/>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15. disabled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2016</a:t>
            </a:r>
            <a:r>
              <a:rPr lang="zh-CN" altLang="en-US" sz="2400">
                <a:solidFill>
                  <a:schemeClr val="tx1"/>
                </a:solidFill>
                <a:latin typeface="Times New Roman" panose="02020603050405020304" charset="0"/>
                <a:cs typeface="Times New Roman" panose="02020603050405020304" charset="0"/>
              </a:rPr>
              <a:t>全国</a:t>
            </a:r>
            <a:r>
              <a:rPr lang="en-US" altLang="zh-CN" sz="2400">
                <a:solidFill>
                  <a:schemeClr val="tx1"/>
                </a:solidFill>
                <a:latin typeface="Times New Roman" panose="02020603050405020304" charset="0"/>
                <a:cs typeface="Times New Roman" panose="02020603050405020304" charset="0"/>
              </a:rPr>
              <a:t>1) Larry works with Transport Drivers, Inc. One morning in 2009, Larry was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along 165 north after delivering to one of his customers. Suddenly, he saw a car with its bright lights on. As he got closer, he found another vehicle upside down on the road. One more look and he noticed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shooting out from under the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vehicle. Larry pulled over, set the brake and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the fire extinguisher. Two good bursts from it and the fire was put out.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walking 	B. touring 		C. traveling 		D. rushing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flames 	B. smoke 		C. water 		D. steam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used 		B. disabled 		C. removed 		D. abandoned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made for 	B. pulled out 	C. come across 	D. brush aside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9410"/>
            <a:ext cx="10968990" cy="5890260"/>
          </a:xfrm>
          <a:ln>
            <a:solidFill>
              <a:schemeClr val="accent1"/>
            </a:solidFill>
          </a:ln>
        </p:spPr>
        <p:txBody>
          <a:bodyPr/>
          <a:p>
            <a:pPr marL="0" indent="457200" algn="just">
              <a:buNone/>
            </a:pPr>
            <a:r>
              <a:rPr lang="en-US" altLang="zh-CN" sz="2800">
                <a:solidFill>
                  <a:schemeClr val="tx1"/>
                </a:solidFill>
                <a:latin typeface="Times New Roman" panose="02020603050405020304" charset="0"/>
                <a:cs typeface="Times New Roman" panose="02020603050405020304" charset="0"/>
              </a:rPr>
              <a:t>A cascade of orders flooded in, and Grandma stood utterly mesmerized by the power of the Internet. Just as joy swept through the room, the screen abruptly went dark. A collective gasp hung in the air. Yet Peter remained calm despite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disabled computer</a:t>
            </a:r>
            <a:r>
              <a:rPr lang="en-US" altLang="zh-CN" sz="2800">
                <a:solidFill>
                  <a:schemeClr val="tx1"/>
                </a:solidFill>
                <a:latin typeface="Times New Roman" panose="02020603050405020304" charset="0"/>
                <a:cs typeface="Times New Roman" panose="02020603050405020304" charset="0"/>
              </a:rPr>
              <a:t>. Reassuring the anxious villagers, he first checked for a power outage, then carefully dismantled the machine to pinpoint the fault. After what felt like an eternity, the screen flickered back to life, glowing steadily once more.</a:t>
            </a:r>
            <a:r>
              <a:rPr lang="zh-CN" altLang="en-US" sz="2800">
                <a:solidFill>
                  <a:schemeClr val="tx1"/>
                </a:solidFill>
                <a:latin typeface="Times New Roman" panose="02020603050405020304" charset="0"/>
                <a:cs typeface="Times New Roman" panose="02020603050405020304" charset="0"/>
              </a:rPr>
              <a:t>（网络卖水果后续</a:t>
            </a:r>
            <a:r>
              <a:rPr lang="en-US" altLang="zh-CN" sz="2800">
                <a:solidFill>
                  <a:schemeClr val="tx1"/>
                </a:solidFill>
                <a:latin typeface="Times New Roman" panose="02020603050405020304" charset="0"/>
                <a:cs typeface="Times New Roman" panose="02020603050405020304" charset="0"/>
              </a:rPr>
              <a:t>) </a:t>
            </a:r>
            <a:endParaRPr lang="en-US" altLang="zh-CN" sz="2800">
              <a:solidFill>
                <a:schemeClr val="tx1"/>
              </a:solidFill>
              <a:latin typeface="Times New Roman" panose="02020603050405020304" charset="0"/>
              <a:cs typeface="Times New Roman" panose="02020603050405020304" charset="0"/>
            </a:endParaRPr>
          </a:p>
          <a:p>
            <a:pPr marL="0" indent="0" algn="just">
              <a:buNone/>
            </a:pPr>
            <a:endParaRPr lang="en-US" altLang="zh-CN" sz="28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chemeClr val="accent1"/>
            </a:solidFill>
          </a:ln>
        </p:spPr>
        <p:txBody>
          <a:bodyPr/>
          <a:p>
            <a:pPr marL="0" indent="0">
              <a:buNone/>
            </a:pPr>
            <a:r>
              <a:rPr lang="en-US" altLang="zh-CN" sz="2800">
                <a:solidFill>
                  <a:schemeClr val="tx1"/>
                </a:solidFill>
                <a:latin typeface="Times New Roman" panose="02020603050405020304" charset="0"/>
                <a:cs typeface="Times New Roman" panose="02020603050405020304" charset="0"/>
              </a:rPr>
              <a:t>16. resign</a:t>
            </a:r>
            <a:r>
              <a:rPr lang="zh-CN" altLang="en-US" sz="2800">
                <a:solidFill>
                  <a:schemeClr val="tx1"/>
                </a:solidFill>
                <a:latin typeface="Times New Roman" panose="02020603050405020304" charset="0"/>
                <a:cs typeface="Times New Roman" panose="02020603050405020304" charset="0"/>
              </a:rPr>
              <a:t>辞职、顺从于（</a:t>
            </a:r>
            <a:r>
              <a:rPr lang="en-US" altLang="zh-CN" sz="2800">
                <a:solidFill>
                  <a:schemeClr val="tx1"/>
                </a:solidFill>
                <a:latin typeface="Times New Roman" panose="02020603050405020304" charset="0"/>
                <a:cs typeface="Times New Roman" panose="02020603050405020304" charset="0"/>
              </a:rPr>
              <a:t>resign oneself to) </a:t>
            </a:r>
            <a:endParaRPr lang="en-US" altLang="zh-CN"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resigned</a:t>
            </a:r>
            <a:r>
              <a:rPr lang="zh-CN" altLang="en-US" sz="2800">
                <a:solidFill>
                  <a:schemeClr val="tx1"/>
                </a:solidFill>
                <a:latin typeface="Times New Roman" panose="02020603050405020304" charset="0"/>
                <a:cs typeface="Times New Roman" panose="02020603050405020304" charset="0"/>
              </a:rPr>
              <a:t>顺从的、无奈的</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chemeClr val="tx1"/>
                </a:solidFill>
                <a:latin typeface="Times New Roman" panose="02020603050405020304" charset="0"/>
                <a:cs typeface="Times New Roman" panose="02020603050405020304" charset="0"/>
              </a:rPr>
              <a:t>拓展：动词</a:t>
            </a:r>
            <a:r>
              <a:rPr lang="en-US" altLang="zh-CN" sz="2800">
                <a:solidFill>
                  <a:schemeClr val="tx1"/>
                </a:solidFill>
                <a:latin typeface="Times New Roman" panose="02020603050405020304" charset="0"/>
                <a:cs typeface="Times New Roman" panose="02020603050405020304" charset="0"/>
              </a:rPr>
              <a:t>+oneself+to </a:t>
            </a:r>
            <a:endParaRPr lang="en-US" altLang="zh-CN"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apply oneself to</a:t>
            </a:r>
            <a:r>
              <a:rPr lang="zh-CN" altLang="en-US" sz="2800">
                <a:solidFill>
                  <a:schemeClr val="tx1"/>
                </a:solidFill>
                <a:latin typeface="Times New Roman" panose="02020603050405020304" charset="0"/>
                <a:cs typeface="Times New Roman" panose="02020603050405020304" charset="0"/>
              </a:rPr>
              <a:t>专心致志</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commit (dedicate, devote) oneself to</a:t>
            </a:r>
            <a:r>
              <a:rPr lang="zh-CN" altLang="en-US" sz="2800">
                <a:solidFill>
                  <a:schemeClr val="tx1"/>
                </a:solidFill>
                <a:latin typeface="Times New Roman" panose="02020603050405020304" charset="0"/>
                <a:cs typeface="Times New Roman" panose="02020603050405020304" charset="0"/>
              </a:rPr>
              <a:t>致力于</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abandon oneself to</a:t>
            </a:r>
            <a:r>
              <a:rPr lang="zh-CN" altLang="en-US" sz="2800">
                <a:solidFill>
                  <a:schemeClr val="tx1"/>
                </a:solidFill>
                <a:latin typeface="Times New Roman" panose="02020603050405020304" charset="0"/>
                <a:cs typeface="Times New Roman" panose="02020603050405020304" charset="0"/>
              </a:rPr>
              <a:t>放纵于</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859145"/>
          </a:xfrm>
          <a:ln>
            <a:solidFill>
              <a:schemeClr val="accent1"/>
            </a:solidFill>
          </a:ln>
        </p:spPr>
        <p:txBody>
          <a:bodyPr>
            <a:noAutofit/>
          </a:bodyPr>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Then drew near my 4th weekend fulfilling school community hours when I encountered Mrs. Bandona. The public library’s story room, where I’d been mechanically shelving books like </a:t>
            </a:r>
            <a:r>
              <a:rPr lang="en-US" altLang="zh-CN" sz="2400" u="sng">
                <a:solidFill>
                  <a:srgbClr val="FF0000"/>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gradually transformed into a choking cage. My social media was flooded with friends’ delicate meals, each update sharpening my </a:t>
            </a:r>
            <a:r>
              <a:rPr lang="en-US" altLang="zh-CN" sz="2400" u="sng">
                <a:solidFill>
                  <a:srgbClr val="FF0000"/>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sigh.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“Fiction shouldn’t mix with cookbooks,” a voice remarked. Mrs. Bandona </a:t>
            </a:r>
            <a:r>
              <a:rPr lang="en-US" altLang="zh-CN" sz="2400" u="sng">
                <a:solidFill>
                  <a:srgbClr val="FF0000"/>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her thick glasses, her gesture revealing lifelong commitment. Her method engaged my attention. While I </a:t>
            </a:r>
            <a:r>
              <a:rPr lang="en-US" altLang="zh-CN" sz="2400" u="sng">
                <a:solidFill>
                  <a:srgbClr val="FF0000"/>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damaged books roughly, she smoothed </a:t>
            </a:r>
            <a:r>
              <a:rPr lang="en-US" altLang="zh-CN" sz="2400" u="sng">
                <a:solidFill>
                  <a:srgbClr val="FF0000"/>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pages gently, explaining how even torn books could spark imagination. “Every volume has value,” she said thoughtfully. “Even outdated books </a:t>
            </a:r>
            <a:r>
              <a:rPr lang="en-US" altLang="zh-CN" sz="2400" u="sng">
                <a:solidFill>
                  <a:srgbClr val="FF0000"/>
                </a:solidFill>
                <a:latin typeface="Times New Roman" panose="02020603050405020304" charset="0"/>
                <a:cs typeface="Times New Roman" panose="02020603050405020304" charset="0"/>
              </a:rPr>
              <a:t> 46 </a:t>
            </a:r>
            <a:r>
              <a:rPr lang="en-US" altLang="zh-CN" sz="2400">
                <a:solidFill>
                  <a:schemeClr val="tx1"/>
                </a:solidFill>
                <a:latin typeface="Times New Roman" panose="02020603050405020304" charset="0"/>
                <a:cs typeface="Times New Roman" panose="02020603050405020304" charset="0"/>
              </a:rPr>
              <a:t> forgotten wisdom.”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a hard nut   B. a wet blanket   C. a wind-up toy   D. a calorie burner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excited 	B. resigned 		C. tuneful 		D. cracked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adjusted 	B. measured 		C. purchased 	D. swung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tore 		B. flipped 		C. handled 		D. resisted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faded 		B. yellowed 		C. elegant 		D. wrinkled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shift 		B. preserve 		C. replace 		D. compare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0055"/>
            <a:ext cx="10968990" cy="5809615"/>
          </a:xfrm>
          <a:ln>
            <a:solidFill>
              <a:schemeClr val="accent1"/>
            </a:solidFill>
          </a:ln>
        </p:spPr>
        <p:txBody>
          <a:bodyPr>
            <a:noAutofit/>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17. tune</a:t>
            </a:r>
            <a:r>
              <a:rPr lang="zh-CN" altLang="en-US" sz="2400">
                <a:solidFill>
                  <a:schemeClr val="tx1"/>
                </a:solidFill>
                <a:latin typeface="Times New Roman" panose="02020603050405020304" charset="0"/>
                <a:cs typeface="Times New Roman" panose="02020603050405020304" charset="0"/>
              </a:rPr>
              <a:t>曲子、曲调、调音、调频道</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in</a:t>
            </a:r>
            <a:r>
              <a:rPr lang="zh-CN" altLang="en-US" sz="2400">
                <a:solidFill>
                  <a:schemeClr val="tx1"/>
                </a:solidFill>
                <a:latin typeface="Times New Roman" panose="02020603050405020304" charset="0"/>
                <a:cs typeface="Times New Roman" panose="02020603050405020304" charset="0"/>
              </a:rPr>
              <a:t>收听、收看、理解、体谅</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out</a:t>
            </a:r>
            <a:r>
              <a:rPr lang="zh-CN" altLang="en-US" sz="2400">
                <a:solidFill>
                  <a:schemeClr val="tx1"/>
                </a:solidFill>
                <a:latin typeface="Times New Roman" panose="02020603050405020304" charset="0"/>
                <a:cs typeface="Times New Roman" panose="02020603050405020304" charset="0"/>
              </a:rPr>
              <a:t>不受听、不收看、不理睬</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注意：</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语气、（乐器或人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音调、色调（</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skin 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、（肌肉或皮肤）紧实度</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音符</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He stroked the strings with deliberation and elegance, from which beautiful tunes wafted, captivating all the audience. Tom eyed the violinist with awe, amazed by the pacifying power of music. He felt his worries and grievances that once churned inside his chest dissolved as if carried away on the notes.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pic>
        <p:nvPicPr>
          <p:cNvPr id="4" name="图片 3"/>
          <p:cNvPicPr>
            <a:picLocks noChangeAspect="1"/>
          </p:cNvPicPr>
          <p:nvPr/>
        </p:nvPicPr>
        <p:blipFill>
          <a:blip r:embed="rId2"/>
          <a:stretch>
            <a:fillRect/>
          </a:stretch>
        </p:blipFill>
        <p:spPr>
          <a:xfrm>
            <a:off x="6158865" y="535940"/>
            <a:ext cx="5146040" cy="1137920"/>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4645"/>
            <a:ext cx="10968990" cy="5915025"/>
          </a:xfrm>
          <a:ln>
            <a:solidFill>
              <a:schemeClr val="accent1"/>
            </a:solidFill>
          </a:ln>
        </p:spPr>
        <p:txBody>
          <a:bodyPr/>
          <a:p>
            <a:pPr marL="0" indent="0" algn="just">
              <a:buNone/>
            </a:pPr>
            <a:r>
              <a:rPr lang="en-US" altLang="zh-CN" sz="2800">
                <a:solidFill>
                  <a:schemeClr val="tx1"/>
                </a:solidFill>
                <a:latin typeface="Times New Roman" panose="02020603050405020304" charset="0"/>
                <a:cs typeface="Times New Roman" panose="02020603050405020304" charset="0"/>
              </a:rPr>
              <a:t>18. criterion</a:t>
            </a:r>
            <a:r>
              <a:rPr lang="zh-CN" altLang="en-US" sz="2800">
                <a:solidFill>
                  <a:schemeClr val="tx1"/>
                </a:solidFill>
                <a:latin typeface="Times New Roman" panose="02020603050405020304" charset="0"/>
                <a:cs typeface="Times New Roman" panose="02020603050405020304" charset="0"/>
              </a:rPr>
              <a:t>标准、准则（</a:t>
            </a:r>
            <a:r>
              <a:rPr lang="en-US" altLang="zh-CN" sz="2800">
                <a:solidFill>
                  <a:schemeClr val="tx1"/>
                </a:solidFill>
                <a:latin typeface="Times New Roman" panose="02020603050405020304" charset="0"/>
                <a:cs typeface="Times New Roman" panose="02020603050405020304" charset="0"/>
              </a:rPr>
              <a:t>criteria) </a:t>
            </a:r>
            <a:endParaRPr lang="en-US" altLang="zh-CN" sz="2800">
              <a:solidFill>
                <a:schemeClr val="tx1"/>
              </a:solidFill>
              <a:latin typeface="Times New Roman" panose="02020603050405020304" charset="0"/>
              <a:cs typeface="Times New Roman" panose="02020603050405020304" charset="0"/>
            </a:endParaRP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名词复数不规则形式变化：</a:t>
            </a:r>
            <a:endParaRPr lang="zh-CN" altLang="en-US" sz="28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chief, proof, safe</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endPar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photo, piano, studio, video, radio, bamboo, zoo</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endPar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crisis, analysis, basis, emphasis, diagnosis, hypothesis, synthesis, oasis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为</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es</a:t>
            </a:r>
            <a:endPar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合成词：</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standbys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后备人员、备用物品）</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bystanders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（旁观者</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=onlookers=lookers-on)  </a:t>
            </a:r>
            <a:endPar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8630"/>
            <a:ext cx="10968990" cy="5781040"/>
          </a:xfrm>
          <a:ln>
            <a:solidFill>
              <a:schemeClr val="accent1"/>
            </a:solidFill>
          </a:ln>
        </p:spPr>
        <p:txBody>
          <a:bodyPr>
            <a:noAutofit/>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11. pan</a:t>
            </a:r>
            <a:r>
              <a:rPr lang="zh-CN" altLang="en-US" sz="2400">
                <a:solidFill>
                  <a:schemeClr val="tx1"/>
                </a:solidFill>
                <a:latin typeface="Times New Roman" panose="02020603050405020304" charset="0"/>
                <a:cs typeface="Times New Roman" panose="02020603050405020304" charset="0"/>
              </a:rPr>
              <a:t>平底锅</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pan</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的两个重要短语：</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 pan out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(2024</a:t>
            </a:r>
            <a:r>
              <a:rPr lang="zh-CN" altLang="en-US" sz="2400">
                <a:solidFill>
                  <a:schemeClr val="tx1"/>
                </a:solidFill>
                <a:latin typeface="Times New Roman" panose="02020603050405020304" charset="0"/>
                <a:cs typeface="Times New Roman" panose="02020603050405020304" charset="0"/>
              </a:rPr>
              <a:t>新高考</a:t>
            </a:r>
            <a:r>
              <a:rPr lang="en-US" altLang="zh-CN" sz="2400">
                <a:solidFill>
                  <a:schemeClr val="tx1"/>
                </a:solidFill>
                <a:latin typeface="Times New Roman" panose="02020603050405020304" charset="0"/>
                <a:cs typeface="Times New Roman" panose="02020603050405020304" charset="0"/>
              </a:rPr>
              <a:t>2) Campbell’s point is to wake up those responsible for AI, the technology companies and world leaders, so they are on the same wavelength as all the experts currently developing it. She explains we are at a “tipping point” in history and must act now to prevent an extinction-level event for humanity.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We need to consider how we want our future with AI to pan out.</a:t>
            </a:r>
            <a:r>
              <a:rPr lang="en-US" altLang="zh-CN" sz="2400">
                <a:solidFill>
                  <a:schemeClr val="tx1"/>
                </a:solidFill>
                <a:latin typeface="Times New Roman" panose="02020603050405020304" charset="0"/>
                <a:cs typeface="Times New Roman" panose="02020603050405020304" charset="0"/>
              </a:rPr>
              <a:t> Such structured thinking, followed by global regulation, will enable us to achieve greatness rather than our downfall.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 What lesson can we learn from Campbell’s words?</a:t>
            </a:r>
            <a:endPar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 Make hay while it shines. 	B. Take caution beforehand.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C. Better late than never. 		D. Two heads are better than one.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2435"/>
            <a:ext cx="10968990" cy="5817235"/>
          </a:xfrm>
          <a:ln>
            <a:solidFill>
              <a:schemeClr val="accent1"/>
            </a:solidFill>
          </a:ln>
        </p:spPr>
        <p:txBody>
          <a:bodyPr>
            <a:noAutofit/>
          </a:bodyPr>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Did you see that new graffiti artist everyone's talking about? His first piece got over a million likes, but his recent work feels so empty.</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a:t>
            </a:r>
            <a:r>
              <a:rPr lang="en-US" altLang="zh-CN" sz="2400">
                <a:solidFill>
                  <a:schemeClr val="tx1"/>
                </a:solidFill>
                <a:latin typeface="Times New Roman" panose="02020603050405020304" charset="0"/>
                <a:cs typeface="Times New Roman" panose="02020603050405020304" charset="0"/>
              </a:rPr>
              <a:t> Exactly. He’s just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a:t>
            </a:r>
            <a:r>
              <a:rPr lang="en-US" altLang="zh-CN" sz="2400">
                <a:solidFill>
                  <a:schemeClr val="tx1"/>
                </a:solidFill>
                <a:latin typeface="Times New Roman" panose="02020603050405020304" charset="0"/>
                <a:cs typeface="Times New Roman" panose="02020603050405020304" charset="0"/>
              </a:rPr>
              <a:t>—all hype, no depth. Real art takes years to develop, not just one viral moment.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True. Meanwhile, that quiet sculptor down the street… her pieces aren’t flashy, but they last.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 </a:t>
            </a:r>
            <a:r>
              <a:rPr lang="en-US" altLang="zh-CN" sz="2400">
                <a:solidFill>
                  <a:schemeClr val="tx1"/>
                </a:solidFill>
                <a:latin typeface="Times New Roman" panose="02020603050405020304" charset="0"/>
                <a:cs typeface="Times New Roman" panose="02020603050405020304" charset="0"/>
              </a:rPr>
              <a:t>Yeah. She’s the real deal. Substance over style, always.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is the man’s attitude toward the new artist?</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Favorable. 		B. Critical. 		C. Impartial.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are the speakers talking about?</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A drawing way. 	B. An art program. 	C. An artistic comparison.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4655"/>
            <a:ext cx="10968990" cy="5835015"/>
          </a:xfrm>
          <a:ln>
            <a:solidFill>
              <a:schemeClr val="accent1"/>
            </a:solidFill>
          </a:ln>
        </p:spPr>
        <p:txBody>
          <a:bodyPr>
            <a:noAutofit/>
          </a:bodyPr>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你校校报举行</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我给妈妈做了一道菜</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主题征文活动，你打算参加。请根据以下内容投稿：</a:t>
            </a:r>
            <a:endParaRPr lang="zh-CN" altLang="en-US"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做饭的过程；</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妈妈的反应。</a:t>
            </a:r>
            <a:endParaRPr lang="zh-CN" altLang="en-US"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Last Sunday, I decided to surprise my mother with scrambled eggs with tomatoes, the very dish she used to make for me after school.</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carefully chopped ripe tomatoes and beat the eggs until they turned into a smooth golden liquid.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As the oil shimmered in the pan</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 poured in the eggs. They sizzled and bloomed like a sunny flower. I added the tomatoes, and their juicy redness blended gently with the fluffy eggs. A pinch of salt, and our kitchen was filled with an aroma of warmth and love.</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served it, my mother’s eyes lit up with surprise and tenderness. She took a bite, and her smile deepened. “It tastes like sunshine,” she said softly. In that moment, I saw a tear glisten at the corner of her eye. Seeing this, I felt deep inside my efforts were worth it.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9410"/>
            <a:ext cx="10968990" cy="5890260"/>
          </a:xfrm>
          <a:ln>
            <a:solidFill>
              <a:schemeClr val="accent1"/>
            </a:solidFill>
          </a:ln>
        </p:spPr>
        <p:txBody>
          <a:bodyPr/>
          <a:p>
            <a:pPr marL="0" indent="0">
              <a:buNone/>
            </a:pPr>
            <a:r>
              <a:rPr lang="en-US" altLang="zh-CN" sz="2400" b="1">
                <a:solidFill>
                  <a:schemeClr val="tx1"/>
                </a:solidFill>
                <a:effectLst>
                  <a:outerShdw blurRad="38100" dist="38100" dir="2700000" algn="tl">
                    <a:srgbClr val="000000">
                      <a:alpha val="43137"/>
                    </a:srgbClr>
                  </a:outerShdw>
                </a:effectLst>
              </a:rPr>
              <a:t>12. ripe</a:t>
            </a:r>
            <a:r>
              <a:rPr lang="zh-CN" altLang="en-US" sz="2400" b="1">
                <a:solidFill>
                  <a:schemeClr val="tx1"/>
                </a:solidFill>
                <a:effectLst>
                  <a:outerShdw blurRad="38100" dist="38100" dir="2700000" algn="tl">
                    <a:srgbClr val="000000">
                      <a:alpha val="43137"/>
                    </a:srgbClr>
                  </a:outerShdw>
                </a:effectLst>
              </a:rPr>
              <a:t>成熟的</a:t>
            </a:r>
            <a:endParaRPr lang="zh-CN" altLang="en-US" sz="2400" b="1">
              <a:solidFill>
                <a:schemeClr val="tx1"/>
              </a:solidFill>
              <a:effectLst>
                <a:outerShdw blurRad="38100" dist="38100" dir="2700000" algn="tl">
                  <a:srgbClr val="000000">
                    <a:alpha val="43137"/>
                  </a:srgbClr>
                </a:outerShdw>
              </a:effectLst>
            </a:endParaRPr>
          </a:p>
          <a:p>
            <a:pPr marL="0" indent="0">
              <a:buNone/>
            </a:pPr>
            <a:r>
              <a:rPr lang="en-US" altLang="zh-CN" sz="2400" b="1">
                <a:solidFill>
                  <a:schemeClr val="tx1"/>
                </a:solidFill>
                <a:effectLst>
                  <a:outerShdw blurRad="38100" dist="38100" dir="2700000" algn="tl">
                    <a:srgbClr val="000000">
                      <a:alpha val="43137"/>
                    </a:srgbClr>
                  </a:outerShdw>
                </a:effectLst>
              </a:rPr>
              <a:t>      ripeness, ripen </a:t>
            </a:r>
            <a:endParaRPr lang="en-US" altLang="zh-CN" sz="2400" b="1">
              <a:solidFill>
                <a:schemeClr val="tx1"/>
              </a:solidFill>
              <a:effectLst>
                <a:outerShdw blurRad="38100" dist="38100" dir="2700000" algn="tl">
                  <a:srgbClr val="000000">
                    <a:alpha val="43137"/>
                  </a:srgbClr>
                </a:outerShdw>
              </a:effectLst>
            </a:endParaRPr>
          </a:p>
          <a:p>
            <a:pPr marL="0" indent="0">
              <a:buNone/>
            </a:pPr>
            <a:r>
              <a:rPr lang="en-US" altLang="zh-CN"/>
              <a:t>      </a:t>
            </a:r>
            <a:endParaRPr lang="en-US" altLang="zh-CN"/>
          </a:p>
        </p:txBody>
      </p:sp>
      <p:pic>
        <p:nvPicPr>
          <p:cNvPr id="4" name="图片 3"/>
          <p:cNvPicPr>
            <a:picLocks noChangeAspect="1"/>
          </p:cNvPicPr>
          <p:nvPr/>
        </p:nvPicPr>
        <p:blipFill>
          <a:blip r:embed="rId2"/>
          <a:stretch>
            <a:fillRect/>
          </a:stretch>
        </p:blipFill>
        <p:spPr>
          <a:xfrm>
            <a:off x="1057275" y="1572260"/>
            <a:ext cx="10000615" cy="3528060"/>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859145"/>
          </a:xfrm>
          <a:ln>
            <a:solidFill>
              <a:srgbClr val="0070C0"/>
            </a:solidFill>
          </a:ln>
        </p:spPr>
        <p:txBody>
          <a:bodyPr>
            <a:noAutofit/>
          </a:bodyPr>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Halfway up Mount Sierra, I met an elderly hiker with eyes that held decades of wisdom. He offered me a piece of fruit from his pack, perfectly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and said, “Some things can’t be rushed.”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I continued, my body protested, aches settling into my muscles, and doubt creeping into my mind. But I remembered his words and refused to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Step by step, I felt myself growing not only stronger but wiser, as if with every scent, I was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an old version of myself.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On my descent, I encountered a group of young climbers struggling with their heavy gear. I found myself saying, “Don’t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Just take it one step at a time. You’ve already </a:t>
            </a:r>
            <a:r>
              <a:rPr lang="en-US" altLang="zh-CN" sz="2400" u="sng">
                <a:solidFill>
                  <a:schemeClr val="tx1"/>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by coming this far.”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bitter 			B. fresh 		C. sweet 	D. ripe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bite the bullet 		B. hit the road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throw in the towel 		D. break the ice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strengthening 	B. shedding 		C. using 	D. comparing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push the envelope 		B. burn the midnight oil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sweat the small stuff 	D. mend the fence</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hit the jackpot 		B. gone the extra mile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found your feet 		D. become the underdog</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rgbClr val="0070C0"/>
            </a:solidFill>
          </a:ln>
        </p:spPr>
        <p:txBody>
          <a:bodyPr>
            <a:noAutofit/>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13. drag</a:t>
            </a:r>
            <a:r>
              <a:rPr lang="zh-CN" altLang="en-US" sz="2400">
                <a:solidFill>
                  <a:schemeClr val="tx1"/>
                </a:solidFill>
                <a:latin typeface="Times New Roman" panose="02020603050405020304" charset="0"/>
                <a:cs typeface="Times New Roman" panose="02020603050405020304" charset="0"/>
              </a:rPr>
              <a:t>拖拉</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drag oneself</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费力行走</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Tom dragged himself home, still battling with the intractable math problem. A sudden pat on his left shoulder jerked him back to reality. Raising his head, he was surprised to see it was Peter who was incompatible with him. Peter first broke the ice with a big grin, saying: "What are you thinking about? It seems you are in low spirits." Although Peter's intention to bury the hatchet was so obvious, Tom was determined not to give him the chance...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区分以下单词：</a:t>
            </a:r>
            <a:endPar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stagger=stumble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走路不稳，东倒西歪</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drag oneself=trudge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艰难行进、吃力行走</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14. plug</a:t>
            </a:r>
            <a:r>
              <a:rPr lang="zh-CN" altLang="en-US" sz="2400">
                <a:solidFill>
                  <a:schemeClr val="tx1"/>
                </a:solidFill>
                <a:latin typeface="Times New Roman" panose="02020603050405020304" charset="0"/>
                <a:cs typeface="Times New Roman" panose="02020603050405020304" charset="0"/>
              </a:rPr>
              <a:t>塞子、插头、插座、堵住</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pull the plug on sth.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结束</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(plug</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的最主要短语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plug one’s ears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塞住耳朵</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cup one’s ear</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prick up one’s ears</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be all ears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turn a deaf ear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wet behind the ears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zh-CN" altLang="en-US"/>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8940"/>
            <a:ext cx="10968990" cy="5840730"/>
          </a:xfrm>
          <a:ln>
            <a:solidFill>
              <a:schemeClr val="accent1"/>
            </a:solidFill>
          </a:ln>
        </p:spPr>
        <p:txBody>
          <a:bodyPr>
            <a:noAutofit/>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weekend, Mark and his dog Max would climb the mountain. These two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(adventure) spirits tapped this chance to bond better. The mountain stood before them, its peak hidden in the morning mist like 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(mystery) giant waiting to be challenged.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 steep section, Max paused, looking back at Mark with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(question) eyes. “You can do it, buddy!” Mark encouraged. “Remember what we always say: Paws before pause!” Max seemed to understand, scrambling up the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(rock) section with renewed determination.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They reached a beautiful overlook where an elderly was resting. “Beautiful day for it,” the man remarked. “I have been a climbing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(practice) for 40 years and my wife tells me to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these adventures.”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6.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9613</Words>
  <Application>WPS 演示</Application>
  <PresentationFormat>宽屏</PresentationFormat>
  <Paragraphs>129</Paragraphs>
  <Slides>17</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Arial</vt:lpstr>
      <vt:lpstr>宋体</vt:lpstr>
      <vt:lpstr>Wingdings</vt:lpstr>
      <vt:lpstr>Wingdings</vt:lpstr>
      <vt:lpstr>Times New Roman</vt:lpstr>
      <vt:lpstr>微软雅黑</vt:lpstr>
      <vt:lpstr>Arial Unicode MS</vt:lpstr>
      <vt:lpstr>Calibri</vt:lpstr>
      <vt:lpstr>黑体</vt:lpstr>
      <vt:lpstr>WPS</vt:lpstr>
      <vt:lpstr>选必4U4单词3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229</cp:revision>
  <dcterms:created xsi:type="dcterms:W3CDTF">2019-06-19T02:08:00Z</dcterms:created>
  <dcterms:modified xsi:type="dcterms:W3CDTF">2025-08-26T03:35:14Z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EBB26C330DA347E288A73F9D6AAD7AF1_11</vt:lpwstr>
  </property>
</Properties>
</file>