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选必</a:t>
            </a:r>
            <a:r>
              <a:rPr lang="en-US" altLang="zh-CN">
                <a:solidFill>
                  <a:srgbClr val="FF0000"/>
                </a:solidFill>
              </a:rPr>
              <a:t>4U4</a:t>
            </a:r>
            <a:r>
              <a:rPr lang="zh-CN" altLang="en-US">
                <a:solidFill>
                  <a:srgbClr val="FF0000"/>
                </a:solidFill>
              </a:rPr>
              <a:t>单词</a:t>
            </a:r>
            <a:r>
              <a:rPr lang="en-US" altLang="zh-CN">
                <a:solidFill>
                  <a:srgbClr val="FF0000"/>
                </a:solidFill>
              </a:rPr>
              <a:t>1</a:t>
            </a:r>
            <a:endParaRPr lang="en-US"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7825"/>
            <a:ext cx="10968990" cy="5871845"/>
          </a:xfrm>
          <a:ln>
            <a:solidFill>
              <a:schemeClr val="accent1"/>
            </a:solidFill>
          </a:ln>
        </p:spPr>
        <p:txBody>
          <a:bodyPr>
            <a:normAutofit fontScale="80000"/>
          </a:bodyPr>
          <a:p>
            <a:pPr marL="0" indent="0" algn="just">
              <a:lnSpc>
                <a:spcPts val="2600"/>
              </a:lnSpc>
              <a:spcAft>
                <a:spcPts val="0"/>
              </a:spcAft>
              <a:buNone/>
            </a:pPr>
            <a:r>
              <a:rPr lang="zh-CN" altLang="en-US" sz="2665">
                <a:solidFill>
                  <a:schemeClr val="tx1"/>
                </a:solidFill>
                <a:latin typeface="Times New Roman" panose="02020603050405020304" charset="0"/>
                <a:cs typeface="Times New Roman" panose="02020603050405020304" charset="0"/>
              </a:rPr>
              <a:t>（</a:t>
            </a:r>
            <a:r>
              <a:rPr lang="en-US" altLang="zh-CN" sz="2665">
                <a:solidFill>
                  <a:schemeClr val="tx1"/>
                </a:solidFill>
                <a:latin typeface="Times New Roman" panose="02020603050405020304" charset="0"/>
                <a:cs typeface="Times New Roman" panose="02020603050405020304" charset="0"/>
              </a:rPr>
              <a:t>2025.04</a:t>
            </a:r>
            <a:r>
              <a:rPr lang="zh-CN" altLang="en-US" sz="2665">
                <a:solidFill>
                  <a:schemeClr val="tx1"/>
                </a:solidFill>
                <a:latin typeface="Times New Roman" panose="02020603050405020304" charset="0"/>
                <a:cs typeface="Times New Roman" panose="02020603050405020304" charset="0"/>
              </a:rPr>
              <a:t>海淀一模）</a:t>
            </a:r>
            <a:endParaRPr lang="zh-CN" altLang="en-US" sz="2665">
              <a:solidFill>
                <a:schemeClr val="tx1"/>
              </a:solidFill>
              <a:latin typeface="Times New Roman" panose="02020603050405020304" charset="0"/>
              <a:cs typeface="Times New Roman" panose="02020603050405020304" charset="0"/>
            </a:endParaRPr>
          </a:p>
          <a:p>
            <a:pPr marL="0" indent="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latin typeface="Times New Roman" panose="02020603050405020304" charset="0"/>
                <a:cs typeface="Times New Roman" panose="02020603050405020304" charset="0"/>
              </a:rPr>
              <a:t>假设你是李华，你的英国好友</a:t>
            </a:r>
            <a:r>
              <a:rPr lang="en-US" altLang="zh-CN" sz="2665">
                <a:solidFill>
                  <a:schemeClr val="tx1"/>
                </a:solidFill>
                <a:latin typeface="Times New Roman" panose="02020603050405020304" charset="0"/>
                <a:cs typeface="Times New Roman" panose="02020603050405020304" charset="0"/>
              </a:rPr>
              <a:t>Jim</a:t>
            </a:r>
            <a:r>
              <a:rPr lang="zh-CN" altLang="en-US" sz="2665">
                <a:solidFill>
                  <a:schemeClr val="tx1"/>
                </a:solidFill>
                <a:latin typeface="Times New Roman" panose="02020603050405020304" charset="0"/>
                <a:cs typeface="Times New Roman" panose="02020603050405020304" charset="0"/>
              </a:rPr>
              <a:t>正参加主题为</a:t>
            </a:r>
            <a:r>
              <a:rPr lang="en-US" altLang="zh-CN" sz="2665">
                <a:solidFill>
                  <a:schemeClr val="tx1"/>
                </a:solidFill>
                <a:latin typeface="Times New Roman" panose="02020603050405020304" charset="0"/>
                <a:cs typeface="Times New Roman" panose="02020603050405020304" charset="0"/>
              </a:rPr>
              <a:t>“</a:t>
            </a:r>
            <a:r>
              <a:rPr lang="zh-CN" altLang="en-US" sz="2665">
                <a:solidFill>
                  <a:schemeClr val="tx1"/>
                </a:solidFill>
                <a:latin typeface="Times New Roman" panose="02020603050405020304" charset="0"/>
                <a:cs typeface="Times New Roman" panose="02020603050405020304" charset="0"/>
              </a:rPr>
              <a:t>信息时代中学生如何阅读</a:t>
            </a:r>
            <a:r>
              <a:rPr lang="en-US" altLang="zh-CN" sz="2665">
                <a:solidFill>
                  <a:schemeClr val="tx1"/>
                </a:solidFill>
                <a:latin typeface="Times New Roman" panose="02020603050405020304" charset="0"/>
                <a:cs typeface="Times New Roman" panose="02020603050405020304" charset="0"/>
              </a:rPr>
              <a:t>”</a:t>
            </a:r>
            <a:r>
              <a:rPr lang="zh-CN" altLang="en-US" sz="2665">
                <a:solidFill>
                  <a:schemeClr val="tx1"/>
                </a:solidFill>
                <a:latin typeface="Times New Roman" panose="02020603050405020304" charset="0"/>
                <a:cs typeface="Times New Roman" panose="02020603050405020304" charset="0"/>
              </a:rPr>
              <a:t>的项目式学习。他发邮件对你进行访谈。请根据以下内容给他回复，内容包括：</a:t>
            </a:r>
            <a:endParaRPr lang="zh-CN" altLang="en-US" sz="2665">
              <a:solidFill>
                <a:schemeClr val="tx1"/>
              </a:solidFill>
              <a:latin typeface="Times New Roman" panose="02020603050405020304" charset="0"/>
              <a:cs typeface="Times New Roman" panose="02020603050405020304" charset="0"/>
            </a:endParaRPr>
          </a:p>
          <a:p>
            <a:pPr marL="0" indent="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       1. </a:t>
            </a:r>
            <a:r>
              <a:rPr lang="zh-CN" altLang="en-US" sz="2665">
                <a:solidFill>
                  <a:schemeClr val="tx1"/>
                </a:solidFill>
                <a:latin typeface="Times New Roman" panose="02020603050405020304" charset="0"/>
                <a:cs typeface="Times New Roman" panose="02020603050405020304" charset="0"/>
              </a:rPr>
              <a:t>信息时代对阅读的影响；</a:t>
            </a:r>
            <a:r>
              <a:rPr lang="en-US" altLang="zh-CN" sz="2665">
                <a:solidFill>
                  <a:schemeClr val="tx1"/>
                </a:solidFill>
                <a:latin typeface="Times New Roman" panose="02020603050405020304" charset="0"/>
                <a:cs typeface="Times New Roman" panose="02020603050405020304" charset="0"/>
              </a:rPr>
              <a:t>2. </a:t>
            </a:r>
            <a:r>
              <a:rPr lang="zh-CN" altLang="en-US" sz="2665">
                <a:solidFill>
                  <a:schemeClr val="tx1"/>
                </a:solidFill>
                <a:latin typeface="Times New Roman" panose="02020603050405020304" charset="0"/>
                <a:cs typeface="Times New Roman" panose="02020603050405020304" charset="0"/>
              </a:rPr>
              <a:t>你的阅读方式和理由。</a:t>
            </a:r>
            <a:endParaRPr lang="zh-CN" altLang="en-US" sz="2665">
              <a:solidFill>
                <a:schemeClr val="tx1"/>
              </a:solidFill>
              <a:latin typeface="Times New Roman" panose="02020603050405020304" charset="0"/>
              <a:cs typeface="Times New Roman" panose="02020603050405020304" charset="0"/>
            </a:endParaRPr>
          </a:p>
          <a:p>
            <a:pPr marL="0" indent="0" algn="just">
              <a:lnSpc>
                <a:spcPts val="2600"/>
              </a:lnSpc>
              <a:spcAft>
                <a:spcPts val="0"/>
              </a:spcAft>
              <a:buNone/>
            </a:pPr>
            <a:endParaRPr lang="en-US" altLang="zh-CN" sz="2665">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I am truly thrilled to learn about your thought-provoking project. As digital natives, we enjoy boundless access to diverse reading media. Yet, such fragmented consumption often scatters our attention and erodes critical thought.</a:t>
            </a:r>
            <a:endParaRPr lang="en-US" altLang="zh-CN" sz="2665">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To counter this, I embrace a hybrid reading strategy. At school, I maintain a </a:t>
            </a:r>
            <a:r>
              <a:rPr lang="en-US" altLang="zh-CN" sz="2665" b="1">
                <a:solidFill>
                  <a:schemeClr val="tx1"/>
                </a:solidFill>
                <a:latin typeface="Times New Roman" panose="02020603050405020304" charset="0"/>
                <a:cs typeface="Times New Roman" panose="02020603050405020304" charset="0"/>
              </a:rPr>
              <a:t>rigid </a:t>
            </a:r>
            <a:r>
              <a:rPr lang="en-US" altLang="zh-CN" sz="2665">
                <a:solidFill>
                  <a:schemeClr val="tx1"/>
                </a:solidFill>
                <a:latin typeface="Times New Roman" panose="02020603050405020304" charset="0"/>
                <a:cs typeface="Times New Roman" panose="02020603050405020304" charset="0"/>
              </a:rPr>
              <a:t>focus on intensive, exam-oriented print books, valued for their accuracy and depth. This disciplined approach ensures structured learning. At home, however, I transition to extensive digital reading, especially classics, which broadens my horizons.</a:t>
            </a:r>
            <a:endParaRPr lang="en-US" altLang="zh-CN" sz="2665">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665">
                <a:solidFill>
                  <a:schemeClr val="tx1"/>
                </a:solidFill>
                <a:latin typeface="Times New Roman" panose="02020603050405020304" charset="0"/>
                <a:cs typeface="Times New Roman" panose="02020603050405020304" charset="0"/>
              </a:rPr>
              <a:t>While digital reading is invaluable, in-depth engagement must not be marginalized. I hope my reflections contribute to your meaningful work, and I wish it tremendous success.</a:t>
            </a:r>
            <a:endParaRPr lang="en-US" altLang="zh-CN" sz="2665">
              <a:solidFill>
                <a:schemeClr val="tx1"/>
              </a:solidFill>
              <a:latin typeface="Times New Roman" panose="02020603050405020304" charset="0"/>
              <a:cs typeface="Times New Roman" panose="02020603050405020304" charset="0"/>
            </a:endParaRPr>
          </a:p>
          <a:p>
            <a:pPr marL="0" indent="0">
              <a:buNone/>
            </a:pPr>
            <a:endParaRPr lang="en-US" altLang="zh-CN">
              <a:solidFill>
                <a:schemeClr val="tx1"/>
              </a:solidFill>
            </a:endParaRPr>
          </a:p>
          <a:p>
            <a:pPr marL="0" indent="0">
              <a:buNone/>
            </a:pPr>
            <a:endParaRPr lang="en-US" altLang="zh-CN">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7190"/>
            <a:ext cx="10968990" cy="5872480"/>
          </a:xfrm>
          <a:ln>
            <a:solidFill>
              <a:schemeClr val="accent1"/>
            </a:solidFill>
          </a:ln>
        </p:spPr>
        <p:txBody>
          <a:bodyPr/>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absence, presence, emergence, occurrence, preference</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essence, insistence, existence</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appperance, attedance, acceptance, annoyance, assistance</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resistance, disturbance, insurance, tolerance, maintenance</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sustenance, guidance, ignorance, reliance, observance</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3060"/>
            <a:ext cx="10968990" cy="5896610"/>
          </a:xfrm>
          <a:ln>
            <a:solidFill>
              <a:schemeClr val="accent1"/>
            </a:solidFill>
          </a:ln>
        </p:spPr>
        <p:txBody>
          <a:bodyPr>
            <a:normAutofit/>
          </a:bodyPr>
          <a:p>
            <a:pPr marL="0" indent="0" algn="just">
              <a:lnSpc>
                <a:spcPts val="3400"/>
              </a:lnSpc>
              <a:spcAft>
                <a:spcPts val="0"/>
              </a:spcAft>
              <a:buNone/>
            </a:pP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jam</a:t>
            </a:r>
            <a:r>
              <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果酱；堵塞</a:t>
            </a:r>
            <a:endPar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He jammed his fingers in his ears. </a:t>
            </a:r>
            <a:r>
              <a:rPr lang="zh-CN" altLang="en-US" sz="2665">
                <a:solidFill>
                  <a:schemeClr val="tx1"/>
                </a:solidFill>
                <a:latin typeface="Times New Roman" panose="02020603050405020304" charset="0"/>
                <a:cs typeface="Times New Roman" panose="02020603050405020304" charset="0"/>
              </a:rPr>
              <a:t>他用手指使劲堵住耳朵。</a:t>
            </a:r>
            <a:endParaRPr lang="zh-CN" altLang="en-US" sz="2665">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a:t>
            </a:r>
            <a:r>
              <a:rPr lang="zh-CN" altLang="en-US" sz="2665">
                <a:solidFill>
                  <a:schemeClr val="tx1"/>
                </a:solidFill>
                <a:latin typeface="Times New Roman" panose="02020603050405020304" charset="0"/>
                <a:cs typeface="Times New Roman" panose="02020603050405020304" charset="0"/>
              </a:rPr>
              <a:t>区分</a:t>
            </a:r>
            <a:r>
              <a:rPr lang="en-US" altLang="zh-CN" sz="2665">
                <a:solidFill>
                  <a:schemeClr val="tx1"/>
                </a:solidFill>
                <a:latin typeface="Times New Roman" panose="02020603050405020304" charset="0"/>
                <a:cs typeface="Times New Roman" panose="02020603050405020304" charset="0"/>
              </a:rPr>
              <a:t>) He plugged the hole in the pipe with an old rag. </a:t>
            </a:r>
            <a:r>
              <a:rPr lang="zh-CN" altLang="en-US" sz="2665">
                <a:solidFill>
                  <a:schemeClr val="tx1"/>
                </a:solidFill>
                <a:latin typeface="Times New Roman" panose="02020603050405020304" charset="0"/>
                <a:cs typeface="Times New Roman" panose="02020603050405020304" charset="0"/>
              </a:rPr>
              <a:t>他用一块破布堵住了管子上的洞。</a:t>
            </a:r>
            <a:endParaRPr lang="zh-CN" altLang="en-US" sz="2665">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M: We won the first prize! I think we should have a jam session to celebrate!  </a:t>
            </a:r>
            <a:endParaRPr lang="en-US" altLang="zh-CN" sz="2665">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W: You bet! And I think I should take some credit. But for me, all of you would have pulled the plug on attending the competition.</a:t>
            </a:r>
            <a:endParaRPr lang="en-US" altLang="zh-CN" sz="2665">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Q: What can be known from the conversation?</a:t>
            </a:r>
            <a:endParaRPr lang="en-US" altLang="zh-CN"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     A. The woman wants to have a bet. </a:t>
            </a:r>
            <a:endParaRPr lang="en-US" altLang="zh-CN" sz="2665">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rPr>
              <a:t>     </a:t>
            </a:r>
            <a:r>
              <a:rPr lang="en-US" altLang="zh-CN" sz="2665">
                <a:solidFill>
                  <a:schemeClr val="tx1"/>
                </a:solidFill>
                <a:latin typeface="Times New Roman" panose="02020603050405020304" charset="0"/>
                <a:cs typeface="Times New Roman" panose="02020603050405020304" charset="0"/>
                <a:sym typeface="+mn-ea"/>
              </a:rPr>
              <a:t>B. They intend to play musical instruments. </a:t>
            </a:r>
            <a:endParaRPr lang="en-US" altLang="zh-CN" sz="2665">
              <a:solidFill>
                <a:schemeClr val="tx1"/>
              </a:solidFill>
              <a:latin typeface="Times New Roman" panose="02020603050405020304" charset="0"/>
              <a:cs typeface="Times New Roman" panose="02020603050405020304" charset="0"/>
              <a:sym typeface="+mn-ea"/>
            </a:endParaRPr>
          </a:p>
          <a:p>
            <a:pPr marL="0" indent="0" algn="just">
              <a:lnSpc>
                <a:spcPts val="3400"/>
              </a:lnSpc>
              <a:spcAft>
                <a:spcPts val="0"/>
              </a:spcAft>
              <a:buNone/>
            </a:pPr>
            <a:r>
              <a:rPr lang="en-US" altLang="zh-CN" sz="2665">
                <a:solidFill>
                  <a:schemeClr val="tx1"/>
                </a:solidFill>
                <a:latin typeface="Times New Roman" panose="02020603050405020304" charset="0"/>
                <a:cs typeface="Times New Roman" panose="02020603050405020304" charset="0"/>
                <a:sym typeface="+mn-ea"/>
              </a:rPr>
              <a:t>     </a:t>
            </a:r>
            <a:r>
              <a:rPr lang="en-US" altLang="zh-CN" sz="2665">
                <a:solidFill>
                  <a:schemeClr val="tx1"/>
                </a:solidFill>
                <a:latin typeface="Times New Roman" panose="02020603050405020304" charset="0"/>
                <a:cs typeface="Times New Roman" panose="02020603050405020304" charset="0"/>
              </a:rPr>
              <a:t>C. The man determined to join in the contest. </a:t>
            </a:r>
            <a:endParaRPr lang="en-US" altLang="zh-CN" sz="2665">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9735"/>
            <a:ext cx="10968990" cy="6233795"/>
          </a:xfrm>
          <a:ln>
            <a:solidFill>
              <a:schemeClr val="accent1"/>
            </a:solidFill>
          </a:ln>
        </p:spPr>
        <p:txBody>
          <a:bodyPr>
            <a:noAutofit/>
          </a:bodyPr>
          <a:p>
            <a:pPr marL="0" indent="45720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Every Friday evening, my father said that he would teach me how to repair my bike on the weekend. But weekends </a:t>
            </a:r>
            <a:r>
              <a:rPr lang="en-US" altLang="zh-CN" sz="2400" u="sng">
                <a:solidFill>
                  <a:schemeClr val="tx1"/>
                </a:solidFill>
                <a:latin typeface="Times New Roman" panose="02020603050405020304" charset="0"/>
                <a:cs typeface="Times New Roman" panose="02020603050405020304" charset="0"/>
              </a:rPr>
              <a:t>  41 </a:t>
            </a:r>
            <a:r>
              <a:rPr lang="en-US" altLang="zh-CN" sz="2400">
                <a:solidFill>
                  <a:schemeClr val="tx1"/>
                </a:solidFill>
                <a:latin typeface="Times New Roman" panose="02020603050405020304" charset="0"/>
                <a:cs typeface="Times New Roman" panose="02020603050405020304" charset="0"/>
              </a:rPr>
              <a:t>, filled with urgent chores and unexpected errands. “Next weekend for sure,” became our family’s running joke, a classic case of </a:t>
            </a:r>
            <a:r>
              <a:rPr lang="en-US" altLang="zh-CN" sz="2400" u="sng">
                <a:solidFill>
                  <a:schemeClr val="tx1"/>
                </a:solidFill>
                <a:latin typeface="Times New Roman" panose="02020603050405020304" charset="0"/>
                <a:cs typeface="Times New Roman" panose="02020603050405020304" charset="0"/>
              </a:rPr>
              <a:t>  42  </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3500"/>
              </a:lnSpc>
              <a:spcAft>
                <a:spcPts val="0"/>
              </a:spcAft>
              <a:buNone/>
            </a:pPr>
            <a:r>
              <a:rPr lang="en-US" altLang="zh-CN" sz="2400">
                <a:solidFill>
                  <a:schemeClr val="tx1"/>
                </a:solidFill>
                <a:latin typeface="Times New Roman" panose="02020603050405020304" charset="0"/>
                <a:cs typeface="Times New Roman" panose="02020603050405020304" charset="0"/>
              </a:rPr>
              <a:t>But August, my bike had developed a worrisome wobble. I’d stare at the </a:t>
            </a:r>
            <a:r>
              <a:rPr lang="en-US" altLang="zh-CN" sz="2400" u="sng">
                <a:solidFill>
                  <a:schemeClr val="tx1"/>
                </a:solidFill>
                <a:latin typeface="Times New Roman" panose="02020603050405020304" charset="0"/>
                <a:cs typeface="Times New Roman" panose="02020603050405020304" charset="0"/>
              </a:rPr>
              <a:t>    43 </a:t>
            </a:r>
            <a:r>
              <a:rPr lang="en-US" altLang="zh-CN" sz="2400">
                <a:solidFill>
                  <a:schemeClr val="tx1"/>
                </a:solidFill>
                <a:latin typeface="Times New Roman" panose="02020603050405020304" charset="0"/>
                <a:cs typeface="Times New Roman" panose="02020603050405020304" charset="0"/>
              </a:rPr>
              <a:t> wheel, imagining my father’s strong hands straightening the spokes (</a:t>
            </a:r>
            <a:r>
              <a:rPr lang="zh-CN" altLang="en-US" sz="2400">
                <a:solidFill>
                  <a:schemeClr val="tx1"/>
                </a:solidFill>
                <a:latin typeface="Times New Roman" panose="02020603050405020304" charset="0"/>
                <a:cs typeface="Times New Roman" panose="02020603050405020304" charset="0"/>
              </a:rPr>
              <a:t>辐条</a:t>
            </a:r>
            <a:r>
              <a:rPr lang="en-US" altLang="zh-CN" sz="2400">
                <a:solidFill>
                  <a:schemeClr val="tx1"/>
                </a:solidFill>
                <a:latin typeface="Times New Roman" panose="02020603050405020304" charset="0"/>
                <a:cs typeface="Times New Roman" panose="02020603050405020304" charset="0"/>
              </a:rPr>
              <a:t>). One afternoon, </a:t>
            </a:r>
            <a:r>
              <a:rPr lang="en-US" altLang="zh-CN" sz="2400" u="sng">
                <a:solidFill>
                  <a:schemeClr val="tx1"/>
                </a:solidFill>
                <a:latin typeface="Times New Roman" panose="02020603050405020304" charset="0"/>
                <a:cs typeface="Times New Roman" panose="02020603050405020304" charset="0"/>
              </a:rPr>
              <a:t>  44 </a:t>
            </a:r>
            <a:r>
              <a:rPr lang="en-US" altLang="zh-CN" sz="2400">
                <a:solidFill>
                  <a:schemeClr val="tx1"/>
                </a:solidFill>
                <a:latin typeface="Times New Roman" panose="02020603050405020304" charset="0"/>
                <a:cs typeface="Times New Roman" panose="02020603050405020304" charset="0"/>
              </a:rPr>
              <a:t> waiting, I dragged the bike to our driveway and attacked it with a hammer. The wheel bent further.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picked up 		B. wore on 		C. set in 	D. took off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jam tomorrow 	B. green eyes 	C. red tape 	D. silver tongue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upgraded 		B. accelerating 	C. twisted 	D. stable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obsessed with 	B. holding on to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5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satisfied with 	D. fed up with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0840"/>
            <a:ext cx="10968990" cy="5878830"/>
          </a:xfrm>
          <a:ln>
            <a:solidFill>
              <a:schemeClr val="accent1"/>
            </a:solidFill>
          </a:ln>
        </p:spPr>
        <p:txBody>
          <a:bodyPr>
            <a:noAutofit/>
          </a:bodyPr>
          <a:p>
            <a:pPr marL="0" indent="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2. dust</a:t>
            </a:r>
            <a:r>
              <a:rPr lang="zh-CN" altLang="en-US" sz="2400">
                <a:solidFill>
                  <a:schemeClr val="tx1"/>
                </a:solidFill>
                <a:latin typeface="Times New Roman" panose="02020603050405020304" charset="0"/>
                <a:cs typeface="Times New Roman" panose="02020603050405020304" charset="0"/>
              </a:rPr>
              <a:t>灰尘；擦灰尘；撒粉状物在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上</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    dusty</a:t>
            </a:r>
            <a:r>
              <a:rPr lang="zh-CN" altLang="en-US" sz="2400">
                <a:solidFill>
                  <a:schemeClr val="tx1"/>
                </a:solidFill>
                <a:latin typeface="Times New Roman" panose="02020603050405020304" charset="0"/>
                <a:cs typeface="Times New Roman" panose="02020603050405020304" charset="0"/>
              </a:rPr>
              <a:t>布满灰尘的</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    I came across Grandmother Lee’s frying stand in Chinatown several days ago. She moved through clouds of steam, working a wok (</a:t>
            </a:r>
            <a:r>
              <a:rPr lang="zh-CN" altLang="en-US" sz="2400">
                <a:solidFill>
                  <a:schemeClr val="tx1"/>
                </a:solidFill>
                <a:latin typeface="Times New Roman" panose="02020603050405020304" charset="0"/>
                <a:cs typeface="Times New Roman" panose="02020603050405020304" charset="0"/>
              </a:rPr>
              <a:t>锅</a:t>
            </a:r>
            <a:r>
              <a:rPr lang="en-US" altLang="zh-CN" sz="2400">
                <a:solidFill>
                  <a:schemeClr val="tx1"/>
                </a:solidFill>
                <a:latin typeface="Times New Roman" panose="02020603050405020304" charset="0"/>
                <a:cs typeface="Times New Roman" panose="02020603050405020304" charset="0"/>
              </a:rPr>
              <a:t>) of oil so deep it could drown sorrows,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chicken pieces swam until their skins turned to golden hue.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3000"/>
              </a:lnSpc>
              <a:spcAft>
                <a:spcPts val="0"/>
              </a:spcAft>
              <a:buNone/>
            </a:pP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hands that knew sixty years of fire, she lifted the pieces onto wire racks. Then came the magic: from an old tin can, she began to spread them with spices. I then ate the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(dust) pieces, cross-legged, on a plastic stool, rain kissing my ankles. The first bite exploded, crunch giving way to juice. Between pieces, I sipped sugarcane juice just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(counter) the grease (</a:t>
            </a:r>
            <a:r>
              <a:rPr lang="zh-CN" altLang="en-US" sz="2400">
                <a:solidFill>
                  <a:schemeClr val="tx1"/>
                </a:solidFill>
                <a:latin typeface="Times New Roman" panose="02020603050405020304" charset="0"/>
                <a:cs typeface="Times New Roman" panose="02020603050405020304" charset="0"/>
              </a:rPr>
              <a:t>油腻</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3000"/>
              </a:lnSpc>
              <a:spcAft>
                <a:spcPts val="0"/>
              </a:spcAft>
              <a:buNone/>
            </a:pPr>
            <a:r>
              <a:rPr lang="en-US" altLang="zh-CN" sz="2400">
                <a:solidFill>
                  <a:schemeClr val="tx1"/>
                </a:solidFill>
                <a:latin typeface="Times New Roman" panose="02020603050405020304" charset="0"/>
                <a:cs typeface="Times New Roman" panose="02020603050405020304" charset="0"/>
              </a:rPr>
              <a:t>At midnight, when the rain stopped, the oil still bubbled. In that moment, I understood street food isn’t just about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(sustain); it’s the art of bringing happiness to others.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04825"/>
            <a:ext cx="10968990" cy="6057265"/>
          </a:xfrm>
          <a:ln>
            <a:solidFill>
              <a:schemeClr val="accent1"/>
            </a:solidFill>
          </a:ln>
        </p:spPr>
        <p:txBody>
          <a:bodyPr>
            <a:noAutofit/>
          </a:bodyPr>
          <a:p>
            <a:pPr marL="0" indent="0" algn="just">
              <a:lnSpc>
                <a:spcPts val="2760"/>
              </a:lnSpc>
              <a:spcAft>
                <a:spcPts val="0"/>
              </a:spcAft>
              <a:buNone/>
            </a:pPr>
            <a:r>
              <a:rPr lang="en-US" altLang="zh-CN" sz="23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-y</a:t>
            </a:r>
            <a:r>
              <a:rPr lang="zh-CN" altLang="en-US" sz="23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结尾的形容词：</a:t>
            </a:r>
            <a:endParaRPr lang="zh-CN" altLang="en-US" sz="2300" b="1">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smoky</a:t>
            </a:r>
            <a:r>
              <a:rPr lang="zh-CN" altLang="en-US" sz="2300">
                <a:solidFill>
                  <a:schemeClr val="tx1"/>
                </a:solidFill>
                <a:latin typeface="Times New Roman" panose="02020603050405020304" charset="0"/>
                <a:cs typeface="Times New Roman" panose="02020603050405020304" charset="0"/>
              </a:rPr>
              <a:t>烟雾弥漫的、冒烟的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a smoky house, a smoky engine (</a:t>
            </a:r>
            <a:r>
              <a:rPr lang="zh-CN" altLang="en-US" sz="2300">
                <a:solidFill>
                  <a:schemeClr val="tx1"/>
                </a:solidFill>
                <a:latin typeface="Times New Roman" panose="02020603050405020304" charset="0"/>
                <a:cs typeface="Times New Roman" panose="02020603050405020304" charset="0"/>
              </a:rPr>
              <a:t>此时的</a:t>
            </a:r>
            <a:r>
              <a:rPr lang="en-US" altLang="zh-CN" sz="2300">
                <a:solidFill>
                  <a:schemeClr val="tx1"/>
                </a:solidFill>
                <a:latin typeface="Times New Roman" panose="02020603050405020304" charset="0"/>
                <a:cs typeface="Times New Roman" panose="02020603050405020304" charset="0"/>
              </a:rPr>
              <a:t>smoky</a:t>
            </a:r>
            <a:r>
              <a:rPr lang="zh-CN" altLang="en-US" sz="2300">
                <a:solidFill>
                  <a:schemeClr val="tx1"/>
                </a:solidFill>
                <a:latin typeface="Times New Roman" panose="02020603050405020304" charset="0"/>
                <a:cs typeface="Times New Roman" panose="02020603050405020304" charset="0"/>
              </a:rPr>
              <a:t>相当于</a:t>
            </a:r>
            <a:r>
              <a:rPr lang="en-US" altLang="zh-CN" sz="2300">
                <a:solidFill>
                  <a:schemeClr val="tx1"/>
                </a:solidFill>
                <a:latin typeface="Times New Roman" panose="02020603050405020304" charset="0"/>
                <a:cs typeface="Times New Roman" panose="02020603050405020304" charset="0"/>
              </a:rPr>
              <a:t>smoking)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但：</a:t>
            </a:r>
            <a:r>
              <a:rPr lang="en-US" altLang="zh-CN" sz="2300">
                <a:solidFill>
                  <a:schemeClr val="tx1"/>
                </a:solidFill>
                <a:latin typeface="Times New Roman" panose="02020603050405020304" charset="0"/>
                <a:cs typeface="Times New Roman" panose="02020603050405020304" charset="0"/>
              </a:rPr>
              <a:t>smoked fish / meat</a:t>
            </a:r>
            <a:r>
              <a:rPr lang="zh-CN" altLang="en-US" sz="2300">
                <a:solidFill>
                  <a:schemeClr val="tx1"/>
                </a:solidFill>
                <a:latin typeface="Times New Roman" panose="02020603050405020304" charset="0"/>
                <a:cs typeface="Times New Roman" panose="02020603050405020304" charset="0"/>
              </a:rPr>
              <a:t>熏鸡、熏肉</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sticky</a:t>
            </a:r>
            <a:r>
              <a:rPr lang="zh-CN" altLang="en-US" sz="2300">
                <a:solidFill>
                  <a:schemeClr val="tx1"/>
                </a:solidFill>
                <a:latin typeface="Times New Roman" panose="02020603050405020304" charset="0"/>
                <a:cs typeface="Times New Roman" panose="02020603050405020304" charset="0"/>
              </a:rPr>
              <a:t>粘的、棘手的（</a:t>
            </a:r>
            <a:r>
              <a:rPr lang="en-US" altLang="zh-CN" sz="2300">
                <a:solidFill>
                  <a:schemeClr val="tx1"/>
                </a:solidFill>
                <a:latin typeface="Times New Roman" panose="02020603050405020304" charset="0"/>
                <a:cs typeface="Times New Roman" panose="02020603050405020304" charset="0"/>
              </a:rPr>
              <a:t>=tricky)</a:t>
            </a:r>
            <a:r>
              <a:rPr lang="zh-CN" altLang="en-US" sz="2300">
                <a:solidFill>
                  <a:schemeClr val="tx1"/>
                </a:solidFill>
                <a:latin typeface="Times New Roman" panose="02020603050405020304" charset="0"/>
                <a:cs typeface="Times New Roman" panose="02020603050405020304" charset="0"/>
              </a:rPr>
              <a:t>、吸引人的（专指网站</a:t>
            </a:r>
            <a:r>
              <a:rPr lang="en-US" altLang="zh-CN" sz="2300">
                <a:solidFill>
                  <a:schemeClr val="tx1"/>
                </a:solidFill>
                <a:latin typeface="Times New Roman" panose="02020603050405020304" charset="0"/>
                <a:cs typeface="Times New Roman" panose="02020603050405020304" charset="0"/>
              </a:rPr>
              <a:t>) </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sticky air, sticky issues, sticky websites</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cheeky</a:t>
            </a:r>
            <a:r>
              <a:rPr lang="zh-CN" altLang="en-US" sz="2300">
                <a:solidFill>
                  <a:schemeClr val="tx1"/>
                </a:solidFill>
                <a:latin typeface="Times New Roman" panose="02020603050405020304" charset="0"/>
                <a:cs typeface="Times New Roman" panose="02020603050405020304" charset="0"/>
              </a:rPr>
              <a:t>厚脸皮的、无礼的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a chubby five-year-old with a cheeky grin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cheesy</a:t>
            </a:r>
            <a:r>
              <a:rPr lang="en-US" altLang="zh-CN" sz="2300">
                <a:solidFill>
                  <a:schemeClr val="tx1"/>
                </a:solidFill>
                <a:latin typeface="Times New Roman" panose="02020603050405020304" charset="0"/>
                <a:cs typeface="Times New Roman" panose="02020603050405020304" charset="0"/>
              </a:rPr>
              <a:t> </a:t>
            </a:r>
            <a:r>
              <a:rPr lang="zh-CN" altLang="en-US" sz="2300">
                <a:solidFill>
                  <a:schemeClr val="tx1"/>
                </a:solidFill>
                <a:latin typeface="Times New Roman" panose="02020603050405020304" charset="0"/>
                <a:cs typeface="Times New Roman" panose="02020603050405020304" charset="0"/>
              </a:rPr>
              <a:t>劣质的、不诚恳的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nosy</a:t>
            </a:r>
            <a:r>
              <a:rPr lang="zh-CN" altLang="en-US" sz="2300">
                <a:solidFill>
                  <a:schemeClr val="tx1"/>
                </a:solidFill>
                <a:latin typeface="Times New Roman" panose="02020603050405020304" charset="0"/>
                <a:cs typeface="Times New Roman" panose="02020603050405020304" charset="0"/>
              </a:rPr>
              <a:t>好管闲事的、爱打听别人事情的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edgy</a:t>
            </a:r>
            <a:r>
              <a:rPr lang="zh-CN" altLang="en-US" sz="2300">
                <a:solidFill>
                  <a:schemeClr val="tx1"/>
                </a:solidFill>
                <a:latin typeface="Times New Roman" panose="02020603050405020304" charset="0"/>
                <a:cs typeface="Times New Roman" panose="02020603050405020304" charset="0"/>
              </a:rPr>
              <a:t>紧张的、赶时髦的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rosy</a:t>
            </a:r>
            <a:r>
              <a:rPr lang="zh-CN" altLang="en-US" sz="2300">
                <a:solidFill>
                  <a:schemeClr val="tx1"/>
                </a:solidFill>
                <a:latin typeface="Times New Roman" panose="02020603050405020304" charset="0"/>
                <a:cs typeface="Times New Roman" panose="02020603050405020304" charset="0"/>
              </a:rPr>
              <a:t>粉红色的、美好的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pricy (pricey)</a:t>
            </a:r>
            <a:r>
              <a:rPr lang="zh-CN" altLang="en-US" sz="2300">
                <a:solidFill>
                  <a:schemeClr val="tx1"/>
                </a:solidFill>
                <a:latin typeface="Times New Roman" panose="02020603050405020304" charset="0"/>
                <a:cs typeface="Times New Roman" panose="02020603050405020304" charset="0"/>
              </a:rPr>
              <a:t>价格昂贵的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wordy</a:t>
            </a:r>
            <a:r>
              <a:rPr lang="zh-CN" altLang="en-US" sz="2300">
                <a:solidFill>
                  <a:schemeClr val="tx1"/>
                </a:solidFill>
                <a:latin typeface="Times New Roman" panose="02020603050405020304" charset="0"/>
                <a:cs typeface="Times New Roman" panose="02020603050405020304" charset="0"/>
              </a:rPr>
              <a:t>冗长的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flowery</a:t>
            </a:r>
            <a:r>
              <a:rPr lang="zh-CN" altLang="en-US" sz="2300">
                <a:solidFill>
                  <a:schemeClr val="tx1"/>
                </a:solidFill>
                <a:latin typeface="Times New Roman" panose="02020603050405020304" charset="0"/>
                <a:cs typeface="Times New Roman" panose="02020603050405020304" charset="0"/>
              </a:rPr>
              <a:t>辞藻华丽的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bossy</a:t>
            </a:r>
            <a:r>
              <a:rPr lang="zh-CN" altLang="en-US" sz="2300">
                <a:solidFill>
                  <a:schemeClr val="tx1"/>
                </a:solidFill>
                <a:latin typeface="Times New Roman" panose="02020603050405020304" charset="0"/>
                <a:cs typeface="Times New Roman" panose="02020603050405020304" charset="0"/>
              </a:rPr>
              <a:t>专横的</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rgbClr val="FF0000"/>
                </a:solidFill>
                <a:latin typeface="Times New Roman" panose="02020603050405020304" charset="0"/>
                <a:cs typeface="Times New Roman" panose="02020603050405020304" charset="0"/>
              </a:rPr>
              <a:t>toasty</a:t>
            </a:r>
            <a:r>
              <a:rPr lang="zh-CN" altLang="en-US" sz="2300">
                <a:solidFill>
                  <a:schemeClr val="tx1"/>
                </a:solidFill>
                <a:latin typeface="Times New Roman" panose="02020603050405020304" charset="0"/>
                <a:cs typeface="Times New Roman" panose="02020603050405020304" charset="0"/>
              </a:rPr>
              <a:t>温暖舒适的</a:t>
            </a:r>
            <a:endParaRPr lang="en-US" altLang="zh-CN" sz="2300">
              <a:solidFill>
                <a:schemeClr val="tx1"/>
              </a:solidFill>
              <a:latin typeface="Times New Roman" panose="02020603050405020304" charset="0"/>
              <a:cs typeface="Times New Roman" panose="02020603050405020304" charset="0"/>
            </a:endParaRPr>
          </a:p>
          <a:p>
            <a:pPr marL="0" indent="0" algn="just">
              <a:buNone/>
            </a:pPr>
            <a:endParaRPr lang="en-US" altLang="zh-CN" sz="1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1955"/>
            <a:ext cx="10968990" cy="5847715"/>
          </a:xfrm>
          <a:ln>
            <a:solidFill>
              <a:schemeClr val="accent1"/>
            </a:solidFill>
          </a:ln>
        </p:spPr>
        <p:txBody>
          <a:bodyPr>
            <a:noAutofit/>
          </a:bodyPr>
          <a:p>
            <a:pPr marL="36195"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chorus</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合唱；齐声说</a:t>
            </a:r>
            <a:endParaRPr lang="zh-CN" altLang="en-US" sz="2400">
              <a:solidFill>
                <a:schemeClr val="tx1"/>
              </a:solidFill>
              <a:latin typeface="Times New Roman" panose="02020603050405020304" charset="0"/>
              <a:cs typeface="Times New Roman" panose="02020603050405020304" charset="0"/>
            </a:endParaRPr>
          </a:p>
          <a:p>
            <a:pPr marL="36195"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36195"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"What impressed you most in the experiment?"</a:t>
            </a:r>
            <a:r>
              <a:rPr lang="en-US" altLang="zh-CN" sz="2400">
                <a:solidFill>
                  <a:schemeClr val="tx1"/>
                </a:solidFill>
                <a:latin typeface="Times New Roman" panose="02020603050405020304" charset="0"/>
                <a:cs typeface="Times New Roman" panose="02020603050405020304" charset="0"/>
              </a:rPr>
              <a:t> My question sparked a chorus of murmurs among the students, their faces still shadowed by yesterday's crushing defeat. When Tom's hand shot up like a flare, I knew this was the moment. "The burning ..." he said, voice gaining strength. "How the magnesium kept shining before it turned to ash." A chorus of snapping fingers rippled through the lab as his words ignited recognition.</a:t>
            </a:r>
            <a:endParaRPr lang="en-US" altLang="zh-CN" sz="2400">
              <a:solidFill>
                <a:schemeClr val="tx1"/>
              </a:solidFill>
              <a:latin typeface="Times New Roman" panose="02020603050405020304" charset="0"/>
              <a:cs typeface="Times New Roman" panose="02020603050405020304" charset="0"/>
            </a:endParaRPr>
          </a:p>
          <a:p>
            <a:pPr marL="36195"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"You burned just like that magnesium on the court," I affirmed.</a:t>
            </a:r>
            <a:r>
              <a:rPr lang="en-US" altLang="zh-CN" sz="2400">
                <a:solidFill>
                  <a:schemeClr val="tx1"/>
                </a:solidFill>
                <a:latin typeface="Times New Roman" panose="02020603050405020304" charset="0"/>
                <a:cs typeface="Times New Roman" panose="02020603050405020304" charset="0"/>
              </a:rPr>
              <a:t> The analogy worked like a catalyst: My boys' slumped shoulders straightened and sparks in their eyes blazed anew. "Let's burn like magnesium, pals," came Tom's resounding voice, followed by a spontaneous chorus of applause.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experiment let them understand that true brilliance lies not in perfection achieved, but in exertion involved.</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36195"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看片段猜电影作品：</a:t>
            </a:r>
            <a:r>
              <a:rPr lang="en-US" altLang="zh-CN" sz="2400" i="1">
                <a:solidFill>
                  <a:schemeClr val="tx1"/>
                </a:solidFill>
                <a:latin typeface="Times New Roman" panose="02020603050405020304" charset="0"/>
                <a:cs typeface="Times New Roman" panose="02020603050405020304" charset="0"/>
              </a:rPr>
              <a:t>The Chorus</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65760"/>
            <a:ext cx="10968990" cy="6099810"/>
          </a:xfrm>
          <a:ln>
            <a:solidFill>
              <a:schemeClr val="accent1"/>
            </a:solidFill>
          </a:ln>
        </p:spPr>
        <p:txBody>
          <a:bodyPr>
            <a:noAutofit/>
          </a:bodyPr>
          <a:p>
            <a:pPr marL="0" indent="0" algn="just">
              <a:lnSpc>
                <a:spcPts val="195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tablet</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平板电脑；药片；墓碑</a:t>
            </a:r>
            <a:endPar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-et</a:t>
            </a:r>
            <a:r>
              <a:rPr lang="zh-CN" altLang="en-US"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（变体</a:t>
            </a: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ette, let)</a:t>
            </a:r>
            <a:r>
              <a:rPr lang="en-US" altLang="zh-CN" sz="2300" i="1">
                <a:solidFill>
                  <a:schemeClr val="tx1"/>
                </a:solidFill>
                <a:latin typeface="Times New Roman" panose="02020603050405020304" charset="0"/>
                <a:cs typeface="Times New Roman" panose="02020603050405020304" charset="0"/>
              </a:rPr>
              <a:t> packet, ballet, booklet, casette, cigarette </a:t>
            </a:r>
            <a:endParaRPr lang="en-US" altLang="zh-CN" sz="2300" i="1">
              <a:solidFill>
                <a:schemeClr val="tx1"/>
              </a:solidFill>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-ling</a:t>
            </a:r>
            <a:r>
              <a:rPr lang="en-US" altLang="zh-CN" sz="2300" i="1">
                <a:solidFill>
                  <a:schemeClr val="tx1"/>
                </a:solidFill>
                <a:latin typeface="Times New Roman" panose="02020603050405020304" charset="0"/>
                <a:cs typeface="Times New Roman" panose="02020603050405020304" charset="0"/>
              </a:rPr>
              <a:t> seedling, duckling ... (</a:t>
            </a:r>
            <a:r>
              <a:rPr lang="zh-CN" altLang="en-US" sz="2300" i="1">
                <a:solidFill>
                  <a:schemeClr val="tx1"/>
                </a:solidFill>
                <a:latin typeface="Times New Roman" panose="02020603050405020304" charset="0"/>
                <a:cs typeface="Times New Roman" panose="02020603050405020304" charset="0"/>
              </a:rPr>
              <a:t>可以自己造词</a:t>
            </a:r>
            <a:r>
              <a:rPr lang="en-US" altLang="zh-CN" sz="2300" i="1">
                <a:solidFill>
                  <a:schemeClr val="tx1"/>
                </a:solidFill>
                <a:latin typeface="Times New Roman" panose="02020603050405020304" charset="0"/>
                <a:cs typeface="Times New Roman" panose="02020603050405020304" charset="0"/>
              </a:rPr>
              <a:t>) </a:t>
            </a:r>
            <a:endParaRPr lang="en-US" altLang="zh-CN" sz="2300" i="1">
              <a:solidFill>
                <a:schemeClr val="tx1"/>
              </a:solidFill>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b="1">
                <a:solidFill>
                  <a:srgbClr val="FF0000"/>
                </a:solidFill>
                <a:latin typeface="Times New Roman" panose="02020603050405020304" charset="0"/>
                <a:cs typeface="Times New Roman" panose="02020603050405020304" charset="0"/>
              </a:rPr>
              <a:t>(NPR)</a:t>
            </a:r>
            <a:endParaRPr lang="en-US" altLang="zh-CN" sz="2300" b="1">
              <a:solidFill>
                <a:srgbClr val="FF0000"/>
              </a:solidFill>
              <a:latin typeface="Times New Roman" panose="02020603050405020304" charset="0"/>
              <a:cs typeface="Times New Roman" panose="02020603050405020304" charset="0"/>
            </a:endParaRPr>
          </a:p>
          <a:p>
            <a:pPr marL="0" indent="457200" algn="just">
              <a:lnSpc>
                <a:spcPts val="1950"/>
              </a:lnSpc>
              <a:spcAft>
                <a:spcPts val="0"/>
              </a:spcAft>
              <a:buNone/>
            </a:pPr>
            <a:r>
              <a:rPr lang="en-US" altLang="zh-CN" sz="2300">
                <a:solidFill>
                  <a:schemeClr val="tx1"/>
                </a:solidFill>
                <a:latin typeface="Times New Roman" panose="02020603050405020304" charset="0"/>
                <a:cs typeface="Times New Roman" panose="02020603050405020304" charset="0"/>
              </a:rPr>
              <a:t>Simone Dinnerstein has toured the world as a concert pianist, but she struggled for decades with performance anxiety. She was </a:t>
            </a:r>
            <a:r>
              <a:rPr lang="en-US" altLang="zh-CN" sz="2300" u="sng">
                <a:solidFill>
                  <a:srgbClr val="FF0000"/>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about the expectation for soloists to perform from memory, without sheet music. “</a:t>
            </a:r>
            <a:r>
              <a:rPr lang="en-US" altLang="zh-CN" sz="2300">
                <a:solidFill>
                  <a:schemeClr val="tx1"/>
                </a:solidFill>
                <a:latin typeface="Times New Roman" panose="02020603050405020304" charset="0"/>
                <a:cs typeface="Times New Roman" panose="02020603050405020304" charset="0"/>
                <a:sym typeface="+mn-ea"/>
              </a:rPr>
              <a:t>I had </a:t>
            </a:r>
            <a:r>
              <a:rPr lang="en-US" altLang="zh-CN" sz="2300" u="sng">
                <a:solidFill>
                  <a:schemeClr val="tx1"/>
                </a:solidFill>
                <a:latin typeface="Times New Roman" panose="02020603050405020304" charset="0"/>
                <a:cs typeface="Times New Roman" panose="02020603050405020304" charset="0"/>
                <a:sym typeface="+mn-ea"/>
              </a:rPr>
              <a:t>    </a:t>
            </a:r>
            <a:r>
              <a:rPr lang="en-US" altLang="zh-CN" sz="2300" u="sng">
                <a:solidFill>
                  <a:srgbClr val="FF0000"/>
                </a:solidFill>
                <a:latin typeface="Times New Roman" panose="02020603050405020304" charset="0"/>
                <a:cs typeface="Times New Roman" panose="02020603050405020304" charset="0"/>
                <a:sym typeface="+mn-ea"/>
              </a:rPr>
              <a:t>42 </a:t>
            </a:r>
            <a:r>
              <a:rPr lang="en-US" altLang="zh-CN" sz="2300">
                <a:solidFill>
                  <a:schemeClr val="tx1"/>
                </a:solidFill>
                <a:latin typeface="Times New Roman" panose="02020603050405020304" charset="0"/>
                <a:cs typeface="Times New Roman" panose="02020603050405020304" charset="0"/>
                <a:sym typeface="+mn-ea"/>
              </a:rPr>
              <a:t> during her Carnegie Hall debut in 2005, playing </a:t>
            </a:r>
            <a:r>
              <a:rPr lang="en-US" altLang="zh-CN" sz="2300" i="1">
                <a:solidFill>
                  <a:schemeClr val="tx1"/>
                </a:solidFill>
                <a:latin typeface="Times New Roman" panose="02020603050405020304" charset="0"/>
                <a:cs typeface="Times New Roman" panose="02020603050405020304" charset="0"/>
                <a:sym typeface="+mn-ea"/>
              </a:rPr>
              <a:t>Goldberg Variations</a:t>
            </a:r>
            <a:r>
              <a:rPr lang="en-US" altLang="zh-CN" sz="2300">
                <a:solidFill>
                  <a:schemeClr val="tx1"/>
                </a:solidFill>
                <a:latin typeface="Times New Roman" panose="02020603050405020304" charset="0"/>
                <a:cs typeface="Times New Roman" panose="02020603050405020304" charset="0"/>
                <a:sym typeface="+mn-ea"/>
              </a:rPr>
              <a:t>. That experience scarred me,</a:t>
            </a:r>
            <a:r>
              <a:rPr lang="en-US" altLang="zh-CN" sz="2300">
                <a:solidFill>
                  <a:schemeClr val="tx1"/>
                </a:solidFill>
                <a:latin typeface="Times New Roman" panose="02020603050405020304" charset="0"/>
                <a:cs typeface="Times New Roman" panose="02020603050405020304" charset="0"/>
              </a:rPr>
              <a:t>” she says. </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1950"/>
              </a:lnSpc>
              <a:spcAft>
                <a:spcPts val="0"/>
              </a:spcAft>
              <a:buNone/>
            </a:pPr>
            <a:r>
              <a:rPr lang="en-US" altLang="zh-CN" sz="2300">
                <a:solidFill>
                  <a:schemeClr val="tx1"/>
                </a:solidFill>
                <a:latin typeface="Times New Roman" panose="02020603050405020304" charset="0"/>
                <a:cs typeface="Times New Roman" panose="02020603050405020304" charset="0"/>
              </a:rPr>
              <a:t>She is </a:t>
            </a:r>
            <a:r>
              <a:rPr lang="en-US" altLang="zh-CN" sz="2300" u="sng">
                <a:solidFill>
                  <a:srgbClr val="FF0000"/>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her silence on her embarrassment, and how she ultimately overcame it, in the hope that it might help others and </a:t>
            </a:r>
            <a:r>
              <a:rPr lang="en-US" altLang="zh-CN" sz="2300" u="sng">
                <a:solidFill>
                  <a:srgbClr val="FF0000"/>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what she calls rigid classical music conventions. Her way is to bring a tablet on stage with her, which she </a:t>
            </a:r>
            <a:r>
              <a:rPr lang="en-US" altLang="zh-CN" sz="2300" u="sng">
                <a:solidFill>
                  <a:srgbClr val="FF0000"/>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with saving her career. </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1950"/>
              </a:lnSpc>
              <a:spcAft>
                <a:spcPts val="0"/>
              </a:spcAft>
              <a:buNone/>
            </a:pPr>
            <a:r>
              <a:rPr lang="en-US" altLang="zh-CN" sz="2300">
                <a:solidFill>
                  <a:schemeClr val="tx1"/>
                </a:solidFill>
                <a:latin typeface="Times New Roman" panose="02020603050405020304" charset="0"/>
                <a:cs typeface="Times New Roman" panose="02020603050405020304" charset="0"/>
              </a:rPr>
              <a:t>Musicians tend to use the iPad Pro, which has a larger screen closer in size to sheet music, and turn the pages using a Bluetooth pedal so they can have full use of their hands and perform without a page turner for </a:t>
            </a:r>
            <a:r>
              <a:rPr lang="en-US" altLang="zh-CN" sz="2300" u="sng">
                <a:solidFill>
                  <a:srgbClr val="FF0000"/>
                </a:solidFill>
                <a:latin typeface="Times New Roman" panose="02020603050405020304" charset="0"/>
                <a:cs typeface="Times New Roman" panose="02020603050405020304" charset="0"/>
              </a:rPr>
              <a:t> 46 </a:t>
            </a:r>
            <a:r>
              <a:rPr lang="en-US" altLang="zh-CN" sz="2300">
                <a:solidFill>
                  <a:schemeClr val="tx1"/>
                </a:solidFill>
                <a:latin typeface="Times New Roman" panose="02020603050405020304" charset="0"/>
                <a:cs typeface="Times New Roman" panose="02020603050405020304" charset="0"/>
              </a:rPr>
              <a:t> that can easily fill a hundred pages.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195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excited 	B. cautious 		C. worried 		D. enthusiastic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rewards 	B. recognition 	C. slips 		D. communication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maintaining 	B. breaking 		C. proceeding 	D. strengthening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soften 	B. integrate 		C. use 		D. analyze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credits 	B. obsesses 		C. romanticizes 	D. confuses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95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passages 	B. issues 		C. papers 		D. scores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1950"/>
              </a:lnSpc>
              <a:spcAft>
                <a:spcPts val="0"/>
              </a:spcAft>
              <a:buNone/>
            </a:pPr>
            <a:endParaRPr lang="en-US" altLang="zh-CN" sz="1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 calcmode="lin" valueType="num">
                                      <p:cBhvr additive="base">
                                        <p:cTn id="2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additive="base">
                                        <p:cTn id="2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 calcmode="lin" valueType="num">
                                      <p:cBhvr additive="base">
                                        <p:cTn id="3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 calcmode="lin" valueType="num">
                                      <p:cBhvr additive="base">
                                        <p:cTn id="3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 calcmode="lin" valueType="num">
                                      <p:cBhvr additive="base">
                                        <p:cTn id="4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1475"/>
            <a:ext cx="10968990" cy="5878195"/>
          </a:xfrm>
          <a:ln>
            <a:solidFill>
              <a:schemeClr val="accent1"/>
            </a:solidFill>
          </a:ln>
        </p:spPr>
        <p:txBody>
          <a:bodyPr/>
          <a:p>
            <a:pPr marL="0" indent="0" algn="just">
              <a:buNone/>
            </a:pPr>
            <a:r>
              <a:rPr lang="en-US" altLang="zh-CN" sz="2400">
                <a:solidFill>
                  <a:schemeClr val="tx1"/>
                </a:solidFill>
                <a:latin typeface="Times New Roman" panose="02020603050405020304" charset="0"/>
                <a:cs typeface="Times New Roman" panose="02020603050405020304" charset="0"/>
              </a:rPr>
              <a:t>5. rigid</a:t>
            </a:r>
            <a:r>
              <a:rPr lang="zh-CN" altLang="en-US" sz="2400">
                <a:solidFill>
                  <a:schemeClr val="tx1"/>
                </a:solidFill>
                <a:latin typeface="Times New Roman" panose="02020603050405020304" charset="0"/>
                <a:cs typeface="Times New Roman" panose="02020603050405020304" charset="0"/>
              </a:rPr>
              <a:t>死板的、僵化的</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rigidity</a:t>
            </a:r>
            <a:r>
              <a:rPr lang="zh-CN" altLang="en-US" sz="2400">
                <a:solidFill>
                  <a:schemeClr val="tx1"/>
                </a:solidFill>
                <a:latin typeface="Times New Roman" panose="02020603050405020304" charset="0"/>
                <a:cs typeface="Times New Roman" panose="02020603050405020304" charset="0"/>
              </a:rPr>
              <a:t>死板、僵硬</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其他</a:t>
            </a:r>
            <a:r>
              <a:rPr lang="en-US" altLang="zh-CN"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-ity</a:t>
            </a:r>
            <a:r>
              <a:rPr lang="zh-CN" altLang="en-US" sz="2400" b="1"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结尾的易错名词</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curiosity, generosity, gravity, equality, security,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intensity, flexibility, visibility, stability, liquidity,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complexity, simplicity, originality, purity, maturity,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priority, universality, validity, vitality</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6240"/>
            <a:ext cx="10968990" cy="5853430"/>
          </a:xfrm>
          <a:ln>
            <a:solidFill>
              <a:schemeClr val="accent1"/>
            </a:solidFill>
          </a:ln>
        </p:spPr>
        <p:txBody>
          <a:bodyPr>
            <a:noAutofit/>
          </a:bodyPr>
          <a:p>
            <a:pPr marL="0" indent="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(2025</a:t>
            </a:r>
            <a:r>
              <a:rPr lang="zh-CN" altLang="en-US" sz="1900">
                <a:solidFill>
                  <a:schemeClr val="tx1"/>
                </a:solidFill>
                <a:latin typeface="Times New Roman" panose="02020603050405020304" charset="0"/>
                <a:cs typeface="Times New Roman" panose="02020603050405020304" charset="0"/>
              </a:rPr>
              <a:t>届宝山一模</a:t>
            </a:r>
            <a:r>
              <a:rPr lang="en-US" altLang="zh-CN" sz="1900">
                <a:solidFill>
                  <a:schemeClr val="tx1"/>
                </a:solidFill>
                <a:latin typeface="Times New Roman" panose="02020603050405020304" charset="0"/>
                <a:cs typeface="Times New Roman" panose="02020603050405020304" charset="0"/>
              </a:rPr>
              <a:t>) </a:t>
            </a:r>
            <a:endParaRPr lang="en-US" altLang="zh-CN" sz="1900">
              <a:solidFill>
                <a:schemeClr val="tx1"/>
              </a:solidFill>
              <a:latin typeface="Times New Roman" panose="02020603050405020304" charset="0"/>
              <a:cs typeface="Times New Roman" panose="02020603050405020304" charset="0"/>
            </a:endParaRPr>
          </a:p>
          <a:p>
            <a:pPr marL="0" indent="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    </a:t>
            </a:r>
            <a:r>
              <a:rPr lang="zh-CN" altLang="en-US" sz="1900">
                <a:solidFill>
                  <a:schemeClr val="tx1"/>
                </a:solidFill>
                <a:latin typeface="Times New Roman" panose="02020603050405020304" charset="0"/>
                <a:cs typeface="Times New Roman" panose="02020603050405020304" charset="0"/>
              </a:rPr>
              <a:t>假如你是李华，学校在招募解说员来接待英国学生。从体育馆、图书馆和食堂三个场所中选择其一应聘解说员，写一份解说稿。内容包括：</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    1. </a:t>
            </a:r>
            <a:r>
              <a:rPr lang="zh-CN" altLang="en-US" sz="1900">
                <a:solidFill>
                  <a:schemeClr val="tx1"/>
                </a:solidFill>
                <a:latin typeface="Times New Roman" panose="02020603050405020304" charset="0"/>
                <a:cs typeface="Times New Roman" panose="02020603050405020304" charset="0"/>
              </a:rPr>
              <a:t>选择的场所及特点；</a:t>
            </a:r>
            <a:r>
              <a:rPr lang="en-US" altLang="zh-CN" sz="1900">
                <a:solidFill>
                  <a:schemeClr val="tx1"/>
                </a:solidFill>
                <a:latin typeface="Times New Roman" panose="02020603050405020304" charset="0"/>
                <a:cs typeface="Times New Roman" panose="02020603050405020304" charset="0"/>
              </a:rPr>
              <a:t>2. </a:t>
            </a:r>
            <a:r>
              <a:rPr lang="zh-CN" altLang="en-US" sz="1900">
                <a:solidFill>
                  <a:schemeClr val="tx1"/>
                </a:solidFill>
                <a:latin typeface="Times New Roman" panose="02020603050405020304" charset="0"/>
                <a:cs typeface="Times New Roman" panose="02020603050405020304" charset="0"/>
              </a:rPr>
              <a:t>你的同学喜欢这个场所的哪些方面及原因。</a:t>
            </a:r>
            <a:endParaRPr lang="zh-CN" altLang="en-US" sz="1900">
              <a:solidFill>
                <a:schemeClr val="tx1"/>
              </a:solidFill>
              <a:latin typeface="Times New Roman" panose="02020603050405020304" charset="0"/>
              <a:cs typeface="Times New Roman" panose="02020603050405020304" charset="0"/>
            </a:endParaRPr>
          </a:p>
          <a:p>
            <a:pPr marL="0" indent="0" algn="just">
              <a:lnSpc>
                <a:spcPts val="1800"/>
              </a:lnSpc>
              <a:spcAft>
                <a:spcPts val="0"/>
              </a:spcAft>
              <a:buNone/>
            </a:pP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Good morning, everyone! I am Li Hua. On behalf of all the students and teachers at our school, I extend our warmest welcome to you. We are now standing before our newly built library — a structure that impresses not only with its striking architecture but also with its vast collection of resources and advanced facilities.</a:t>
            </a: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Although it has many commendable qualities, what we students appreciate most can be summarized in three key aspects. First, the five-story building is an architectural marvel. Its cylindrical design is both modern and functional, encircling a peaceful garden at the heart of the structure—a perfect spot to relax during breaks. Second, the library is exceptionally well-resourced, holding over 200,000 physical books and an even larger number of digital titles. Finally, this is truly a multi-functional space, equipped with dozens of study rooms, hundreds of brand-new computers, and even a state-of-the-art cinema.</a:t>
            </a: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That said, it’s important to note that the library is not a </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rigidly</a:t>
            </a:r>
            <a:r>
              <a:rPr lang="en-US" altLang="zh-CN" sz="1900">
                <a:solidFill>
                  <a:schemeClr val="tx1"/>
                </a:solidFill>
                <a:latin typeface="Times New Roman" panose="02020603050405020304" charset="0"/>
                <a:cs typeface="Times New Roman" panose="02020603050405020304" charset="0"/>
              </a:rPr>
              <a:t> traditional learning environment. Instead of </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rigid rules and layouts</a:t>
            </a:r>
            <a:r>
              <a:rPr lang="en-US" altLang="zh-CN" sz="1900">
                <a:solidFill>
                  <a:schemeClr val="tx1"/>
                </a:solidFill>
                <a:latin typeface="Times New Roman" panose="02020603050405020304" charset="0"/>
                <a:cs typeface="Times New Roman" panose="02020603050405020304" charset="0"/>
              </a:rPr>
              <a:t>, it offers flexible, modern spaces that encourage collaboration and creativity. While the exterior may appear formal, the interior is designed to adapt to various learning styles and activities—proving that functionality doesn’t have to come at the expense of flexibility.</a:t>
            </a:r>
            <a:endParaRPr lang="en-US" altLang="zh-CN" sz="1900">
              <a:solidFill>
                <a:schemeClr val="tx1"/>
              </a:solidFill>
              <a:latin typeface="Times New Roman" panose="02020603050405020304" charset="0"/>
              <a:cs typeface="Times New Roman" panose="02020603050405020304" charset="0"/>
            </a:endParaRPr>
          </a:p>
          <a:p>
            <a:pPr marL="0" indent="457200" algn="just">
              <a:lnSpc>
                <a:spcPts val="1800"/>
              </a:lnSpc>
              <a:spcAft>
                <a:spcPts val="0"/>
              </a:spcAft>
              <a:buNone/>
            </a:pPr>
            <a:r>
              <a:rPr lang="en-US" altLang="zh-CN" sz="1900">
                <a:solidFill>
                  <a:schemeClr val="tx1"/>
                </a:solidFill>
                <a:latin typeface="Times New Roman" panose="02020603050405020304" charset="0"/>
                <a:cs typeface="Times New Roman" panose="02020603050405020304" charset="0"/>
              </a:rPr>
              <a:t>So in our eyes, the library is not only artistic in design, abundant in resources, and efficient in service—it’s also thoughtfully designed to avoid the</a:t>
            </a: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rigidity</a:t>
            </a:r>
            <a:r>
              <a:rPr lang="en-US" altLang="zh-CN" sz="1900">
                <a:solidFill>
                  <a:schemeClr val="tx1"/>
                </a:solidFill>
                <a:latin typeface="Times New Roman" panose="02020603050405020304" charset="0"/>
                <a:cs typeface="Times New Roman" panose="02020603050405020304" charset="0"/>
              </a:rPr>
              <a:t> often found in conventional academic buildings. Now, let’s step inside and experience it for ourselves!</a:t>
            </a:r>
            <a:endParaRPr lang="en-US" altLang="zh-CN" sz="19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7814</Words>
  <Application>WPS 演示</Application>
  <PresentationFormat>宽屏</PresentationFormat>
  <Paragraphs>104</Paragraphs>
  <Slides>11</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11</vt:i4>
      </vt:variant>
    </vt:vector>
  </HeadingPairs>
  <TitlesOfParts>
    <vt:vector size="20" baseType="lpstr">
      <vt:lpstr>Arial</vt:lpstr>
      <vt:lpstr>宋体</vt:lpstr>
      <vt:lpstr>Wingdings</vt:lpstr>
      <vt:lpstr>Wingdings</vt:lpstr>
      <vt:lpstr>Times New Roman</vt:lpstr>
      <vt:lpstr>微软雅黑</vt:lpstr>
      <vt:lpstr>Arial Unicode MS</vt:lpstr>
      <vt:lpstr>Calibri</vt:lpstr>
      <vt:lpstr>WPS</vt:lpstr>
      <vt:lpstr>选必4U4单词1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211</cp:revision>
  <dcterms:created xsi:type="dcterms:W3CDTF">2019-06-19T02:08:00Z</dcterms:created>
  <dcterms:modified xsi:type="dcterms:W3CDTF">2025-08-19T13:42:11Z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8449B211F8FB46C3AC973D5C10C77A9B_11</vt:lpwstr>
  </property>
</Properties>
</file>