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选必</a:t>
            </a:r>
            <a:r>
              <a:rPr lang="en-US" altLang="zh-CN">
                <a:solidFill>
                  <a:srgbClr val="FF0000"/>
                </a:solidFill>
              </a:rPr>
              <a:t>4U3</a:t>
            </a:r>
            <a:r>
              <a:rPr lang="zh-CN" altLang="en-US">
                <a:solidFill>
                  <a:srgbClr val="FF0000"/>
                </a:solidFill>
              </a:rPr>
              <a:t>课文</a:t>
            </a:r>
            <a:endParaRPr lang="zh-CN" altLang="en-US">
              <a:solidFill>
                <a:srgbClr val="FF0000"/>
              </a:solidFill>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8785"/>
            <a:ext cx="10968990" cy="5810885"/>
          </a:xfrm>
          <a:ln>
            <a:solidFill>
              <a:schemeClr val="accent1"/>
            </a:solidFill>
          </a:ln>
        </p:spPr>
        <p:txBody>
          <a:bodyPr/>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P</a:t>
            </a:r>
            <a:r>
              <a:rPr lang="en-US" altLang="zh-CN" sz="2400" b="1"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rPr>
              <a:t>Between 1405 and 1433, seven large fleets sailed west on voyages of trade and exploration. These fleets were a sight to behold and were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a league of their own at that time.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the command of Zheng He, they set sail from the South China Sea across the Indian Ocean to the mouth of the Red Sea, and then to the east coast of Africa. African royal families sent gifts such as giraffes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gestures of friendship in return for gold, silk and spices. Despite China’s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(withdraw) from further expeditions after 1433, these land and sea routes remained active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(function) channels between other cultures for centuries.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1955"/>
            <a:ext cx="10968990" cy="5847715"/>
          </a:xfrm>
          <a:ln>
            <a:solidFill>
              <a:schemeClr val="accent1"/>
            </a:solidFill>
          </a:ln>
        </p:spPr>
        <p:txBody>
          <a:bodyPr/>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P</a:t>
            </a:r>
            <a:r>
              <a:rPr lang="en-US" altLang="zh-CN" sz="2400" b="1"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5 </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rPr>
              <a:t>The aim of the Belt and Road Initiative is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(encourage) cooperation and trade across the historic Silk Road areas, and strengthen the bonds between China and the rest of the world. Trading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(grow) greatly in recent years and will continue to do so in years yet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(come). Although the ancient sea routes of Zheng He have been traveled many times, there are still many other places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(leave) to explore. That China’s </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(join) efforts with other nations to explore the Arctic reflects an urgent need to understand climate change.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46710"/>
            <a:ext cx="10968990" cy="5902960"/>
          </a:xfrm>
          <a:ln>
            <a:solidFill>
              <a:schemeClr val="accent1"/>
            </a:solidFill>
          </a:ln>
        </p:spPr>
        <p:txBody>
          <a:bodyPr>
            <a:noAutofit/>
          </a:bodyPr>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P</a:t>
            </a:r>
            <a:r>
              <a:rPr lang="en-US" altLang="zh-CN" sz="2400" b="1"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76</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Named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a mythical dragon, Jiaolong is China’s first manned deep-sea research submersible. Deveoped by Chinese designers and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(enter) service in 2010, it made China the 5th country in the world with deep-sea exploration technology.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In 2017, the submersible’s mother ship, </a:t>
            </a:r>
            <a:r>
              <a:rPr lang="en-US" altLang="zh-CN" sz="2400" i="1">
                <a:solidFill>
                  <a:schemeClr val="tx1"/>
                </a:solidFill>
                <a:latin typeface="Times New Roman" panose="02020603050405020304" charset="0"/>
                <a:cs typeface="Times New Roman" panose="02020603050405020304" charset="0"/>
              </a:rPr>
              <a:t>Xiangyanghong09</a:t>
            </a:r>
            <a:r>
              <a:rPr lang="en-US" altLang="zh-CN" sz="2400">
                <a:solidFill>
                  <a:schemeClr val="tx1"/>
                </a:solidFill>
                <a:latin typeface="Times New Roman" panose="02020603050405020304" charset="0"/>
                <a:cs typeface="Times New Roman" panose="02020603050405020304" charset="0"/>
              </a:rPr>
              <a:t> initiated a 138-day expedition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it sailed nearly 34, 000 km into the South China Sea, the northwestern Indian Ocean and the northwestern Pacific Ocean. Jiaolong made two dives in the Mariana Trench and the Yap Trench,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in the western Pacific Ocean. These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(operate) have enabled scientists to better understand geographical and biological conditions deep under the oceans.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Afterwards, Jiaolong underwent </a:t>
            </a:r>
            <a:r>
              <a:rPr lang="en-US" altLang="zh-CN" sz="2400" u="sng">
                <a:solidFill>
                  <a:schemeClr val="tx1"/>
                </a:solidFill>
                <a:latin typeface="Times New Roman" panose="02020603050405020304" charset="0"/>
                <a:cs typeface="Times New Roman" panose="02020603050405020304" charset="0"/>
              </a:rPr>
              <a:t>  61  </a:t>
            </a:r>
            <a:r>
              <a:rPr lang="en-US" altLang="zh-CN" sz="2400">
                <a:solidFill>
                  <a:schemeClr val="tx1"/>
                </a:solidFill>
                <a:latin typeface="Times New Roman" panose="02020603050405020304" charset="0"/>
                <a:cs typeface="Times New Roman" panose="02020603050405020304" charset="0"/>
              </a:rPr>
              <a:t> (maintain) before starting its next adventure. In 2019, Jiaolong had a new mother ship, which </a:t>
            </a:r>
            <a:r>
              <a:rPr lang="en-US" altLang="zh-CN" sz="2400" u="sng">
                <a:solidFill>
                  <a:schemeClr val="tx1"/>
                </a:solidFill>
                <a:latin typeface="Times New Roman" panose="02020603050405020304" charset="0"/>
                <a:cs typeface="Times New Roman" panose="02020603050405020304" charset="0"/>
              </a:rPr>
              <a:t>  62  </a:t>
            </a:r>
            <a:r>
              <a:rPr lang="en-US" altLang="zh-CN" sz="2400">
                <a:solidFill>
                  <a:schemeClr val="tx1"/>
                </a:solidFill>
                <a:latin typeface="Times New Roman" panose="02020603050405020304" charset="0"/>
                <a:cs typeface="Times New Roman" panose="02020603050405020304" charset="0"/>
              </a:rPr>
              <a:t> (name) Deep Sea No. 1.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53060"/>
            <a:ext cx="10968990" cy="5896610"/>
          </a:xfrm>
          <a:ln>
            <a:solidFill>
              <a:schemeClr val="accent1"/>
            </a:solidFill>
          </a:ln>
        </p:spPr>
        <p:txBody>
          <a:bodyPr/>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a:t>
            </a:r>
            <a:r>
              <a:rPr lang="en-US" altLang="zh-CN" sz="2400" b="1"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78</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rPr>
              <a:t>Scientists calculated there were 38 million pieces of plastic,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(weigh) almost 18 tons, on Henderson Island in the South Pacific,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remote place on the earth previously untouched by humans. So it can be said with certainty that no country has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free pass: plastics were found everywhere. </a:t>
            </a:r>
            <a:endParaRPr lang="en-US" altLang="zh-CN"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rPr>
              <a:t>The plastic on Henderson Island accounts for just 2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(second) worth of global annual plastic production. That production will more than triple by 2050. Then there will be the same weight of plastic in the sea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fish’s.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342265" y="415290"/>
            <a:ext cx="11463655" cy="6155055"/>
          </a:xfrm>
          <a:ln>
            <a:solidFill>
              <a:schemeClr val="accent1"/>
            </a:solidFill>
          </a:ln>
        </p:spPr>
        <p:txBody>
          <a:bodyPr>
            <a:noAutofit/>
          </a:bodyPr>
          <a:p>
            <a:pPr marL="0" indent="0" algn="just">
              <a:lnSpc>
                <a:spcPts val="2000"/>
              </a:lnSpc>
              <a:spcAft>
                <a:spcPts val="0"/>
              </a:spcAft>
              <a:buNone/>
            </a:pPr>
            <a:r>
              <a:rPr lang="en-US" altLang="zh-CN" sz="23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dicksuck</a:t>
            </a:r>
            <a:r>
              <a:rPr lang="zh-CN" altLang="en-US" sz="23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基于以上文章进行的完形改编：</a:t>
            </a:r>
            <a:endParaRPr lang="zh-CN" altLang="en-US" sz="23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000"/>
              </a:lnSpc>
              <a:spcAft>
                <a:spcPts val="0"/>
              </a:spcAft>
              <a:buNone/>
            </a:pP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The world’s oceans are drowning in plastic: an estimated 8 million metric tons enter their depths annually. While this crisis seems overwhelming, here’s my two cents’ </a:t>
            </a:r>
            <a:r>
              <a:rPr lang="en-US" altLang="zh-CN" sz="2300" u="sng">
                <a:solidFill>
                  <a:srgbClr val="FF0000"/>
                </a:solidFill>
                <a:latin typeface="Times New Roman" panose="02020603050405020304" charset="0"/>
                <a:cs typeface="Times New Roman" panose="02020603050405020304" charset="0"/>
              </a:rPr>
              <a:t>  41 </a:t>
            </a:r>
            <a:r>
              <a:rPr lang="en-US" altLang="zh-CN" sz="2300">
                <a:solidFill>
                  <a:schemeClr val="tx1"/>
                </a:solidFill>
                <a:latin typeface="Times New Roman" panose="02020603050405020304" charset="0"/>
                <a:cs typeface="Times New Roman" panose="02020603050405020304" charset="0"/>
              </a:rPr>
              <a:t>: solutions are emerging from unexpected places. </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As a </a:t>
            </a:r>
            <a:r>
              <a:rPr lang="en-US" altLang="zh-CN" sz="2300" u="sng">
                <a:solidFill>
                  <a:srgbClr val="FF0000"/>
                </a:solidFill>
                <a:latin typeface="Times New Roman" panose="02020603050405020304" charset="0"/>
                <a:cs typeface="Times New Roman" panose="02020603050405020304" charset="0"/>
              </a:rPr>
              <a:t>  42  </a:t>
            </a:r>
            <a:r>
              <a:rPr lang="en-US" altLang="zh-CN" sz="2300">
                <a:solidFill>
                  <a:schemeClr val="tx1"/>
                </a:solidFill>
                <a:latin typeface="Times New Roman" panose="02020603050405020304" charset="0"/>
                <a:cs typeface="Times New Roman" panose="02020603050405020304" charset="0"/>
              </a:rPr>
              <a:t> from conventional cleanup methods using nets which damage marine life, Boyan Slat’s breakthrough came from understanding ocean </a:t>
            </a:r>
            <a:r>
              <a:rPr lang="en-US" altLang="zh-CN" sz="2300" u="sng">
                <a:solidFill>
                  <a:srgbClr val="FF0000"/>
                </a:solidFill>
                <a:latin typeface="Times New Roman" panose="02020603050405020304" charset="0"/>
                <a:cs typeface="Times New Roman" panose="02020603050405020304" charset="0"/>
              </a:rPr>
              <a:t>  43  </a:t>
            </a:r>
            <a:r>
              <a:rPr lang="en-US" altLang="zh-CN" sz="2300">
                <a:solidFill>
                  <a:schemeClr val="tx1"/>
                </a:solidFill>
                <a:latin typeface="Times New Roman" panose="02020603050405020304" charset="0"/>
                <a:cs typeface="Times New Roman" panose="02020603050405020304" charset="0"/>
              </a:rPr>
              <a:t>. “Why do we chase plastic when the flowing water can bring it to us?” His nonprofit now </a:t>
            </a:r>
            <a:r>
              <a:rPr lang="en-US" altLang="zh-CN" sz="2300" u="sng">
                <a:solidFill>
                  <a:srgbClr val="FF0000"/>
                </a:solidFill>
                <a:latin typeface="Times New Roman" panose="02020603050405020304" charset="0"/>
                <a:cs typeface="Times New Roman" panose="02020603050405020304" charset="0"/>
              </a:rPr>
              <a:t>  44</a:t>
            </a:r>
            <a:r>
              <a:rPr lang="en-US" altLang="zh-CN" sz="2300" u="sng">
                <a:solidFill>
                  <a:schemeClr val="tx1"/>
                </a:solidFill>
                <a:latin typeface="Times New Roman" panose="02020603050405020304" charset="0"/>
                <a:cs typeface="Times New Roman" panose="02020603050405020304" charset="0"/>
              </a:rPr>
              <a:t>  </a:t>
            </a:r>
            <a:r>
              <a:rPr lang="en-US" altLang="zh-CN" sz="2300">
                <a:solidFill>
                  <a:schemeClr val="tx1"/>
                </a:solidFill>
                <a:latin typeface="Times New Roman" panose="02020603050405020304" charset="0"/>
                <a:cs typeface="Times New Roman" panose="02020603050405020304" charset="0"/>
              </a:rPr>
              <a:t> 600-meter barriers that concentrate plastics in a certain area. </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Skeptics initially called the project </a:t>
            </a:r>
            <a:r>
              <a:rPr lang="en-US" altLang="zh-CN" sz="2300" u="sng">
                <a:solidFill>
                  <a:srgbClr val="FF0000"/>
                </a:solidFill>
                <a:latin typeface="Times New Roman" panose="02020603050405020304" charset="0"/>
                <a:cs typeface="Times New Roman" panose="02020603050405020304" charset="0"/>
              </a:rPr>
              <a:t>  45  </a:t>
            </a:r>
            <a:r>
              <a:rPr lang="en-US" altLang="zh-CN" sz="2300">
                <a:solidFill>
                  <a:schemeClr val="tx1"/>
                </a:solidFill>
                <a:latin typeface="Times New Roman" panose="02020603050405020304" charset="0"/>
                <a:cs typeface="Times New Roman" panose="02020603050405020304" charset="0"/>
              </a:rPr>
              <a:t>, yet Slat has stuck to it for almost 20 years. However, cleanup alone can’t solve this issue; it must be addressed </a:t>
            </a:r>
            <a:r>
              <a:rPr lang="en-US" altLang="zh-CN" sz="2300" u="sng">
                <a:solidFill>
                  <a:srgbClr val="FF0000"/>
                </a:solidFill>
                <a:latin typeface="Times New Roman" panose="02020603050405020304" charset="0"/>
                <a:cs typeface="Times New Roman" panose="02020603050405020304" charset="0"/>
              </a:rPr>
              <a:t>  46  </a:t>
            </a:r>
            <a:r>
              <a:rPr lang="en-US" altLang="zh-CN" sz="2300">
                <a:solidFill>
                  <a:schemeClr val="tx1"/>
                </a:solidFill>
                <a:latin typeface="Times New Roman" panose="02020603050405020304" charset="0"/>
                <a:cs typeface="Times New Roman" panose="02020603050405020304" charset="0"/>
              </a:rPr>
              <a:t>. What makes Slat’s approach remarkable is its demontration that even </a:t>
            </a:r>
            <a:r>
              <a:rPr lang="en-US" altLang="zh-CN" sz="2300" u="sng">
                <a:solidFill>
                  <a:srgbClr val="FF0000"/>
                </a:solidFill>
                <a:latin typeface="Times New Roman" panose="02020603050405020304" charset="0"/>
                <a:cs typeface="Times New Roman" panose="02020603050405020304" charset="0"/>
              </a:rPr>
              <a:t>  47</a:t>
            </a:r>
            <a:r>
              <a:rPr lang="en-US" altLang="zh-CN" sz="2300" u="sng">
                <a:solidFill>
                  <a:schemeClr val="tx1"/>
                </a:solidFill>
                <a:latin typeface="Times New Roman" panose="02020603050405020304" charset="0"/>
                <a:cs typeface="Times New Roman" panose="02020603050405020304" charset="0"/>
              </a:rPr>
              <a:t>  </a:t>
            </a:r>
            <a:r>
              <a:rPr lang="en-US" altLang="zh-CN" sz="2300">
                <a:solidFill>
                  <a:schemeClr val="tx1"/>
                </a:solidFill>
                <a:latin typeface="Times New Roman" panose="02020603050405020304" charset="0"/>
                <a:cs typeface="Times New Roman" panose="02020603050405020304" charset="0"/>
              </a:rPr>
              <a:t> environmental problems can yield to innovation. </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This story also reveals that marine plastic pollution is </a:t>
            </a:r>
            <a:r>
              <a:rPr lang="en-US" altLang="zh-CN" sz="2300" u="sng">
                <a:solidFill>
                  <a:srgbClr val="FF0000"/>
                </a:solidFill>
                <a:latin typeface="Times New Roman" panose="02020603050405020304" charset="0"/>
                <a:cs typeface="Times New Roman" panose="02020603050405020304" charset="0"/>
              </a:rPr>
              <a:t>  48  </a:t>
            </a:r>
            <a:r>
              <a:rPr lang="en-US" altLang="zh-CN" sz="2300">
                <a:solidFill>
                  <a:schemeClr val="tx1"/>
                </a:solidFill>
                <a:latin typeface="Times New Roman" panose="02020603050405020304" charset="0"/>
                <a:cs typeface="Times New Roman" panose="02020603050405020304" charset="0"/>
              </a:rPr>
              <a:t>, which needs joint efforts of all countries.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000"/>
              </a:lnSpc>
              <a:spcAft>
                <a:spcPts val="0"/>
              </a:spcAft>
              <a:buNone/>
            </a:pPr>
            <a:endParaRPr lang="en-US" altLang="zh-CN" sz="2300">
              <a:solidFill>
                <a:schemeClr val="tx1"/>
              </a:solidFill>
              <a:latin typeface="Times New Roman" panose="02020603050405020304" charset="0"/>
              <a:cs typeface="Times New Roman" panose="02020603050405020304" charset="0"/>
            </a:endParaRP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41. A. opinion 	B. perspective 	C. worth 		D. information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42. A. departure 	B. protection 	C. reform 		D. insistence</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43. A. chemistry 	B. currents 		C. biodiversity 	D. distribution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44. A. abandons 	B. lifts 		C. builds 		D. employs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45. A. a wet blanket B. a boredom 	C. a head start 	D. a flash in the pan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46. A. at source 	B. in theory 		C. by chance 	D. on end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47. A. deep-seated 	B. long-awaited 	C. seemingly-neglected D. well-defined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000"/>
              </a:lnSpc>
              <a:spcAft>
                <a:spcPts val="0"/>
              </a:spcAft>
              <a:buNone/>
            </a:pPr>
            <a:r>
              <a:rPr lang="en-US" altLang="zh-CN" sz="2300">
                <a:solidFill>
                  <a:schemeClr val="tx1"/>
                </a:solidFill>
                <a:latin typeface="Times New Roman" panose="02020603050405020304" charset="0"/>
                <a:cs typeface="Times New Roman" panose="02020603050405020304" charset="0"/>
              </a:rPr>
              <a:t>48. A. measurable 	B. borderless 	C. faded 		D. different </a:t>
            </a:r>
            <a:endParaRPr lang="en-US" altLang="zh-CN" sz="23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4073</Words>
  <Application>WPS 演示</Application>
  <PresentationFormat>宽屏</PresentationFormat>
  <Paragraphs>36</Paragraphs>
  <Slides>6</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6</vt:i4>
      </vt:variant>
    </vt:vector>
  </HeadingPairs>
  <TitlesOfParts>
    <vt:vector size="15" baseType="lpstr">
      <vt:lpstr>Arial</vt:lpstr>
      <vt:lpstr>宋体</vt:lpstr>
      <vt:lpstr>Wingdings</vt:lpstr>
      <vt:lpstr>Wingdings</vt:lpstr>
      <vt:lpstr>Times New Roman</vt:lpstr>
      <vt:lpstr>微软雅黑</vt:lpstr>
      <vt:lpstr>Arial Unicode MS</vt:lpstr>
      <vt:lpstr>Calibri</vt:lpstr>
      <vt:lpstr>WPS</vt:lpstr>
      <vt:lpstr>选必4U3课文</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173</cp:revision>
  <dcterms:created xsi:type="dcterms:W3CDTF">2019-06-19T02:08:00Z</dcterms:created>
  <dcterms:modified xsi:type="dcterms:W3CDTF">2025-08-13T13:11:50Z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FF1CC5FD41584CEA9DA35C732FF14713_11</vt:lpwstr>
  </property>
</Properties>
</file>