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选必</a:t>
            </a:r>
            <a:r>
              <a:rPr lang="en-US" altLang="zh-CN">
                <a:solidFill>
                  <a:srgbClr val="FF0000"/>
                </a:solidFill>
              </a:rPr>
              <a:t>4U3</a:t>
            </a:r>
            <a:r>
              <a:rPr lang="zh-CN" altLang="en-US">
                <a:solidFill>
                  <a:srgbClr val="FF0000"/>
                </a:solidFill>
              </a:rPr>
              <a:t>单词</a:t>
            </a:r>
            <a:r>
              <a:rPr lang="en-US" altLang="zh-CN">
                <a:solidFill>
                  <a:srgbClr val="FF0000"/>
                </a:solidFill>
              </a:rPr>
              <a:t>2</a:t>
            </a:r>
            <a:endParaRPr lang="en-US"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34645"/>
            <a:ext cx="10968990" cy="5915025"/>
          </a:xfrm>
          <a:ln>
            <a:solidFill>
              <a:schemeClr val="accent1"/>
            </a:solidFill>
          </a:ln>
        </p:spPr>
        <p:txBody>
          <a:bodyPr>
            <a:noAutofit/>
          </a:bodyPr>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10. coverage</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新闻报道；覆盖</a:t>
            </a:r>
            <a:endPar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latin typeface="Times New Roman" panose="02020603050405020304" charset="0"/>
                <a:cs typeface="Times New Roman" panose="02020603050405020304" charset="0"/>
              </a:rPr>
              <a:t>翻译：</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zh-CN" altLang="en-US" sz="2300">
                <a:solidFill>
                  <a:schemeClr val="tx1"/>
                </a:solidFill>
                <a:latin typeface="Times New Roman" panose="02020603050405020304" charset="0"/>
                <a:cs typeface="Times New Roman" panose="02020603050405020304" charset="0"/>
              </a:rPr>
              <a:t> </a:t>
            </a:r>
            <a:r>
              <a:rPr lang="en-US" altLang="zh-CN" sz="2300">
                <a:solidFill>
                  <a:schemeClr val="tx1"/>
                </a:solidFill>
                <a:latin typeface="Times New Roman" panose="02020603050405020304" charset="0"/>
                <a:cs typeface="Times New Roman" panose="02020603050405020304" charset="0"/>
              </a:rPr>
              <a:t>     Yesterday's press conference featured breathless coverage as the anchor delivered a rapid-fire account to journalists.</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      (2024</a:t>
            </a:r>
            <a:r>
              <a:rPr lang="zh-CN" altLang="en-US" sz="2300">
                <a:solidFill>
                  <a:schemeClr val="tx1"/>
                </a:solidFill>
                <a:latin typeface="Times New Roman" panose="02020603050405020304" charset="0"/>
                <a:cs typeface="Times New Roman" panose="02020603050405020304" charset="0"/>
              </a:rPr>
              <a:t>届深圳一模：鹦鹉被偷了还是退休了？）</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 my surprise, Ashley insisted on reporting the “Deerfield Stole Perry” story.</a:t>
            </a:r>
            <a:r>
              <a:rPr lang="en-US" altLang="zh-CN" sz="2300">
                <a:solidFill>
                  <a:schemeClr val="tx1"/>
                </a:solidFill>
                <a:latin typeface="Times New Roman" panose="02020603050405020304" charset="0"/>
                <a:cs typeface="Times New Roman" panose="02020603050405020304" charset="0"/>
              </a:rPr>
              <a:t> Ashley's eyes gleamed with ambition as she defended the fabricated story. "This will be our most explosive coverage yet," she declared. The newsroom's silence was deafening, thick with ethical tension. That night, I scrutinized the photo and ultimately uncovered “Perry” was a trophy's curved handle. When I presented the evidence at dawn, Ashley's resolve wavered. "The truth matters more than clicks," I urged. Grudgingly, she assented to my way of coverage.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On Thursday, the paper came out with the headline “Bye-Bye, Perry” on the front page.</a:t>
            </a:r>
            <a:r>
              <a:rPr lang="en-US" altLang="zh-CN" sz="2300">
                <a:solidFill>
                  <a:schemeClr val="tx1"/>
                </a:solidFill>
                <a:latin typeface="Times New Roman" panose="02020603050405020304" charset="0"/>
                <a:cs typeface="Times New Roman" panose="02020603050405020304" charset="0"/>
              </a:rPr>
              <a:t> Students lingered at bulletin boards, tracing their fingers over photos of Perry, their laughter mingling with tears. As you could easily imagine, our circulation numbers blossomed like spring flowers</a:t>
            </a:r>
            <a:r>
              <a:rPr lang="en-US" altLang="zh-CN" sz="2300">
                <a:solidFill>
                  <a:schemeClr val="tx1"/>
                </a:solidFill>
                <a:latin typeface="Times New Roman" panose="02020603050405020304" charset="0"/>
                <a:ea typeface="宋体" panose="02010600030101010101" pitchFamily="2" charset="-122"/>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nourished not by the fertilizer of sensationalism, but by the sunlight of authenticity. As dusk gilded Perry's vacant perch, the realization crystallized: No viral story could ever tip the scales of journalism when integrity stands on the other side. </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5605"/>
            <a:ext cx="10968990" cy="5854065"/>
          </a:xfrm>
          <a:ln>
            <a:solidFill>
              <a:schemeClr val="accent1"/>
            </a:solidFill>
          </a:ln>
        </p:spPr>
        <p:txBody>
          <a:bodyPr>
            <a:noAutofit/>
          </a:bodyPr>
          <a:p>
            <a:pPr marL="0" indent="457200" algn="just">
              <a:lnSpc>
                <a:spcPts val="1700"/>
              </a:lnSpc>
              <a:spcAft>
                <a:spcPts val="0"/>
              </a:spcAft>
              <a:buNone/>
            </a:pPr>
            <a:r>
              <a:rPr lang="en-US" altLang="zh-CN" sz="2000">
                <a:solidFill>
                  <a:schemeClr val="tx1"/>
                </a:solidFill>
                <a:latin typeface="Times New Roman" panose="02020603050405020304" charset="0"/>
                <a:cs typeface="Times New Roman" panose="02020603050405020304" charset="0"/>
              </a:rPr>
              <a:t>The art room's windows trembled as construction equipment roared outside. Our beloved century-old oak tree, its trunk bearing generations of carved memories, faced forthcoming </a:t>
            </a:r>
            <a:r>
              <a:rPr lang="en-US" altLang="zh-CN" sz="2000" u="sng">
                <a:solidFill>
                  <a:srgbClr val="FF0000"/>
                </a:solidFill>
                <a:latin typeface="Times New Roman" panose="02020603050405020304" charset="0"/>
                <a:cs typeface="Times New Roman" panose="02020603050405020304" charset="0"/>
              </a:rPr>
              <a:t>   1   </a:t>
            </a:r>
            <a:r>
              <a:rPr lang="en-US" altLang="zh-CN" sz="2000">
                <a:solidFill>
                  <a:schemeClr val="tx1"/>
                </a:solidFill>
                <a:latin typeface="Times New Roman" panose="02020603050405020304" charset="0"/>
                <a:cs typeface="Times New Roman" panose="02020603050405020304" charset="0"/>
              </a:rPr>
              <a:t>. Mia, our yearbook photographer, studied the architect's </a:t>
            </a:r>
            <a:r>
              <a:rPr lang="en-US" altLang="zh-CN" sz="2000" u="sng">
                <a:solidFill>
                  <a:srgbClr val="FF0000"/>
                </a:solidFill>
                <a:latin typeface="Times New Roman" panose="02020603050405020304" charset="0"/>
                <a:cs typeface="Times New Roman" panose="02020603050405020304" charset="0"/>
              </a:rPr>
              <a:t>   2   </a:t>
            </a:r>
            <a:r>
              <a:rPr lang="en-US" altLang="zh-CN" sz="2000">
                <a:solidFill>
                  <a:schemeClr val="tx1"/>
                </a:solidFill>
                <a:latin typeface="Times New Roman" panose="02020603050405020304" charset="0"/>
                <a:cs typeface="Times New Roman" panose="02020603050405020304" charset="0"/>
              </a:rPr>
              <a:t> drawings of the planned parking structure, her fingers tightening around her camera. "There has to be an alternative," she </a:t>
            </a:r>
            <a:r>
              <a:rPr lang="en-US" altLang="zh-CN" sz="2000" u="sng">
                <a:solidFill>
                  <a:srgbClr val="FF0000"/>
                </a:solidFill>
                <a:latin typeface="Times New Roman" panose="02020603050405020304" charset="0"/>
                <a:cs typeface="Times New Roman" panose="02020603050405020304" charset="0"/>
              </a:rPr>
              <a:t>   3   </a:t>
            </a:r>
            <a:r>
              <a:rPr lang="en-US" altLang="zh-CN" sz="2000">
                <a:solidFill>
                  <a:schemeClr val="tx1"/>
                </a:solidFill>
                <a:latin typeface="Times New Roman" panose="02020603050405020304" charset="0"/>
                <a:cs typeface="Times New Roman" panose="02020603050405020304" charset="0"/>
              </a:rPr>
              <a:t>, her voice could barely be heard over the noise.</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1700"/>
              </a:lnSpc>
              <a:spcAft>
                <a:spcPts val="0"/>
              </a:spcAft>
              <a:buNone/>
            </a:pPr>
            <a:r>
              <a:rPr lang="en-US" altLang="zh-CN" sz="2000">
                <a:solidFill>
                  <a:schemeClr val="tx1"/>
                </a:solidFill>
                <a:latin typeface="Times New Roman" panose="02020603050405020304" charset="0"/>
                <a:cs typeface="Times New Roman" panose="02020603050405020304" charset="0"/>
              </a:rPr>
              <a:t>During lunch break, I discovered Mia </a:t>
            </a:r>
            <a:r>
              <a:rPr lang="en-US" altLang="zh-CN" sz="2000" u="sng">
                <a:solidFill>
                  <a:srgbClr val="FF0000"/>
                </a:solidFill>
                <a:latin typeface="Times New Roman" panose="02020603050405020304" charset="0"/>
                <a:cs typeface="Times New Roman" panose="02020603050405020304" charset="0"/>
              </a:rPr>
              <a:t>  4  </a:t>
            </a:r>
            <a:r>
              <a:rPr lang="en-US" altLang="zh-CN" sz="2000">
                <a:solidFill>
                  <a:schemeClr val="tx1"/>
                </a:solidFill>
                <a:latin typeface="Times New Roman" panose="02020603050405020304" charset="0"/>
                <a:cs typeface="Times New Roman" panose="02020603050405020304" charset="0"/>
              </a:rPr>
              <a:t> construction plans with the head groundskeeper. "The root system is compromising underground utilities," Mr. Delgado explained. Mia's shutter clicked methodically, documenting each </a:t>
            </a:r>
            <a:r>
              <a:rPr lang="en-US" altLang="zh-CN" sz="2000" u="sng">
                <a:solidFill>
                  <a:srgbClr val="FF0000"/>
                </a:solidFill>
                <a:latin typeface="Times New Roman" panose="02020603050405020304" charset="0"/>
                <a:cs typeface="Times New Roman" panose="02020603050405020304" charset="0"/>
              </a:rPr>
              <a:t>   5   </a:t>
            </a:r>
            <a:r>
              <a:rPr lang="en-US" altLang="zh-CN" sz="2000">
                <a:solidFill>
                  <a:schemeClr val="tx1"/>
                </a:solidFill>
                <a:latin typeface="Times New Roman" panose="02020603050405020304" charset="0"/>
                <a:cs typeface="Times New Roman" panose="02020603050405020304" charset="0"/>
              </a:rPr>
              <a:t> with professional precision.</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1700"/>
              </a:lnSpc>
              <a:spcAft>
                <a:spcPts val="0"/>
              </a:spcAft>
              <a:buNone/>
            </a:pPr>
            <a:r>
              <a:rPr lang="en-US" altLang="zh-CN" sz="2000">
                <a:solidFill>
                  <a:schemeClr val="tx1"/>
                </a:solidFill>
                <a:latin typeface="Times New Roman" panose="02020603050405020304" charset="0"/>
                <a:cs typeface="Times New Roman" panose="02020603050405020304" charset="0"/>
              </a:rPr>
              <a:t>When the school paper arrived next morning, Mia's </a:t>
            </a:r>
            <a:r>
              <a:rPr lang="en-US" altLang="zh-CN" sz="2000" u="sng">
                <a:solidFill>
                  <a:srgbClr val="FF0000"/>
                </a:solidFill>
                <a:latin typeface="Times New Roman" panose="02020603050405020304" charset="0"/>
                <a:cs typeface="Times New Roman" panose="02020603050405020304" charset="0"/>
              </a:rPr>
              <a:t>   6   </a:t>
            </a:r>
            <a:r>
              <a:rPr lang="en-US" altLang="zh-CN" sz="2000">
                <a:solidFill>
                  <a:schemeClr val="tx1"/>
                </a:solidFill>
                <a:latin typeface="Times New Roman" panose="02020603050405020304" charset="0"/>
                <a:cs typeface="Times New Roman" panose="02020603050405020304" charset="0"/>
              </a:rPr>
              <a:t> dominated the front page: intimate portraits of the tree's weathered bark, students laughing beneath its </a:t>
            </a:r>
            <a:r>
              <a:rPr lang="en-US" altLang="zh-CN" sz="2000" u="sng">
                <a:solidFill>
                  <a:srgbClr val="FF0000"/>
                </a:solidFill>
                <a:latin typeface="Times New Roman" panose="02020603050405020304" charset="0"/>
                <a:cs typeface="Times New Roman" panose="02020603050405020304" charset="0"/>
              </a:rPr>
              <a:t>   7 </a:t>
            </a:r>
            <a:r>
              <a:rPr lang="en-US" altLang="zh-CN" sz="2000" u="sng">
                <a:solidFill>
                  <a:schemeClr val="tx1"/>
                </a:solidFill>
                <a:latin typeface="Times New Roman" panose="02020603050405020304" charset="0"/>
                <a:cs typeface="Times New Roman" panose="02020603050405020304" charset="0"/>
              </a:rPr>
              <a:t>  </a:t>
            </a:r>
            <a:r>
              <a:rPr lang="en-US" altLang="zh-CN" sz="2000">
                <a:solidFill>
                  <a:schemeClr val="tx1"/>
                </a:solidFill>
                <a:latin typeface="Times New Roman" panose="02020603050405020304" charset="0"/>
                <a:cs typeface="Times New Roman" panose="02020603050405020304" charset="0"/>
              </a:rPr>
              <a:t> canopy, and close-ups of historical carvings. The </a:t>
            </a:r>
            <a:r>
              <a:rPr lang="en-US" altLang="zh-CN" sz="2000" u="sng">
                <a:solidFill>
                  <a:srgbClr val="FF0000"/>
                </a:solidFill>
                <a:latin typeface="Times New Roman" panose="02020603050405020304" charset="0"/>
                <a:cs typeface="Times New Roman" panose="02020603050405020304" charset="0"/>
              </a:rPr>
              <a:t>   8  </a:t>
            </a:r>
            <a:r>
              <a:rPr lang="en-US" altLang="zh-CN" sz="2000">
                <a:solidFill>
                  <a:schemeClr val="tx1"/>
                </a:solidFill>
                <a:latin typeface="Times New Roman" panose="02020603050405020304" charset="0"/>
                <a:cs typeface="Times New Roman" panose="02020603050405020304" charset="0"/>
              </a:rPr>
              <a:t> ignited campus-wide concern: By midday, colorful ribbons decorated the ancient trunk like jewelry, while a student-organized petition (</a:t>
            </a:r>
            <a:r>
              <a:rPr lang="zh-CN" altLang="en-US" sz="2000">
                <a:solidFill>
                  <a:schemeClr val="tx1"/>
                </a:solidFill>
                <a:latin typeface="Times New Roman" panose="02020603050405020304" charset="0"/>
                <a:cs typeface="Times New Roman" panose="02020603050405020304" charset="0"/>
              </a:rPr>
              <a:t>请愿书</a:t>
            </a:r>
            <a:r>
              <a:rPr lang="en-US" altLang="zh-CN" sz="2000">
                <a:solidFill>
                  <a:schemeClr val="tx1"/>
                </a:solidFill>
                <a:latin typeface="Times New Roman" panose="02020603050405020304" charset="0"/>
                <a:cs typeface="Times New Roman" panose="02020603050405020304" charset="0"/>
              </a:rPr>
              <a:t>) </a:t>
            </a:r>
            <a:r>
              <a:rPr lang="en-US" altLang="zh-CN" sz="2000" u="sng">
                <a:solidFill>
                  <a:srgbClr val="FF0000"/>
                </a:solidFill>
                <a:latin typeface="Times New Roman" panose="02020603050405020304" charset="0"/>
                <a:cs typeface="Times New Roman" panose="02020603050405020304" charset="0"/>
              </a:rPr>
              <a:t>  9   </a:t>
            </a:r>
            <a:r>
              <a:rPr lang="en-US" altLang="zh-CN" sz="2000">
                <a:solidFill>
                  <a:schemeClr val="tx1"/>
                </a:solidFill>
                <a:latin typeface="Times New Roman" panose="02020603050405020304" charset="0"/>
                <a:cs typeface="Times New Roman" panose="02020603050405020304" charset="0"/>
              </a:rPr>
              <a:t> over 600 signatures.</a:t>
            </a:r>
            <a:endParaRPr lang="en-US" altLang="zh-CN" sz="2000">
              <a:solidFill>
                <a:schemeClr val="tx1"/>
              </a:solidFill>
              <a:latin typeface="Times New Roman" panose="02020603050405020304" charset="0"/>
              <a:cs typeface="Times New Roman" panose="02020603050405020304" charset="0"/>
            </a:endParaRPr>
          </a:p>
          <a:p>
            <a:pPr marL="0" indent="0" algn="just">
              <a:lnSpc>
                <a:spcPts val="1700"/>
              </a:lnSpc>
              <a:spcAft>
                <a:spcPts val="0"/>
              </a:spcAft>
              <a:buNone/>
            </a:pPr>
            <a:endParaRPr lang="en-US" altLang="zh-CN" sz="2000">
              <a:solidFill>
                <a:schemeClr val="tx1"/>
              </a:solidFill>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 removal 		B. restoration 		C. decoration 		D. transplantation</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 vague 		B. technical 		C. abstract 		D. faded</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 declared 		B. murmured 		C. protested 		D. joked</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A. reviewing 	B. altering 		C. deserting 		D. concealing</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A. flaw 		B. moment 		C. measurement 	D. angle</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6. A. editorial 		B. coverage 		C. advertisement 	D. fiction</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 A. sprawling 	B. bare 		C. artificial 		D. flowering</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 A. rumor 		B. feature 		C. debate 		D. policy</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7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 A. collected 	B. rejected 		C. lost 			D. ignored</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0525"/>
            <a:ext cx="10968990" cy="5859145"/>
          </a:xfrm>
          <a:ln>
            <a:solidFill>
              <a:schemeClr val="accent1"/>
            </a:solidFill>
          </a:ln>
        </p:spPr>
        <p:txBody>
          <a:bodyPr>
            <a:noAutofit/>
          </a:bodyPr>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11. applaud</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鼓掌；称赞</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applause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鼓掌</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     By the early 20th century, the tomato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(break) free of its role as a Western-only food and entered other Chinese restaurants and homes, leading to its eventual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(marry) with scrambled eggs in the 1940s.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Turn to Chinese entertainment and tomato-and-egg is used as a standard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which celebrities' readiness for committed relationships is evaluated. It’s almost a rite of passage at this point: famous actors like Jin Dong, who passed his tomato-and-egg test to enthusiastic applause, and Huang Xiaoming, who bombed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(he) on an episode of </a:t>
            </a:r>
            <a:r>
              <a:rPr lang="en-US" altLang="zh-CN" sz="2400" i="1">
                <a:solidFill>
                  <a:schemeClr val="tx1"/>
                </a:solidFill>
                <a:latin typeface="Times New Roman" panose="02020603050405020304" charset="0"/>
                <a:cs typeface="Times New Roman" panose="02020603050405020304" charset="0"/>
              </a:rPr>
              <a:t>Chinese Restaurant</a:t>
            </a:r>
            <a:r>
              <a:rPr lang="en-US" altLang="zh-CN" sz="2400">
                <a:solidFill>
                  <a:schemeClr val="tx1"/>
                </a:solidFill>
                <a:latin typeface="Times New Roman" panose="02020603050405020304" charset="0"/>
                <a:cs typeface="Times New Roman" panose="02020603050405020304" charset="0"/>
              </a:rPr>
              <a:t> to much criticism online, are expected to be able to whip up a passable version of tomato-and-egg at a moment’s notice.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600"/>
              </a:lnSpc>
              <a:spcAft>
                <a:spcPts val="0"/>
              </a:spcAft>
              <a:buNone/>
            </a:pPr>
            <a:endParaRPr lang="zh-CN" altLang="en-US" sz="2400">
              <a:solidFill>
                <a:schemeClr val="tx1"/>
              </a:solidFill>
              <a:latin typeface="黑体" panose="02010609060101010101" charset="-122"/>
              <a:ea typeface="黑体" panose="02010609060101010101" charset="-122"/>
              <a:cs typeface="黑体" panose="02010609060101010101" charset="-122"/>
            </a:endParaRPr>
          </a:p>
          <a:p>
            <a:pPr marL="0" indent="457200" algn="just">
              <a:lnSpc>
                <a:spcPts val="2600"/>
              </a:lnSpc>
              <a:spcAft>
                <a:spcPts val="0"/>
              </a:spcAft>
              <a:buNone/>
            </a:pPr>
            <a:r>
              <a:rPr lang="en-US" altLang="zh-CN" sz="2400">
                <a:solidFill>
                  <a:schemeClr val="tx1"/>
                </a:solidFill>
                <a:latin typeface="黑体" panose="02010609060101010101" charset="-122"/>
                <a:ea typeface="黑体" panose="02010609060101010101" charset="-122"/>
                <a:cs typeface="黑体" panose="02010609060101010101" charset="-122"/>
              </a:rPr>
              <a:t> </a:t>
            </a:r>
            <a:r>
              <a:rPr lang="zh-CN" altLang="en-US" sz="2400">
                <a:solidFill>
                  <a:schemeClr val="tx1"/>
                </a:solidFill>
                <a:latin typeface="黑体" panose="02010609060101010101" charset="-122"/>
                <a:ea typeface="黑体" panose="02010609060101010101" charset="-122"/>
                <a:cs typeface="黑体" panose="02010609060101010101" charset="-122"/>
              </a:rPr>
              <a:t>在中国娱乐圈，番茄炒蛋已成为衡量明星是否适合婚姻生活的标杆。这道家常菜俨然成了明星们的</a:t>
            </a:r>
            <a:r>
              <a:rPr lang="en-US" altLang="zh-CN" sz="2400">
                <a:solidFill>
                  <a:schemeClr val="tx1"/>
                </a:solidFill>
                <a:latin typeface="黑体" panose="02010609060101010101" charset="-122"/>
                <a:ea typeface="黑体" panose="02010609060101010101" charset="-122"/>
                <a:cs typeface="黑体" panose="02010609060101010101" charset="-122"/>
              </a:rPr>
              <a:t>"</a:t>
            </a:r>
            <a:r>
              <a:rPr lang="zh-CN" altLang="en-US" sz="2400">
                <a:solidFill>
                  <a:schemeClr val="tx1"/>
                </a:solidFill>
                <a:latin typeface="黑体" panose="02010609060101010101" charset="-122"/>
                <a:ea typeface="黑体" panose="02010609060101010101" charset="-122"/>
                <a:cs typeface="黑体" panose="02010609060101010101" charset="-122"/>
              </a:rPr>
              <a:t>成人礼</a:t>
            </a:r>
            <a:r>
              <a:rPr lang="en-US" altLang="zh-CN" sz="2400">
                <a:solidFill>
                  <a:schemeClr val="tx1"/>
                </a:solidFill>
                <a:latin typeface="黑体" panose="02010609060101010101" charset="-122"/>
                <a:ea typeface="黑体" panose="02010609060101010101" charset="-122"/>
                <a:cs typeface="黑体" panose="02010609060101010101" charset="-122"/>
              </a:rPr>
              <a:t>"</a:t>
            </a:r>
            <a:r>
              <a:rPr lang="zh-CN" altLang="en-US" sz="2400">
                <a:solidFill>
                  <a:schemeClr val="tx1"/>
                </a:solidFill>
                <a:latin typeface="黑体" panose="02010609060101010101" charset="-122"/>
                <a:ea typeface="黑体" panose="02010609060101010101" charset="-122"/>
                <a:cs typeface="黑体" panose="02010609060101010101" charset="-122"/>
              </a:rPr>
              <a:t>：当红演员靳东曾完美通过番茄炒蛋测试，赢得满堂喝彩；而黄晓明在《中餐厅》里搞砸这道菜时，立刻引发网络群嘲。人们默认明星必须能随时端出一盘像样的番茄炒蛋。</a:t>
            </a:r>
            <a:endParaRPr lang="zh-CN" altLang="en-US" sz="2400">
              <a:solidFill>
                <a:schemeClr val="tx1"/>
              </a:solidFill>
              <a:latin typeface="黑体" panose="02010609060101010101" charset="-122"/>
              <a:ea typeface="黑体" panose="02010609060101010101" charset="-122"/>
              <a:cs typeface="黑体" panose="02010609060101010101"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7825"/>
            <a:ext cx="10968990" cy="5871845"/>
          </a:xfrm>
          <a:ln>
            <a:solidFill>
              <a:schemeClr val="accent1"/>
            </a:solidFill>
          </a:ln>
        </p:spPr>
        <p:txBody>
          <a:bodyPr/>
          <a:p>
            <a:pPr marL="0" indent="0" algn="just">
              <a:buNone/>
            </a:pPr>
            <a:r>
              <a:rPr lang="en-US" altLang="zh-CN" sz="2800">
                <a:solidFill>
                  <a:schemeClr val="tx1"/>
                </a:solidFill>
                <a:latin typeface="Times New Roman" panose="02020603050405020304" charset="0"/>
                <a:cs typeface="Times New Roman" panose="02020603050405020304" charset="0"/>
              </a:rPr>
              <a:t>12. a manned capsule=a crewed capsule</a:t>
            </a:r>
            <a:r>
              <a:rPr lang="zh-CN" altLang="en-US" sz="2800">
                <a:solidFill>
                  <a:schemeClr val="tx1"/>
                </a:solidFill>
                <a:latin typeface="Times New Roman" panose="02020603050405020304" charset="0"/>
                <a:cs typeface="Times New Roman" panose="02020603050405020304" charset="0"/>
              </a:rPr>
              <a:t>载人舱</a:t>
            </a:r>
            <a:endParaRPr lang="zh-CN" altLang="en-US" sz="2800">
              <a:solidFill>
                <a:schemeClr val="tx1"/>
              </a:solidFill>
              <a:latin typeface="Times New Roman" panose="02020603050405020304" charset="0"/>
              <a:cs typeface="Times New Roman" panose="02020603050405020304" charset="0"/>
            </a:endParaRPr>
          </a:p>
          <a:p>
            <a:pPr marL="0" indent="0" algn="just">
              <a:buNone/>
            </a:pPr>
            <a:r>
              <a:rPr lang="en-US" altLang="zh-CN" sz="2800">
                <a:solidFill>
                  <a:schemeClr val="tx1"/>
                </a:solidFill>
                <a:latin typeface="Times New Roman" panose="02020603050405020304" charset="0"/>
                <a:cs typeface="Times New Roman" panose="02020603050405020304" charset="0"/>
              </a:rPr>
              <a:t>      manned</a:t>
            </a:r>
            <a:r>
              <a:rPr lang="zh-CN" altLang="en-US" sz="2800">
                <a:solidFill>
                  <a:schemeClr val="tx1"/>
                </a:solidFill>
                <a:latin typeface="Times New Roman" panose="02020603050405020304" charset="0"/>
                <a:cs typeface="Times New Roman" panose="02020603050405020304" charset="0"/>
              </a:rPr>
              <a:t>可理解为</a:t>
            </a:r>
            <a:r>
              <a:rPr lang="en-US" altLang="zh-CN" sz="2800">
                <a:solidFill>
                  <a:schemeClr val="tx1"/>
                </a:solidFill>
                <a:latin typeface="Times New Roman" panose="02020603050405020304" charset="0"/>
                <a:cs typeface="Times New Roman" panose="02020603050405020304" charset="0"/>
              </a:rPr>
              <a:t>a.,</a:t>
            </a:r>
            <a:r>
              <a:rPr lang="zh-CN" altLang="en-US" sz="2800">
                <a:solidFill>
                  <a:schemeClr val="tx1"/>
                </a:solidFill>
                <a:latin typeface="Times New Roman" panose="02020603050405020304" charset="0"/>
                <a:cs typeface="Times New Roman" panose="02020603050405020304" charset="0"/>
              </a:rPr>
              <a:t>也可理解为被动语态</a:t>
            </a:r>
            <a:endParaRPr lang="zh-CN" altLang="en-US" sz="2800">
              <a:solidFill>
                <a:schemeClr val="tx1"/>
              </a:solidFill>
              <a:latin typeface="Times New Roman" panose="02020603050405020304" charset="0"/>
              <a:cs typeface="Times New Roman" panose="02020603050405020304" charset="0"/>
            </a:endParaRP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chemeClr val="tx1"/>
                </a:solidFill>
                <a:latin typeface="Times New Roman" panose="02020603050405020304" charset="0"/>
                <a:cs typeface="Times New Roman" panose="02020603050405020304" charset="0"/>
              </a:rPr>
              <a:t>类似：</a:t>
            </a:r>
            <a:r>
              <a:rPr lang="en-US" altLang="zh-CN" sz="2800">
                <a:solidFill>
                  <a:schemeClr val="tx1"/>
                </a:solidFill>
                <a:latin typeface="Times New Roman" panose="02020603050405020304" charset="0"/>
                <a:cs typeface="Times New Roman" panose="02020603050405020304" charset="0"/>
              </a:rPr>
              <a:t>canned apples, steamed fish, marketed strategy, engineered vehicles, dried tea, the clocked car (</a:t>
            </a:r>
            <a:r>
              <a:rPr lang="zh-CN" altLang="en-US" sz="2800">
                <a:solidFill>
                  <a:schemeClr val="tx1"/>
                </a:solidFill>
                <a:latin typeface="Times New Roman" panose="02020603050405020304" charset="0"/>
                <a:cs typeface="Times New Roman" panose="02020603050405020304" charset="0"/>
              </a:rPr>
              <a:t>被改过里程数的汽车</a:t>
            </a:r>
            <a:r>
              <a:rPr lang="en-US" altLang="zh-CN" sz="2800">
                <a:solidFill>
                  <a:schemeClr val="tx1"/>
                </a:solidFill>
                <a:latin typeface="Times New Roman" panose="02020603050405020304" charset="0"/>
                <a:cs typeface="Times New Roman" panose="02020603050405020304" charset="0"/>
              </a:rPr>
              <a:t>), the measured bridge, a penned poem, a frequented bar, taxed income ... </a:t>
            </a:r>
            <a:endParaRPr lang="en-US" altLang="zh-CN" sz="28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a:p>
            <a:pPr marL="0" indent="0">
              <a:buNone/>
            </a:pPr>
            <a:r>
              <a:rPr lang="en-US" altLang="zh-CN"/>
              <a:t>       </a:t>
            </a:r>
            <a:endParaRPr lang="en-US" altLang="zh-CN"/>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6405"/>
            <a:ext cx="10968990" cy="5803265"/>
          </a:xfrm>
          <a:ln>
            <a:solidFill>
              <a:schemeClr val="accent1"/>
            </a:solidFill>
          </a:ln>
        </p:spPr>
        <p:txBody>
          <a:bodyPr/>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13. opponent</a:t>
            </a:r>
            <a:r>
              <a:rPr lang="zh-CN" altLang="en-US" sz="2400">
                <a:solidFill>
                  <a:schemeClr val="tx1"/>
                </a:solidFill>
                <a:latin typeface="Times New Roman" panose="02020603050405020304" charset="0"/>
                <a:cs typeface="Times New Roman" panose="02020603050405020304" charset="0"/>
              </a:rPr>
              <a:t>反对者；竞争者</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proponent</a:t>
            </a:r>
            <a:r>
              <a:rPr lang="zh-CN" altLang="en-US" sz="2400">
                <a:solidFill>
                  <a:schemeClr val="tx1"/>
                </a:solidFill>
                <a:latin typeface="Times New Roman" panose="02020603050405020304" charset="0"/>
                <a:cs typeface="Times New Roman" panose="02020603050405020304" charset="0"/>
              </a:rPr>
              <a:t>支持者</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关于纸书和电子书的争论</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Proponents</a:t>
            </a:r>
            <a:r>
              <a:rPr lang="en-US" altLang="zh-CN" sz="2400">
                <a:solidFill>
                  <a:schemeClr val="tx1"/>
                </a:solidFill>
                <a:latin typeface="Times New Roman" panose="02020603050405020304" charset="0"/>
                <a:cs typeface="Times New Roman" panose="02020603050405020304" charset="0"/>
              </a:rPr>
              <a:t> of prints argue that prints’ superiority lies in delivering a multi-sensory reading experience. The crisp texture of pages beneath fingertips, the fragrance of ink, and the rustle of turning pages create a tactile intimacy no e-readers can replicate. Print media isn’t obsolete; it’s an antidote to digital fatigue. </a:t>
            </a:r>
            <a:r>
              <a:rPr lang="en-US" altLang="zh-CN" sz="2400">
                <a:solidFill>
                  <a:schemeClr val="tx1"/>
                </a:solidFill>
                <a:latin typeface="Times New Roman" panose="02020603050405020304" charset="0"/>
                <a:cs typeface="Times New Roman" panose="02020603050405020304" charset="0"/>
                <a:sym typeface="+mn-ea"/>
              </a:rPr>
              <a:t>Paper books will evolve rather than vanish, transforming from mass commodities to cherished artifacts, like fountain pens or mechanical watches.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1475"/>
            <a:ext cx="10968990" cy="5878195"/>
          </a:xfrm>
          <a:ln>
            <a:solidFill>
              <a:schemeClr val="accent1"/>
            </a:solidFill>
          </a:ln>
        </p:spPr>
        <p:txBody>
          <a:bodyPr/>
          <a:p>
            <a:pPr marL="0" indent="0">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14. log / leg / lag </a:t>
            </a:r>
            <a:endPar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log in / on to the Internet</a:t>
            </a:r>
            <a:r>
              <a:rPr lang="zh-CN" altLang="en-US" sz="2800">
                <a:solidFill>
                  <a:schemeClr val="tx1"/>
                </a:solidFill>
                <a:latin typeface="Times New Roman" panose="02020603050405020304" charset="0"/>
                <a:cs typeface="Times New Roman" panose="02020603050405020304" charset="0"/>
              </a:rPr>
              <a:t>登录网络</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the final leg of the tournament</a:t>
            </a:r>
            <a:r>
              <a:rPr lang="zh-CN" altLang="en-US" sz="2800">
                <a:solidFill>
                  <a:schemeClr val="tx1"/>
                </a:solidFill>
                <a:latin typeface="Times New Roman" panose="02020603050405020304" charset="0"/>
                <a:cs typeface="Times New Roman" panose="02020603050405020304" charset="0"/>
              </a:rPr>
              <a:t>锦标赛的最后一个赛段</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jet lag, lag behind</a:t>
            </a:r>
            <a:endParaRPr lang="en-US" altLang="zh-CN" sz="28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7825"/>
            <a:ext cx="10968990" cy="5871845"/>
          </a:xfrm>
          <a:ln>
            <a:solidFill>
              <a:schemeClr val="accent1"/>
            </a:solidFill>
          </a:ln>
        </p:spPr>
        <p:txBody>
          <a:bodyPr>
            <a:noAutofit/>
          </a:bodyPr>
          <a:p>
            <a:pPr marL="0" indent="0" algn="just">
              <a:lnSpc>
                <a:spcPts val="3360"/>
              </a:lnSpc>
              <a:spcAft>
                <a:spcPts val="0"/>
              </a:spcAft>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15. arrest</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逮捕；阻止；抑制；吸引</a:t>
            </a:r>
            <a:endPar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60"/>
              </a:lnSpc>
              <a:spcAft>
                <a:spcPts val="0"/>
              </a:spcAft>
              <a:buNone/>
            </a:pPr>
            <a:r>
              <a:rPr lang="en-US" altLang="zh-CN" sz="2800">
                <a:solidFill>
                  <a:schemeClr val="tx1"/>
                </a:solidFill>
                <a:latin typeface="Times New Roman" panose="02020603050405020304" charset="0"/>
                <a:cs typeface="Times New Roman" panose="02020603050405020304" charset="0"/>
              </a:rPr>
              <a:t>      The aroma of cooked meat drifted out of the kitchen and arrested my footsteps, so I just stopped in my tracks and inhaled crazily.</a:t>
            </a:r>
            <a:endParaRPr lang="en-US" altLang="zh-CN" sz="2800">
              <a:solidFill>
                <a:schemeClr val="tx1"/>
              </a:solidFill>
              <a:latin typeface="Times New Roman" panose="02020603050405020304" charset="0"/>
              <a:cs typeface="Times New Roman" panose="02020603050405020304" charset="0"/>
            </a:endParaRPr>
          </a:p>
          <a:p>
            <a:pPr marL="0" indent="0" algn="just">
              <a:lnSpc>
                <a:spcPts val="3360"/>
              </a:lnSpc>
              <a:spcAft>
                <a:spcPts val="0"/>
              </a:spcAft>
              <a:buNone/>
            </a:pPr>
            <a:r>
              <a:rPr lang="en-US" altLang="zh-CN" sz="2800">
                <a:solidFill>
                  <a:schemeClr val="tx1"/>
                </a:solidFill>
                <a:latin typeface="Times New Roman" panose="02020603050405020304" charset="0"/>
                <a:cs typeface="Times New Roman" panose="02020603050405020304" charset="0"/>
              </a:rPr>
              <a:t>      The aroma of sizzling meat wafting from the kitchen froze me mid-step. I stood motionless, drinking in the scent with deep, hungry breaths.</a:t>
            </a:r>
            <a:endParaRPr lang="en-US" altLang="zh-CN" sz="2800">
              <a:solidFill>
                <a:schemeClr val="tx1"/>
              </a:solidFill>
              <a:latin typeface="Times New Roman" panose="02020603050405020304" charset="0"/>
              <a:cs typeface="Times New Roman" panose="02020603050405020304" charset="0"/>
            </a:endParaRPr>
          </a:p>
          <a:p>
            <a:pPr marL="0" indent="0" algn="just">
              <a:lnSpc>
                <a:spcPts val="3360"/>
              </a:lnSpc>
              <a:spcAft>
                <a:spcPts val="0"/>
              </a:spcAft>
              <a:buNone/>
            </a:pPr>
            <a:r>
              <a:rPr lang="en-US" altLang="zh-CN" sz="2800">
                <a:solidFill>
                  <a:schemeClr val="tx1"/>
                </a:solidFill>
                <a:latin typeface="Times New Roman" panose="02020603050405020304" charset="0"/>
                <a:cs typeface="Times New Roman" panose="02020603050405020304" charset="0"/>
              </a:rPr>
              <a:t>      The scent of searing meat spilled from the kitchen, rooting me to the spot. I inhaled, slow and deliberate, as if the very air could be devoured.</a:t>
            </a:r>
            <a:endParaRPr lang="en-US" altLang="zh-CN" sz="28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3550"/>
            <a:ext cx="10968990" cy="5786120"/>
          </a:xfrm>
          <a:ln>
            <a:solidFill>
              <a:schemeClr val="accent1"/>
            </a:solidFill>
          </a:ln>
        </p:spPr>
        <p:txBody>
          <a:bodyPr/>
          <a:p>
            <a:pPr marL="0" indent="0" algn="just">
              <a:buNone/>
            </a:pPr>
            <a:r>
              <a:rPr lang="en-US" altLang="zh-CN" sz="2400">
                <a:solidFill>
                  <a:schemeClr val="tx1"/>
                </a:solidFill>
                <a:latin typeface="Times New Roman" panose="02020603050405020304" charset="0"/>
                <a:cs typeface="Times New Roman" panose="02020603050405020304" charset="0"/>
              </a:rPr>
              <a:t>6. withdraw</a:t>
            </a:r>
            <a:r>
              <a:rPr lang="zh-CN" altLang="en-US" sz="2400">
                <a:solidFill>
                  <a:schemeClr val="tx1"/>
                </a:solidFill>
                <a:latin typeface="Times New Roman" panose="02020603050405020304" charset="0"/>
                <a:cs typeface="Times New Roman" panose="02020603050405020304" charset="0"/>
              </a:rPr>
              <a:t>撤回</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withdrawn</a:t>
            </a:r>
            <a:r>
              <a:rPr lang="zh-CN" altLang="en-US" sz="2400">
                <a:solidFill>
                  <a:schemeClr val="tx1"/>
                </a:solidFill>
                <a:latin typeface="Times New Roman" panose="02020603050405020304" charset="0"/>
                <a:cs typeface="Times New Roman" panose="02020603050405020304" charset="0"/>
              </a:rPr>
              <a:t>内向的</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withdrawal</a:t>
            </a:r>
            <a:r>
              <a:rPr lang="zh-CN" altLang="en-US" sz="2400">
                <a:solidFill>
                  <a:schemeClr val="tx1"/>
                </a:solidFill>
                <a:latin typeface="Times New Roman" panose="02020603050405020304" charset="0"/>
                <a:cs typeface="Times New Roman" panose="02020603050405020304" charset="0"/>
              </a:rPr>
              <a:t>撤回</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翻译：</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I accidentally posted spoilers, so I quickly deleted it, but someone screenshot it. Now I wish I could recall it like an email!</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Despite recognizing the gravity of our one-month communication breakdown, I was reluctant to swallow my pride and initiate contact. My hand hovered over the door and then withdrew.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7190"/>
            <a:ext cx="10968990" cy="5872480"/>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 channel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航道；海峡；频道；贯注（一词多义）</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He channels his aggression into sport.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b="1">
                <a:solidFill>
                  <a:srgbClr val="FF0000"/>
                </a:solidFill>
                <a:latin typeface="Times New Roman" panose="02020603050405020304" charset="0"/>
                <a:cs typeface="Times New Roman" panose="02020603050405020304" charset="0"/>
              </a:rPr>
              <a:t>比较独特的一词多义</a:t>
            </a:r>
            <a:endParaRPr lang="zh-CN" altLang="en-US" sz="2400" b="1">
              <a:solidFill>
                <a:srgbClr val="FF0000"/>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shrink</a:t>
            </a:r>
            <a:r>
              <a:rPr lang="zh-CN" altLang="en-US" sz="2400">
                <a:solidFill>
                  <a:schemeClr val="tx1"/>
                </a:solidFill>
                <a:latin typeface="Times New Roman" panose="02020603050405020304" charset="0"/>
                <a:cs typeface="Times New Roman" panose="02020603050405020304" charset="0"/>
              </a:rPr>
              <a:t>心理医生（</a:t>
            </a:r>
            <a:r>
              <a:rPr lang="en-US" altLang="zh-CN" sz="2400">
                <a:solidFill>
                  <a:schemeClr val="tx1"/>
                </a:solidFill>
                <a:latin typeface="Times New Roman" panose="02020603050405020304" charset="0"/>
                <a:cs typeface="Times New Roman" panose="02020603050405020304" charset="0"/>
              </a:rPr>
              <a:t>spin doctor</a:t>
            </a:r>
            <a:r>
              <a:rPr lang="zh-CN" altLang="en-US" sz="2400">
                <a:solidFill>
                  <a:schemeClr val="tx1"/>
                </a:solidFill>
                <a:latin typeface="Times New Roman" panose="02020603050405020304" charset="0"/>
                <a:cs typeface="Times New Roman" panose="02020603050405020304" charset="0"/>
              </a:rPr>
              <a:t>公关高手</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family dynamics</a:t>
            </a:r>
            <a:r>
              <a:rPr lang="zh-CN" altLang="en-US" sz="2400">
                <a:solidFill>
                  <a:schemeClr val="tx1"/>
                </a:solidFill>
                <a:latin typeface="Times New Roman" panose="02020603050405020304" charset="0"/>
                <a:cs typeface="Times New Roman" panose="02020603050405020304" charset="0"/>
              </a:rPr>
              <a:t>家庭互动关系</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score a great deal</a:t>
            </a:r>
            <a:r>
              <a:rPr lang="zh-CN" altLang="en-US" sz="2400">
                <a:solidFill>
                  <a:schemeClr val="tx1"/>
                </a:solidFill>
                <a:latin typeface="Times New Roman" panose="02020603050405020304" charset="0"/>
                <a:cs typeface="Times New Roman" panose="02020603050405020304" charset="0"/>
              </a:rPr>
              <a:t>抢到好物</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keep up the fiction</a:t>
            </a:r>
            <a:r>
              <a:rPr lang="zh-CN" altLang="en-US" sz="2400">
                <a:solidFill>
                  <a:schemeClr val="tx1"/>
                </a:solidFill>
                <a:latin typeface="Times New Roman" panose="02020603050405020304" charset="0"/>
                <a:cs typeface="Times New Roman" panose="02020603050405020304" charset="0"/>
              </a:rPr>
              <a:t>维持假象</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 prescription for success</a:t>
            </a:r>
            <a:r>
              <a:rPr lang="zh-CN" altLang="en-US" sz="2400">
                <a:solidFill>
                  <a:schemeClr val="tx1"/>
                </a:solidFill>
                <a:latin typeface="Times New Roman" panose="02020603050405020304" charset="0"/>
                <a:cs typeface="Times New Roman" panose="02020603050405020304" charset="0"/>
              </a:rPr>
              <a:t>成功秘诀</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form a protective ring</a:t>
            </a:r>
            <a:r>
              <a:rPr lang="zh-CN" altLang="en-US" sz="2400">
                <a:solidFill>
                  <a:schemeClr val="tx1"/>
                </a:solidFill>
                <a:latin typeface="Times New Roman" panose="02020603050405020304" charset="0"/>
                <a:cs typeface="Times New Roman" panose="02020603050405020304" charset="0"/>
              </a:rPr>
              <a:t>形成防护圈</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leave no thread of evidence behind</a:t>
            </a:r>
            <a:r>
              <a:rPr lang="zh-CN" altLang="en-US" sz="2400">
                <a:solidFill>
                  <a:schemeClr val="tx1"/>
                </a:solidFill>
                <a:latin typeface="Times New Roman" panose="02020603050405020304" charset="0"/>
                <a:cs typeface="Times New Roman" panose="02020603050405020304" charset="0"/>
              </a:rPr>
              <a:t>蛛丝马迹</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emotion cloud his judgement</a:t>
            </a:r>
            <a:r>
              <a:rPr lang="zh-CN" altLang="en-US" sz="2400">
                <a:solidFill>
                  <a:schemeClr val="tx1"/>
                </a:solidFill>
                <a:latin typeface="Times New Roman" panose="02020603050405020304" charset="0"/>
                <a:cs typeface="Times New Roman" panose="02020603050405020304" charset="0"/>
              </a:rPr>
              <a:t>情绪干扰判断</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the footprint of the house</a:t>
            </a:r>
            <a:r>
              <a:rPr lang="zh-CN" altLang="en-US" sz="2400">
                <a:solidFill>
                  <a:schemeClr val="tx1"/>
                </a:solidFill>
                <a:latin typeface="Times New Roman" panose="02020603050405020304" charset="0"/>
                <a:cs typeface="Times New Roman" panose="02020603050405020304" charset="0"/>
              </a:rPr>
              <a:t>房屋占地面积</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key in the password</a:t>
            </a:r>
            <a:r>
              <a:rPr lang="zh-CN" altLang="en-US" sz="2400">
                <a:solidFill>
                  <a:schemeClr val="tx1"/>
                </a:solidFill>
                <a:latin typeface="Times New Roman" panose="02020603050405020304" charset="0"/>
                <a:cs typeface="Times New Roman" panose="02020603050405020304" charset="0"/>
              </a:rPr>
              <a:t>输入密码</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champion a cause</a:t>
            </a:r>
            <a:r>
              <a:rPr lang="zh-CN" altLang="en-US" sz="2400">
                <a:solidFill>
                  <a:schemeClr val="tx1"/>
                </a:solidFill>
                <a:latin typeface="Times New Roman" panose="02020603050405020304" charset="0"/>
                <a:cs typeface="Times New Roman" panose="02020603050405020304" charset="0"/>
              </a:rPr>
              <a:t>支持一项事业</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walk with deliberate steps</a:t>
            </a:r>
            <a:r>
              <a:rPr lang="zh-CN" altLang="en-US" sz="2400">
                <a:solidFill>
                  <a:schemeClr val="tx1"/>
                </a:solidFill>
                <a:latin typeface="Times New Roman" panose="02020603050405020304" charset="0"/>
                <a:cs typeface="Times New Roman" panose="02020603050405020304" charset="0"/>
              </a:rPr>
              <a:t>从容不迫地走</a:t>
            </a:r>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additive="base">
                                        <p:cTn id="3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 calcmode="lin" valueType="num">
                                      <p:cBhvr additive="base">
                                        <p:cTn id="3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 calcmode="lin" valueType="num">
                                      <p:cBhvr additive="base">
                                        <p:cTn id="4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anim calcmode="lin" valueType="num">
                                      <p:cBhvr additive="base">
                                        <p:cTn id="5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39725"/>
            <a:ext cx="10968990" cy="5909945"/>
          </a:xfrm>
          <a:ln>
            <a:solidFill>
              <a:schemeClr val="accent1"/>
            </a:solidFill>
          </a:ln>
        </p:spPr>
        <p:txBody>
          <a:bodyPr>
            <a:normAutofit/>
          </a:bodyPr>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3U1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chair a meeting</a:t>
            </a:r>
            <a:endParaRPr lang="en-US" sz="2400">
              <a:solidFill>
                <a:schemeClr val="tx1"/>
              </a:solidFill>
              <a:latin typeface="Times New Roman" panose="02020603050405020304" charset="0"/>
              <a:cs typeface="Times New Roman" panose="02020603050405020304" charset="0"/>
              <a:sym typeface="+mn-ea"/>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deposit valuables</a:t>
            </a:r>
            <a:endParaRPr lang="en-US" sz="2400">
              <a:solidFill>
                <a:schemeClr val="tx1"/>
              </a:solidFill>
              <a:latin typeface="Times New Roman" panose="02020603050405020304" charset="0"/>
              <a:cs typeface="Times New Roman" panose="02020603050405020304" charset="0"/>
              <a:sym typeface="+mn-ea"/>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exercise rights</a:t>
            </a:r>
            <a:endParaRPr lang="en-US" sz="2400">
              <a:solidFill>
                <a:schemeClr val="tx1"/>
              </a:solidFill>
              <a:latin typeface="Times New Roman" panose="02020603050405020304" charset="0"/>
              <a:cs typeface="Times New Roman" panose="02020603050405020304" charset="0"/>
              <a:sym typeface="+mn-ea"/>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fan an emotion</a:t>
            </a:r>
            <a:endParaRPr lang="en-US" sz="2400">
              <a:solidFill>
                <a:schemeClr val="tx1"/>
              </a:solidFill>
              <a:latin typeface="Times New Roman" panose="02020603050405020304" charset="0"/>
              <a:cs typeface="Times New Roman" panose="02020603050405020304" charset="0"/>
              <a:sym typeface="+mn-ea"/>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mn-ea"/>
              </a:rPr>
              <a:t>have a fast </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1U1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单词</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the sheep pen. </a:t>
            </a:r>
            <a:endParaRPr lang="en-US" altLang="zh-CN"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a curious phenemenon</a:t>
            </a:r>
            <a:endParaRPr lang="en-US" altLang="zh-CN"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a twist in the story </a:t>
            </a:r>
            <a:endParaRPr lang="en-US" altLang="zh-CN"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sym typeface="Wingdings 2" panose="05020102010507070707" charset="0"/>
              </a:rPr>
              <a:t>in a constant squeeze</a:t>
            </a:r>
            <a:endParaRPr lang="en-US" altLang="zh-CN"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Wingdings 2" panose="05020102010507070707" charset="0"/>
              </a:rPr>
              <a:t>the patient in the theater</a:t>
            </a:r>
            <a:endParaRPr lang="zh-CN" altLang="en-US"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sym typeface="Wingdings 2" panose="05020102010507070707" charset="0"/>
              </a:rPr>
              <a:t>a spell of boredom </a:t>
            </a:r>
            <a:endParaRPr lang="en-US" sz="2400">
              <a:solidFill>
                <a:schemeClr val="tx1"/>
              </a:solidFill>
              <a:latin typeface="Times New Roman" panose="02020603050405020304" charset="0"/>
              <a:cs typeface="Times New Roman" panose="02020603050405020304" charset="0"/>
              <a:sym typeface="Wingdings 2" panose="05020102010507070707" charset="0"/>
            </a:endParaRPr>
          </a:p>
          <a:p>
            <a:pPr marL="0" indent="0" algn="just">
              <a:lnSpc>
                <a:spcPts val="2800"/>
              </a:lnSpc>
              <a:spcAft>
                <a:spcPts val="0"/>
              </a:spcAft>
              <a:buNone/>
            </a:pPr>
            <a:r>
              <a:rPr lang="en-US" sz="2400">
                <a:solidFill>
                  <a:schemeClr val="tx1"/>
                </a:solidFill>
                <a:latin typeface="Times New Roman" panose="02020603050405020304" charset="0"/>
                <a:cs typeface="Times New Roman" panose="02020603050405020304" charset="0"/>
              </a:rPr>
              <a:t>adopt a road </a:t>
            </a:r>
            <a:endParaRPr 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6085"/>
            <a:ext cx="10968990" cy="5823585"/>
          </a:xfrm>
          <a:ln>
            <a:solidFill>
              <a:schemeClr val="accent1"/>
            </a:solidFill>
          </a:ln>
        </p:spPr>
        <p:txBody>
          <a:bodyPr>
            <a:noAutofit/>
          </a:bodyPr>
          <a:p>
            <a:pPr marL="0" indent="0" algn="just">
              <a:lnSpc>
                <a:spcPts val="2100"/>
              </a:lnSpc>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1U5</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check the balance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at short notice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dust the strawberries with sugar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 purple solution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some frames of a movie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high resolution TV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coin a new term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2U1</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an air of tension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in dramatic fashion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try the case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fetch a lot of money</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100"/>
              </a:lnSpc>
              <a:buNone/>
            </a:pPr>
            <a:r>
              <a:rPr lang="en-US" altLang="zh-CN" sz="2300">
                <a:solidFill>
                  <a:schemeClr val="tx1"/>
                </a:solidFill>
                <a:latin typeface="Times New Roman" panose="02020603050405020304" charset="0"/>
                <a:cs typeface="Times New Roman" panose="02020603050405020304" charset="0"/>
              </a:rPr>
              <a:t>a work of scholarship </a:t>
            </a:r>
            <a:endParaRPr lang="en-US" altLang="zh-CN" sz="2300">
              <a:solidFill>
                <a:schemeClr val="tx1"/>
              </a:solidFill>
              <a:latin typeface="Times New Roman" panose="02020603050405020304" charset="0"/>
              <a:cs typeface="Times New Roman" panose="02020603050405020304" charset="0"/>
            </a:endParaRP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0525"/>
            <a:ext cx="10968990" cy="5859145"/>
          </a:xfrm>
          <a:ln>
            <a:solidFill>
              <a:schemeClr val="accent1"/>
            </a:solidFill>
          </a:ln>
        </p:spPr>
        <p:txBody>
          <a:bodyPr>
            <a:noAutofit/>
          </a:bodyPr>
          <a:p>
            <a:pPr marL="0" indent="0">
              <a:lnSpc>
                <a:spcPts val="2880"/>
              </a:lnSpc>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read feeds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place an emergency call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celebrate their heroic action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spread throws over the sofa</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relate stories to children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2U3</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课文</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have a different take / stand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field many complaints every day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r>
              <a:rPr lang="en-US" altLang="zh-CN" sz="2400">
                <a:solidFill>
                  <a:schemeClr val="tx1"/>
                </a:solidFill>
                <a:latin typeface="Times New Roman" panose="02020603050405020304" charset="0"/>
                <a:cs typeface="Times New Roman" panose="02020603050405020304" charset="0"/>
              </a:rPr>
              <a:t>have a fierce row </a:t>
            </a:r>
            <a:endParaRPr lang="en-US" altLang="zh-CN" sz="2400">
              <a:solidFill>
                <a:schemeClr val="tx1"/>
              </a:solidFill>
              <a:latin typeface="Times New Roman" panose="02020603050405020304" charset="0"/>
              <a:cs typeface="Times New Roman" panose="02020603050405020304" charset="0"/>
            </a:endParaRPr>
          </a:p>
          <a:p>
            <a:pPr marL="0" indent="0">
              <a:lnSpc>
                <a:spcPts val="2880"/>
              </a:lnSpc>
              <a:buNone/>
            </a:pP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6240"/>
            <a:ext cx="10968990" cy="5853430"/>
          </a:xfrm>
          <a:ln>
            <a:solidFill>
              <a:schemeClr val="accent1"/>
            </a:solidFill>
          </a:ln>
        </p:spPr>
        <p:txBody>
          <a:bodyPr/>
          <a:p>
            <a:pPr marL="0" indent="0" algn="just">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选必</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2U4</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单词</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exhaust</a:t>
            </a:r>
            <a:r>
              <a:rPr lang="zh-CN" altLang="en-US" sz="2400">
                <a:solidFill>
                  <a:schemeClr val="tx1"/>
                </a:solidFill>
                <a:latin typeface="Times New Roman" panose="02020603050405020304" charset="0"/>
                <a:cs typeface="Times New Roman" panose="02020603050405020304" charset="0"/>
                <a:sym typeface="+mn-ea"/>
              </a:rPr>
              <a:t>废气</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adopt</a:t>
            </a:r>
            <a:r>
              <a:rPr lang="zh-CN" altLang="en-US" sz="2400">
                <a:solidFill>
                  <a:schemeClr val="tx1"/>
                </a:solidFill>
                <a:latin typeface="Times New Roman" panose="02020603050405020304" charset="0"/>
                <a:cs typeface="Times New Roman" panose="02020603050405020304" charset="0"/>
                <a:sym typeface="+mn-ea"/>
              </a:rPr>
              <a:t>采用（某种举止、说话方式</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adopt an accent, adopt an air of confidence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resource</a:t>
            </a:r>
            <a:r>
              <a:rPr lang="zh-CN" altLang="en-US" sz="2400">
                <a:solidFill>
                  <a:schemeClr val="tx1"/>
                </a:solidFill>
                <a:latin typeface="Times New Roman" panose="02020603050405020304" charset="0"/>
                <a:cs typeface="Times New Roman" panose="02020603050405020304" charset="0"/>
                <a:sym typeface="+mn-ea"/>
              </a:rPr>
              <a:t>机敏</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station</a:t>
            </a:r>
            <a:r>
              <a:rPr lang="zh-CN" altLang="en-US" sz="2400">
                <a:solidFill>
                  <a:schemeClr val="tx1"/>
                </a:solidFill>
                <a:latin typeface="Times New Roman" panose="02020603050405020304" charset="0"/>
                <a:cs typeface="Times New Roman" panose="02020603050405020304" charset="0"/>
                <a:sym typeface="+mn-ea"/>
              </a:rPr>
              <a:t>安置、驻扎</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source</a:t>
            </a:r>
            <a:r>
              <a:rPr lang="zh-CN" altLang="en-US" sz="2400">
                <a:solidFill>
                  <a:schemeClr val="tx1"/>
                </a:solidFill>
                <a:latin typeface="Times New Roman" panose="02020603050405020304" charset="0"/>
                <a:cs typeface="Times New Roman" panose="02020603050405020304" charset="0"/>
                <a:sym typeface="+mn-ea"/>
              </a:rPr>
              <a:t>从</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获取</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appreciate</a:t>
            </a:r>
            <a:r>
              <a:rPr lang="zh-CN" altLang="en-US" sz="2400">
                <a:solidFill>
                  <a:schemeClr val="tx1"/>
                </a:solidFill>
                <a:latin typeface="Times New Roman" panose="02020603050405020304" charset="0"/>
                <a:cs typeface="Times New Roman" panose="02020603050405020304" charset="0"/>
                <a:sym typeface="+mn-ea"/>
              </a:rPr>
              <a:t>升值</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let</a:t>
            </a:r>
            <a:r>
              <a:rPr lang="zh-CN" altLang="en-US" sz="2400">
                <a:solidFill>
                  <a:schemeClr val="tx1"/>
                </a:solidFill>
                <a:latin typeface="Times New Roman" panose="02020603050405020304" charset="0"/>
                <a:cs typeface="Times New Roman" panose="02020603050405020304" charset="0"/>
                <a:sym typeface="+mn-ea"/>
              </a:rPr>
              <a:t>出租</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industry</a:t>
            </a:r>
            <a:r>
              <a:rPr lang="zh-CN" altLang="en-US" sz="2400">
                <a:solidFill>
                  <a:schemeClr val="tx1"/>
                </a:solidFill>
                <a:latin typeface="Times New Roman" panose="02020603050405020304" charset="0"/>
                <a:cs typeface="Times New Roman" panose="02020603050405020304" charset="0"/>
                <a:sym typeface="+mn-ea"/>
              </a:rPr>
              <a:t>勤奋</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rocket</a:t>
            </a:r>
            <a:r>
              <a:rPr lang="zh-CN" altLang="en-US" sz="2400">
                <a:solidFill>
                  <a:schemeClr val="tx1"/>
                </a:solidFill>
                <a:latin typeface="Times New Roman" panose="02020603050405020304" charset="0"/>
                <a:cs typeface="Times New Roman" panose="02020603050405020304" charset="0"/>
                <a:sym typeface="+mn-ea"/>
              </a:rPr>
              <a:t>迅速移动</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project</a:t>
            </a:r>
            <a:r>
              <a:rPr lang="zh-CN" altLang="en-US" sz="2400">
                <a:solidFill>
                  <a:schemeClr val="tx1"/>
                </a:solidFill>
                <a:latin typeface="Times New Roman" panose="02020603050405020304" charset="0"/>
                <a:cs typeface="Times New Roman" panose="02020603050405020304" charset="0"/>
                <a:sym typeface="+mn-ea"/>
              </a:rPr>
              <a:t>突出、伸出</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slip</a:t>
            </a:r>
            <a:r>
              <a:rPr lang="zh-CN" altLang="en-US" sz="2400">
                <a:solidFill>
                  <a:schemeClr val="tx1"/>
                </a:solidFill>
                <a:latin typeface="Times New Roman" panose="02020603050405020304" charset="0"/>
                <a:cs typeface="Times New Roman" panose="02020603050405020304" charset="0"/>
                <a:sym typeface="+mn-ea"/>
              </a:rPr>
              <a:t>小错误；纸条</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6240"/>
            <a:ext cx="10968990" cy="5853430"/>
          </a:xfrm>
          <a:ln>
            <a:solidFill>
              <a:schemeClr val="accent1"/>
            </a:solidFill>
          </a:ln>
        </p:spPr>
        <p:txBody>
          <a:bodyPr>
            <a:noAutofit/>
          </a:bodyPr>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8. bond </a:t>
            </a:r>
            <a:r>
              <a:rPr lang="zh-CN" altLang="en-US" sz="2400">
                <a:solidFill>
                  <a:schemeClr val="tx1"/>
                </a:solidFill>
                <a:latin typeface="Times New Roman" panose="02020603050405020304" charset="0"/>
                <a:cs typeface="Times New Roman" panose="02020603050405020304" charset="0"/>
              </a:rPr>
              <a:t>纽带；形成关系</a:t>
            </a:r>
            <a:endParaRPr lang="zh-CN" altLang="en-US"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bond / bind / bend / band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forge a bond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25</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分短语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Had Mr. Smith not nipped the conflict between them in the bud, there would have been a withered instead of forged bond.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 in a bind</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处于困境</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But for the mutual trust that bound them, they would have been stuck in a bind.</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bend down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弯腰</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He bent down to ruffle the boy’s hair affectionately, a testament to their closer bond.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normAutofit fontScale="70000"/>
          </a:bodyPr>
          <a:p>
            <a:pPr marL="0" indent="0" algn="just">
              <a:spcAft>
                <a:spcPts val="0"/>
              </a:spcAft>
              <a:buNone/>
            </a:pP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 laptop</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笔记本电脑（放在大腿上面的</a:t>
            </a: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bottleneck</a:t>
            </a:r>
            <a:r>
              <a:rPr lang="zh-CN" altLang="en-US" sz="3000">
                <a:solidFill>
                  <a:schemeClr val="tx1"/>
                </a:solidFill>
                <a:latin typeface="Times New Roman" panose="02020603050405020304" charset="0"/>
                <a:cs typeface="Times New Roman" panose="02020603050405020304" charset="0"/>
              </a:rPr>
              <a:t>瓶颈（</a:t>
            </a:r>
            <a:r>
              <a:rPr lang="en-US" altLang="zh-CN" sz="3000">
                <a:solidFill>
                  <a:schemeClr val="tx1"/>
                </a:solidFill>
                <a:latin typeface="Times New Roman" panose="02020603050405020304" charset="0"/>
                <a:cs typeface="Times New Roman" panose="02020603050405020304" charset="0"/>
              </a:rPr>
              <a:t>My English has hit a bottleneck / plateau.)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platform</a:t>
            </a:r>
            <a:r>
              <a:rPr lang="zh-CN" altLang="en-US" sz="3000">
                <a:solidFill>
                  <a:schemeClr val="tx1"/>
                </a:solidFill>
                <a:latin typeface="Times New Roman" panose="02020603050405020304" charset="0"/>
                <a:cs typeface="Times New Roman" panose="02020603050405020304" charset="0"/>
              </a:rPr>
              <a:t>平台</a:t>
            </a:r>
            <a:endParaRPr lang="zh-CN" altLang="en-US" sz="30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3000">
                <a:solidFill>
                  <a:schemeClr val="tx1"/>
                </a:solidFill>
                <a:latin typeface="Times New Roman" panose="02020603050405020304" charset="0"/>
                <a:cs typeface="Times New Roman" panose="02020603050405020304" charset="0"/>
              </a:rPr>
              <a:t> </a:t>
            </a:r>
            <a:r>
              <a:rPr lang="en-US" altLang="zh-CN" sz="3000">
                <a:solidFill>
                  <a:schemeClr val="tx1"/>
                </a:solidFill>
                <a:latin typeface="Times New Roman" panose="02020603050405020304" charset="0"/>
                <a:cs typeface="Times New Roman" panose="02020603050405020304" charset="0"/>
              </a:rPr>
              <a:t>   flagship store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high-end products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assembly line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streamline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semiconductor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superconductor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supply chain </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hotspot</a:t>
            </a:r>
            <a:endParaRPr lang="en-US" altLang="zh-CN" sz="3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3000">
                <a:solidFill>
                  <a:schemeClr val="tx1"/>
                </a:solidFill>
                <a:latin typeface="Times New Roman" panose="02020603050405020304" charset="0"/>
                <a:cs typeface="Times New Roman" panose="02020603050405020304" charset="0"/>
              </a:rPr>
              <a:t>    mosaic </a:t>
            </a:r>
            <a:endParaRPr lang="en-US" altLang="zh-CN" sz="3000">
              <a:solidFill>
                <a:schemeClr val="tx1"/>
              </a:solidFill>
              <a:latin typeface="Times New Roman" panose="02020603050405020304" charset="0"/>
              <a:cs typeface="Times New Roman" panose="02020603050405020304" charset="0"/>
            </a:endParaRPr>
          </a:p>
          <a:p>
            <a:pPr marL="0" indent="0">
              <a:buNone/>
            </a:pPr>
            <a:r>
              <a:rPr lang="en-US" altLang="zh-CN" sz="3000">
                <a:solidFill>
                  <a:schemeClr val="tx1"/>
                </a:solidFill>
                <a:latin typeface="Times New Roman" panose="02020603050405020304" charset="0"/>
                <a:cs typeface="Times New Roman" panose="02020603050405020304" charset="0"/>
              </a:rPr>
              <a:t>    backfire</a:t>
            </a:r>
            <a:endParaRPr lang="zh-CN" altLang="en-US" sz="30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4.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7513</Words>
  <Application>WPS 演示</Application>
  <PresentationFormat>宽屏</PresentationFormat>
  <Paragraphs>161</Paragraphs>
  <Slides>16</Slides>
  <Notes>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Wingdings</vt:lpstr>
      <vt:lpstr>Times New Roman</vt:lpstr>
      <vt:lpstr>Wingdings 2</vt:lpstr>
      <vt:lpstr>微软雅黑</vt:lpstr>
      <vt:lpstr>Arial Unicode MS</vt:lpstr>
      <vt:lpstr>Calibri</vt:lpstr>
      <vt:lpstr>黑体</vt:lpstr>
      <vt:lpstr>WPS</vt:lpstr>
      <vt:lpstr>选必4U3单词2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216</cp:revision>
  <dcterms:created xsi:type="dcterms:W3CDTF">2019-06-19T02:08:00Z</dcterms:created>
  <dcterms:modified xsi:type="dcterms:W3CDTF">2025-08-13T03:58:31Z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7A181655D8C844A4A9956BB740D6C6E4_11</vt:lpwstr>
  </property>
</Properties>
</file>