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68" r:id="rId3"/>
    <p:sldId id="257" r:id="rId4"/>
    <p:sldId id="258" r:id="rId5"/>
    <p:sldId id="259" r:id="rId6"/>
    <p:sldId id="260" r:id="rId7"/>
    <p:sldId id="261" r:id="rId8"/>
    <p:sldId id="262" r:id="rId9"/>
    <p:sldId id="263" r:id="rId10"/>
    <p:sldId id="264" r:id="rId11"/>
    <p:sldId id="265" r:id="rId12"/>
    <p:sldId id="266" r:id="rId1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22" userDrawn="1">
          <p15:clr>
            <a:srgbClr val="A4A3A4"/>
          </p15:clr>
        </p15:guide>
        <p15:guide id="2" pos="383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37" d="100"/>
          <a:sy n="37" d="100"/>
        </p:scale>
        <p:origin x="460" y="30"/>
      </p:cViewPr>
      <p:guideLst>
        <p:guide orient="horz" pos="2122"/>
        <p:guide pos="3838"/>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p>
        </p:txBody>
      </p:sp>
      <p:sp>
        <p:nvSpPr>
          <p:cNvPr id="3" name="副标题 2"/>
          <p:cNvSpPr>
            <a:spLocks noGrp="1"/>
          </p:cNvSpPr>
          <p:nvPr>
            <p:ph type="subTitle" idx="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2025/8/29</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2025/8/29</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2025/8/29</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2025/8/29</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2025/8/29</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2025/8/29</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2025/8/29</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2025/8/29</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2025/8/29</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2025/8/29</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2025/8/29</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t>2025/8/29</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2.xml"/><Relationship Id="rId1" Type="http://schemas.openxmlformats.org/officeDocument/2006/relationships/tags" Target="../tags/tag81.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4.xml"/><Relationship Id="rId1" Type="http://schemas.openxmlformats.org/officeDocument/2006/relationships/tags" Target="../tags/tag83.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6.xml"/><Relationship Id="rId1" Type="http://schemas.openxmlformats.org/officeDocument/2006/relationships/tags" Target="../tags/tag85.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p:txBody>
          <a:bodyPr/>
          <a:lstStyle/>
          <a:p>
            <a:r>
              <a:rPr lang="zh-CN" altLang="zh-CN">
                <a:solidFill>
                  <a:srgbClr val="FF0000"/>
                </a:solidFill>
              </a:rPr>
              <a:t>选必</a:t>
            </a:r>
            <a:r>
              <a:rPr lang="en-US" altLang="zh-CN">
                <a:solidFill>
                  <a:srgbClr val="FF0000"/>
                </a:solidFill>
              </a:rPr>
              <a:t>4U3</a:t>
            </a:r>
            <a:r>
              <a:rPr lang="zh-CN" altLang="en-US">
                <a:solidFill>
                  <a:srgbClr val="FF0000"/>
                </a:solidFill>
              </a:rPr>
              <a:t>单词</a:t>
            </a:r>
            <a:r>
              <a:rPr lang="en-US" altLang="zh-CN">
                <a:solidFill>
                  <a:srgbClr val="FF0000"/>
                </a:solidFill>
              </a:rPr>
              <a:t>1</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1955"/>
            <a:ext cx="10968990" cy="5847715"/>
          </a:xfrm>
          <a:ln>
            <a:solidFill>
              <a:schemeClr val="accent1"/>
            </a:solidFill>
          </a:ln>
        </p:spPr>
        <p:txBody>
          <a:bodyPr/>
          <a:lstStyle/>
          <a:p>
            <a:pPr marL="0" indent="0" algn="just">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5. league</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等级；水平；联赛</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in a league of one’s own</a:t>
            </a:r>
            <a:r>
              <a:rPr lang="zh-CN" altLang="en-US" sz="2400">
                <a:solidFill>
                  <a:schemeClr val="tx1"/>
                </a:solidFill>
                <a:latin typeface="Times New Roman" panose="02020603050405020304" charset="0"/>
                <a:cs typeface="Times New Roman" panose="02020603050405020304" charset="0"/>
              </a:rPr>
              <a:t>独领风骚（在自己的等级里）</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out of one’s league </a:t>
            </a:r>
            <a:r>
              <a:rPr lang="zh-CN" altLang="en-US" sz="2400">
                <a:solidFill>
                  <a:schemeClr val="tx1"/>
                </a:solidFill>
                <a:latin typeface="Times New Roman" panose="02020603050405020304" charset="0"/>
                <a:cs typeface="Times New Roman" panose="02020603050405020304" charset="0"/>
              </a:rPr>
              <a:t>高攀不起（指恋爱或工作等）</a:t>
            </a:r>
            <a:r>
              <a:rPr lang="en-US" altLang="zh-CN" sz="2400">
                <a:solidFill>
                  <a:schemeClr val="tx1"/>
                </a:solidFill>
                <a:latin typeface="Times New Roman" panose="02020603050405020304" charset="0"/>
                <a:cs typeface="Times New Roman" panose="02020603050405020304" charset="0"/>
              </a:rPr>
              <a:t> </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（读续升华</a:t>
            </a:r>
            <a:r>
              <a:rPr lang="en-US" altLang="zh-CN" sz="2400">
                <a:solidFill>
                  <a:schemeClr val="tx1"/>
                </a:solidFill>
                <a:latin typeface="Times New Roman" panose="02020603050405020304" charset="0"/>
                <a:cs typeface="Times New Roman" panose="02020603050405020304" charset="0"/>
              </a:rPr>
              <a:t>) </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No academic achievement is ever in the same league as integrity.</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=No academic achievement could ever tip the scales when integrity stands on the other side. </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=Integrity outshines any transcript. </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 calcmode="lin" valueType="num">
                                      <p:cBhvr additive="base">
                                        <p:cTn id="1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40055"/>
            <a:ext cx="10968990" cy="5809615"/>
          </a:xfrm>
          <a:ln>
            <a:solidFill>
              <a:schemeClr val="accent1"/>
            </a:solidFill>
          </a:ln>
        </p:spPr>
        <p:txBody>
          <a:bodyPr>
            <a:noAutofit/>
          </a:bodyPr>
          <a:lstStyle/>
          <a:p>
            <a:pPr marL="0" indent="0" algn="just">
              <a:lnSpc>
                <a:spcPts val="2880"/>
              </a:lnSpc>
              <a:spcAft>
                <a:spcPts val="0"/>
              </a:spcAft>
              <a:buNone/>
            </a:pPr>
            <a:r>
              <a:rPr lang="en-US" altLang="zh-CN" sz="2400" b="1">
                <a:ln>
                  <a:noFill/>
                </a:ln>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400" b="1">
                <a:ln>
                  <a:noFill/>
                </a:ln>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完形</a:t>
            </a:r>
            <a:r>
              <a:rPr lang="en-US" altLang="zh-CN" sz="2400" b="1">
                <a:ln>
                  <a:noFill/>
                </a:ln>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a:t>
            </a:r>
          </a:p>
          <a:p>
            <a:pPr marL="0" indent="457200" algn="just">
              <a:lnSpc>
                <a:spcPts val="2880"/>
              </a:lnSpc>
              <a:spcAft>
                <a:spcPts val="0"/>
              </a:spcAft>
              <a:buNone/>
            </a:pPr>
            <a:r>
              <a:rPr lang="en-US" altLang="zh-CN" sz="2400">
                <a:ln>
                  <a:noFill/>
                </a:ln>
                <a:solidFill>
                  <a:schemeClr val="tx1"/>
                </a:solidFill>
                <a:latin typeface="Times New Roman" panose="02020603050405020304" charset="0"/>
                <a:cs typeface="Times New Roman" panose="02020603050405020304" charset="0"/>
              </a:rPr>
              <a:t>Lena had always loved astronomy, but when she entered the famous astrophysics program, she felt like </a:t>
            </a:r>
            <a:r>
              <a:rPr lang="en-US" altLang="zh-CN" sz="2400" u="sng">
                <a:ln>
                  <a:noFill/>
                </a:ln>
                <a:solidFill>
                  <a:schemeClr val="tx1"/>
                </a:solidFill>
                <a:latin typeface="Times New Roman" panose="02020603050405020304" charset="0"/>
                <a:cs typeface="Times New Roman" panose="02020603050405020304" charset="0"/>
              </a:rPr>
              <a:t>   41   </a:t>
            </a:r>
            <a:r>
              <a:rPr lang="en-US" altLang="zh-CN" sz="2400">
                <a:ln>
                  <a:noFill/>
                </a:ln>
                <a:solidFill>
                  <a:schemeClr val="tx1"/>
                </a:solidFill>
                <a:latin typeface="Times New Roman" panose="02020603050405020304" charset="0"/>
                <a:cs typeface="Times New Roman" panose="02020603050405020304" charset="0"/>
              </a:rPr>
              <a:t>. One evening, Dr. Carter, noticed this upset and said. “Tell me, Lena, how stars measure their own light?” Lena </a:t>
            </a:r>
            <a:r>
              <a:rPr lang="en-US" altLang="zh-CN" sz="2400" u="sng">
                <a:ln>
                  <a:noFill/>
                </a:ln>
                <a:solidFill>
                  <a:schemeClr val="tx1"/>
                </a:solidFill>
                <a:latin typeface="Times New Roman" panose="02020603050405020304" charset="0"/>
                <a:cs typeface="Times New Roman" panose="02020603050405020304" charset="0"/>
              </a:rPr>
              <a:t>  42  </a:t>
            </a:r>
            <a:r>
              <a:rPr lang="en-US" altLang="zh-CN" sz="2400">
                <a:ln>
                  <a:noFill/>
                </a:ln>
                <a:solidFill>
                  <a:schemeClr val="tx1"/>
                </a:solidFill>
                <a:latin typeface="Times New Roman" panose="02020603050405020304" charset="0"/>
                <a:cs typeface="Times New Roman" panose="02020603050405020304" charset="0"/>
              </a:rPr>
              <a:t> her head. “Neither do they,” he said. “They simply burn. And so must we.” His words lingered in her mind. Perhaps the distance between herself and her peers wasn’t fixed but </a:t>
            </a:r>
            <a:r>
              <a:rPr lang="en-US" altLang="zh-CN" sz="2400" u="sng">
                <a:ln>
                  <a:noFill/>
                </a:ln>
                <a:solidFill>
                  <a:schemeClr val="tx1"/>
                </a:solidFill>
                <a:latin typeface="Times New Roman" panose="02020603050405020304" charset="0"/>
                <a:cs typeface="Times New Roman" panose="02020603050405020304" charset="0"/>
              </a:rPr>
              <a:t>   43  </a:t>
            </a:r>
            <a:r>
              <a:rPr lang="en-US" altLang="zh-CN" sz="2400">
                <a:ln>
                  <a:noFill/>
                </a:ln>
                <a:solidFill>
                  <a:schemeClr val="tx1"/>
                </a:solidFill>
                <a:latin typeface="Times New Roman" panose="02020603050405020304" charset="0"/>
                <a:cs typeface="Times New Roman" panose="02020603050405020304" charset="0"/>
              </a:rPr>
              <a:t>. </a:t>
            </a:r>
          </a:p>
          <a:p>
            <a:pPr marL="0" indent="0" algn="just">
              <a:lnSpc>
                <a:spcPts val="2880"/>
              </a:lnSpc>
              <a:spcAft>
                <a:spcPts val="0"/>
              </a:spcAft>
              <a:buNone/>
            </a:pPr>
            <a:endParaRPr lang="en-US" altLang="zh-CN" sz="2400">
              <a:ln>
                <a:noFill/>
              </a:ln>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ln>
                  <a:noFill/>
                </a:ln>
                <a:solidFill>
                  <a:schemeClr val="tx1"/>
                </a:solidFill>
                <a:latin typeface="Times New Roman" panose="02020603050405020304" charset="0"/>
                <a:cs typeface="Times New Roman" panose="02020603050405020304" charset="0"/>
              </a:rPr>
              <a:t>41.A. ahead of the game 		B. out of others’ league </a:t>
            </a:r>
          </a:p>
          <a:p>
            <a:pPr marL="0" indent="0" algn="just">
              <a:lnSpc>
                <a:spcPts val="2880"/>
              </a:lnSpc>
              <a:spcAft>
                <a:spcPts val="0"/>
              </a:spcAft>
              <a:buNone/>
            </a:pPr>
            <a:r>
              <a:rPr lang="en-US" altLang="zh-CN" sz="2400">
                <a:ln>
                  <a:noFill/>
                </a:ln>
                <a:solidFill>
                  <a:schemeClr val="tx1"/>
                </a:solidFill>
                <a:latin typeface="Times New Roman" panose="02020603050405020304" charset="0"/>
                <a:cs typeface="Times New Roman" panose="02020603050405020304" charset="0"/>
              </a:rPr>
              <a:t>     C. in her element 		D. under the weather </a:t>
            </a:r>
          </a:p>
          <a:p>
            <a:pPr marL="0" indent="0" algn="just">
              <a:lnSpc>
                <a:spcPts val="2880"/>
              </a:lnSpc>
              <a:spcAft>
                <a:spcPts val="0"/>
              </a:spcAft>
              <a:buNone/>
            </a:pPr>
            <a:r>
              <a:rPr lang="en-US" altLang="zh-CN" sz="2400">
                <a:ln>
                  <a:noFill/>
                </a:ln>
                <a:solidFill>
                  <a:schemeClr val="tx1"/>
                </a:solidFill>
                <a:latin typeface="Times New Roman" panose="02020603050405020304" charset="0"/>
                <a:cs typeface="Times New Roman" panose="02020603050405020304" charset="0"/>
              </a:rPr>
              <a:t>42.A. tapped 	B. raised 		C. scratched 	D. rubbed </a:t>
            </a:r>
          </a:p>
          <a:p>
            <a:pPr marL="0" indent="0" algn="just">
              <a:lnSpc>
                <a:spcPts val="2880"/>
              </a:lnSpc>
              <a:spcAft>
                <a:spcPts val="0"/>
              </a:spcAft>
              <a:buNone/>
            </a:pPr>
            <a:r>
              <a:rPr lang="en-US" altLang="zh-CN" sz="2400">
                <a:ln>
                  <a:noFill/>
                </a:ln>
                <a:solidFill>
                  <a:schemeClr val="tx1"/>
                </a:solidFill>
                <a:latin typeface="Times New Roman" panose="02020603050405020304" charset="0"/>
                <a:cs typeface="Times New Roman" panose="02020603050405020304" charset="0"/>
              </a:rPr>
              <a:t>43.A. imaginary 	B. unbridgeable 	C. negotiable 	D. terrifying </a:t>
            </a:r>
          </a:p>
          <a:p>
            <a:pPr marL="0" indent="0" algn="just">
              <a:lnSpc>
                <a:spcPts val="2880"/>
              </a:lnSpc>
              <a:spcAft>
                <a:spcPts val="0"/>
              </a:spcAft>
              <a:buNone/>
            </a:pPr>
            <a:endParaRPr lang="en-US" altLang="zh-CN" sz="2400">
              <a:ln>
                <a:noFill/>
              </a:ln>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2590"/>
            <a:ext cx="10968990" cy="6137275"/>
          </a:xfrm>
          <a:ln>
            <a:solidFill>
              <a:schemeClr val="accent1"/>
            </a:solidFill>
          </a:ln>
        </p:spPr>
        <p:txBody>
          <a:bodyPr>
            <a:noAutofit/>
          </a:bodyPr>
          <a:lstStyle/>
          <a:p>
            <a:pPr marL="0" indent="0" algn="just">
              <a:lnSpc>
                <a:spcPts val="2400"/>
              </a:lnSpc>
              <a:spcAft>
                <a:spcPts val="0"/>
              </a:spcAft>
              <a:buNone/>
            </a:pPr>
            <a:r>
              <a:rPr lang="en-US" altLang="zh-CN"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完形</a:t>
            </a:r>
            <a:r>
              <a:rPr lang="en-US" altLang="zh-CN"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p>
          <a:p>
            <a:pPr marL="0" indent="457200" algn="just">
              <a:lnSpc>
                <a:spcPts val="2400"/>
              </a:lnSpc>
              <a:spcAft>
                <a:spcPts val="0"/>
              </a:spcAft>
              <a:buNone/>
            </a:pPr>
            <a:r>
              <a:rPr lang="en-US" altLang="zh-CN" sz="2300">
                <a:solidFill>
                  <a:schemeClr val="tx1"/>
                </a:solidFill>
                <a:latin typeface="Times New Roman" panose="02020603050405020304" charset="0"/>
                <a:cs typeface="Times New Roman" panose="02020603050405020304" charset="0"/>
              </a:rPr>
              <a:t>I had always felt professional photography </a:t>
            </a:r>
            <a:r>
              <a:rPr lang="en-US" altLang="zh-CN"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out of my league</a:t>
            </a:r>
            <a:r>
              <a:rPr lang="en-US" altLang="zh-CN" sz="2300">
                <a:solidFill>
                  <a:schemeClr val="tx1"/>
                </a:solidFill>
                <a:latin typeface="Times New Roman" panose="02020603050405020304" charset="0"/>
                <a:cs typeface="Times New Roman" panose="02020603050405020304" charset="0"/>
              </a:rPr>
              <a:t>; I never thought I could truly master it. I </a:t>
            </a:r>
            <a:r>
              <a:rPr lang="en-US" altLang="zh-CN" sz="2300" u="sng">
                <a:solidFill>
                  <a:schemeClr val="tx1"/>
                </a:solidFill>
                <a:latin typeface="Times New Roman" panose="02020603050405020304" charset="0"/>
                <a:cs typeface="Times New Roman" panose="02020603050405020304" charset="0"/>
              </a:rPr>
              <a:t>  41 </a:t>
            </a:r>
            <a:r>
              <a:rPr lang="en-US" altLang="zh-CN" sz="2300">
                <a:solidFill>
                  <a:schemeClr val="tx1"/>
                </a:solidFill>
                <a:latin typeface="Times New Roman" panose="02020603050405020304" charset="0"/>
                <a:cs typeface="Times New Roman" panose="02020603050405020304" charset="0"/>
              </a:rPr>
              <a:t> my awareness of know-how for photography to a journey to the Jiatang Grassland.  </a:t>
            </a:r>
          </a:p>
          <a:p>
            <a:pPr marL="0" indent="457200" algn="just">
              <a:lnSpc>
                <a:spcPts val="2400"/>
              </a:lnSpc>
              <a:spcAft>
                <a:spcPts val="0"/>
              </a:spcAft>
              <a:buNone/>
            </a:pPr>
            <a:r>
              <a:rPr lang="en-US" altLang="zh-CN" sz="2300">
                <a:solidFill>
                  <a:schemeClr val="tx1"/>
                </a:solidFill>
                <a:latin typeface="Times New Roman" panose="02020603050405020304" charset="0"/>
                <a:cs typeface="Times New Roman" panose="02020603050405020304" charset="0"/>
              </a:rPr>
              <a:t>A massive sandstorm came </a:t>
            </a:r>
            <a:r>
              <a:rPr lang="en-US" altLang="zh-CN" sz="2300" u="sng">
                <a:solidFill>
                  <a:schemeClr val="tx1"/>
                </a:solidFill>
                <a:latin typeface="Times New Roman" panose="02020603050405020304" charset="0"/>
                <a:cs typeface="Times New Roman" panose="02020603050405020304" charset="0"/>
              </a:rPr>
              <a:t>  42  </a:t>
            </a:r>
            <a:r>
              <a:rPr lang="en-US" altLang="zh-CN" sz="2300">
                <a:solidFill>
                  <a:schemeClr val="tx1"/>
                </a:solidFill>
                <a:latin typeface="Times New Roman" panose="02020603050405020304" charset="0"/>
                <a:cs typeface="Times New Roman" panose="02020603050405020304" charset="0"/>
              </a:rPr>
              <a:t>, shaking my jeep like a leaf and knocking over my tripods. As I fought </a:t>
            </a:r>
            <a:r>
              <a:rPr lang="en-US" altLang="zh-CN" sz="2300" u="sng">
                <a:solidFill>
                  <a:schemeClr val="tx1"/>
                </a:solidFill>
                <a:latin typeface="Times New Roman" panose="02020603050405020304" charset="0"/>
                <a:cs typeface="Times New Roman" panose="02020603050405020304" charset="0"/>
              </a:rPr>
              <a:t>  43  </a:t>
            </a:r>
            <a:r>
              <a:rPr lang="en-US" altLang="zh-CN" sz="2300">
                <a:solidFill>
                  <a:schemeClr val="tx1"/>
                </a:solidFill>
                <a:latin typeface="Times New Roman" panose="02020603050405020304" charset="0"/>
                <a:cs typeface="Times New Roman" panose="02020603050405020304" charset="0"/>
              </a:rPr>
              <a:t> to rescue my gear, it hit me: this was Mother Nature’s </a:t>
            </a:r>
            <a:r>
              <a:rPr lang="en-US" altLang="zh-CN" sz="2300" u="sng">
                <a:solidFill>
                  <a:schemeClr val="tx1"/>
                </a:solidFill>
                <a:latin typeface="Times New Roman" panose="02020603050405020304" charset="0"/>
                <a:cs typeface="Times New Roman" panose="02020603050405020304" charset="0"/>
              </a:rPr>
              <a:t>  44  </a:t>
            </a:r>
            <a:r>
              <a:rPr lang="en-US" altLang="zh-CN" sz="2300">
                <a:solidFill>
                  <a:schemeClr val="tx1"/>
                </a:solidFill>
                <a:latin typeface="Times New Roman" panose="02020603050405020304" charset="0"/>
                <a:cs typeface="Times New Roman" panose="02020603050405020304" charset="0"/>
              </a:rPr>
              <a:t> call about environmental damage. </a:t>
            </a:r>
          </a:p>
          <a:p>
            <a:pPr marL="0" indent="457200" algn="just">
              <a:lnSpc>
                <a:spcPts val="2400"/>
              </a:lnSpc>
              <a:spcAft>
                <a:spcPts val="0"/>
              </a:spcAft>
              <a:buNone/>
            </a:pPr>
            <a:r>
              <a:rPr lang="en-US" altLang="zh-CN" sz="2300">
                <a:solidFill>
                  <a:schemeClr val="tx1"/>
                </a:solidFill>
                <a:latin typeface="Times New Roman" panose="02020603050405020304" charset="0"/>
                <a:cs typeface="Times New Roman" panose="02020603050405020304" charset="0"/>
              </a:rPr>
              <a:t>But it wasn’t all bad. Those Tacheng mountain stars? They knocked my </a:t>
            </a:r>
            <a:r>
              <a:rPr lang="en-US" altLang="zh-CN" sz="2300" u="sng">
                <a:solidFill>
                  <a:schemeClr val="tx1"/>
                </a:solidFill>
                <a:latin typeface="Times New Roman" panose="02020603050405020304" charset="0"/>
                <a:cs typeface="Times New Roman" panose="02020603050405020304" charset="0"/>
              </a:rPr>
              <a:t>     45  </a:t>
            </a:r>
            <a:r>
              <a:rPr lang="en-US" altLang="zh-CN" sz="2300">
                <a:solidFill>
                  <a:schemeClr val="tx1"/>
                </a:solidFill>
                <a:latin typeface="Times New Roman" panose="02020603050405020304" charset="0"/>
                <a:cs typeface="Times New Roman" panose="02020603050405020304" charset="0"/>
              </a:rPr>
              <a:t> off, transporting me straight back to childhood wonder. But I later learned a Xizang resident had </a:t>
            </a:r>
            <a:r>
              <a:rPr lang="en-US" altLang="zh-CN" sz="2300" u="sng">
                <a:solidFill>
                  <a:schemeClr val="tx1"/>
                </a:solidFill>
                <a:latin typeface="Times New Roman" panose="02020603050405020304" charset="0"/>
                <a:cs typeface="Times New Roman" panose="02020603050405020304" charset="0"/>
              </a:rPr>
              <a:t>  46 </a:t>
            </a:r>
            <a:r>
              <a:rPr lang="en-US" altLang="zh-CN" sz="2300">
                <a:solidFill>
                  <a:schemeClr val="tx1"/>
                </a:solidFill>
                <a:latin typeface="Times New Roman" panose="02020603050405020304" charset="0"/>
                <a:cs typeface="Times New Roman" panose="02020603050405020304" charset="0"/>
              </a:rPr>
              <a:t> but had been badly injured by a bear in the same spot, sending chills down my spine. </a:t>
            </a:r>
          </a:p>
          <a:p>
            <a:pPr marL="0" indent="0" algn="just">
              <a:lnSpc>
                <a:spcPts val="24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41. A. offered 		B. owed 	C. awarded 		D. served </a:t>
            </a:r>
          </a:p>
          <a:p>
            <a:pPr marL="0" indent="0" algn="just">
              <a:lnSpc>
                <a:spcPts val="24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42. A. out of the blue 	B. in small doses </a:t>
            </a:r>
          </a:p>
          <a:p>
            <a:pPr marL="0" indent="0" algn="just">
              <a:lnSpc>
                <a:spcPts val="24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C. safe and sound 	D. high and dry </a:t>
            </a:r>
          </a:p>
          <a:p>
            <a:pPr marL="0" indent="0" algn="just">
              <a:lnSpc>
                <a:spcPts val="24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43. A. over the moon 	B. with flying colors </a:t>
            </a:r>
          </a:p>
          <a:p>
            <a:pPr marL="0" indent="0" algn="just">
              <a:lnSpc>
                <a:spcPts val="24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C. with tooth and nail 	D. through thick and thin</a:t>
            </a:r>
          </a:p>
          <a:p>
            <a:pPr marL="0" indent="0" algn="just">
              <a:lnSpc>
                <a:spcPts val="24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44. A. wake-up 	B. thumbs-up 	C. heads-up 	D. shot-in-the-dark</a:t>
            </a:r>
          </a:p>
          <a:p>
            <a:pPr marL="0" indent="0" algn="just">
              <a:lnSpc>
                <a:spcPts val="24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45. A. shirt 		B. camera 		C. eyes 	D. socks </a:t>
            </a:r>
          </a:p>
          <a:p>
            <a:pPr marL="0" indent="0" algn="just">
              <a:lnSpc>
                <a:spcPts val="24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46. A. the upper hand 	B. a chip over the shoulder </a:t>
            </a:r>
          </a:p>
          <a:p>
            <a:pPr marL="0" indent="0" algn="just">
              <a:lnSpc>
                <a:spcPts val="24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C. writing on the wall 	D. a close shave </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39420"/>
            <a:ext cx="10968990" cy="5810250"/>
          </a:xfrm>
          <a:ln>
            <a:solidFill>
              <a:schemeClr val="accent1"/>
            </a:solidFill>
          </a:ln>
        </p:spPr>
        <p:txBody>
          <a:bodyPr>
            <a:noAutofit/>
          </a:bodyPr>
          <a:lstStyle/>
          <a:p>
            <a:pPr marL="0" indent="0" algn="just">
              <a:lnSpc>
                <a:spcPts val="2880"/>
              </a:lnSpc>
              <a:spcAft>
                <a:spcPts val="0"/>
              </a:spcAft>
              <a:buNone/>
            </a:pPr>
            <a:r>
              <a:rPr lang="en-US" altLang="zh-CN" sz="2400">
                <a:solidFill>
                  <a:srgbClr val="FF0000"/>
                </a:solidFill>
                <a:effectLst>
                  <a:outerShdw blurRad="38100" dist="38100" dir="2700000" algn="tl">
                    <a:srgbClr val="000000">
                      <a:alpha val="43137"/>
                    </a:srgbClr>
                  </a:outerShdw>
                </a:effectLst>
                <a:latin typeface="Times New Roman" panose="02020603050405020304" charset="0"/>
                <a:cs typeface="Times New Roman" panose="02020603050405020304" charset="0"/>
              </a:rPr>
              <a:t>3</a:t>
            </a:r>
            <a:r>
              <a:rPr lang="zh-CN" altLang="en-US" sz="2400">
                <a:solidFill>
                  <a:srgbClr val="FF0000"/>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班暑假作业反馈：</a:t>
            </a:r>
          </a:p>
          <a:p>
            <a:pPr marL="0" indent="0" algn="just">
              <a:lnSpc>
                <a:spcPts val="2880"/>
              </a:lnSpc>
              <a:spcAft>
                <a:spcPts val="0"/>
              </a:spcAft>
              <a:buNone/>
            </a:pPr>
            <a:r>
              <a:rPr lang="zh-CN" altLang="en-US" sz="2400">
                <a:solidFill>
                  <a:srgbClr val="FF0000"/>
                </a:solidFill>
                <a:latin typeface="Times New Roman" panose="02020603050405020304" charset="0"/>
                <a:cs typeface="Times New Roman" panose="02020603050405020304" charset="0"/>
              </a:rPr>
              <a:t>以下同学未交（三项）：</a:t>
            </a:r>
          </a:p>
          <a:p>
            <a:pPr marL="0" indent="0" algn="just">
              <a:lnSpc>
                <a:spcPts val="2880"/>
              </a:lnSpc>
              <a:spcAft>
                <a:spcPts val="0"/>
              </a:spcAft>
              <a:buNone/>
            </a:pPr>
            <a:r>
              <a:rPr lang="zh-CN" altLang="en-US" sz="2400">
                <a:solidFill>
                  <a:schemeClr val="tx1"/>
                </a:solidFill>
                <a:latin typeface="Times New Roman" panose="02020603050405020304" charset="0"/>
                <a:cs typeface="Times New Roman" panose="02020603050405020304" charset="0"/>
              </a:rPr>
              <a:t>张烨童、高义轩、李国豪、徐铭宇、楚雅婷、周逸轩、谷语轩</a:t>
            </a:r>
          </a:p>
          <a:p>
            <a:pPr marL="0" indent="0" algn="just">
              <a:lnSpc>
                <a:spcPts val="2880"/>
              </a:lnSpc>
              <a:spcAft>
                <a:spcPts val="0"/>
              </a:spcAft>
              <a:buNone/>
            </a:pP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三项均完美：</a:t>
            </a:r>
            <a:endParaRPr lang="zh-CN" altLang="en-US"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zh-CN" altLang="en-US" sz="2400">
                <a:solidFill>
                  <a:schemeClr val="tx1"/>
                </a:solidFill>
                <a:latin typeface="Times New Roman" panose="02020603050405020304" charset="0"/>
                <a:cs typeface="Times New Roman" panose="02020603050405020304" charset="0"/>
              </a:rPr>
              <a:t>先源、</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蕙畅（听力、练字极好）</a:t>
            </a:r>
            <a:r>
              <a:rPr lang="zh-CN" altLang="en-US" sz="2400">
                <a:solidFill>
                  <a:schemeClr val="tx1"/>
                </a:solidFill>
                <a:latin typeface="Times New Roman" panose="02020603050405020304" charset="0"/>
                <a:cs typeface="Times New Roman" panose="02020603050405020304" charset="0"/>
              </a:rPr>
              <a:t>、</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德榛、彭玥（练字多且极好）</a:t>
            </a:r>
            <a:r>
              <a:rPr lang="zh-CN" altLang="en-US" sz="2400">
                <a:solidFill>
                  <a:schemeClr val="tx1"/>
                </a:solidFill>
                <a:latin typeface="Times New Roman" panose="02020603050405020304" charset="0"/>
                <a:cs typeface="Times New Roman" panose="02020603050405020304" charset="0"/>
              </a:rPr>
              <a:t>、</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成成（三项极好）</a:t>
            </a:r>
            <a:r>
              <a:rPr lang="zh-CN" altLang="en-US" sz="2400">
                <a:solidFill>
                  <a:schemeClr val="tx1"/>
                </a:solidFill>
                <a:latin typeface="Times New Roman" panose="02020603050405020304" charset="0"/>
                <a:cs typeface="Times New Roman" panose="02020603050405020304" charset="0"/>
              </a:rPr>
              <a:t>、</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浩宇（练字</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42</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次，极好）</a:t>
            </a:r>
            <a:r>
              <a:rPr lang="zh-CN" altLang="en-US" sz="2400">
                <a:solidFill>
                  <a:schemeClr val="tx1"/>
                </a:solidFill>
                <a:latin typeface="Times New Roman" panose="02020603050405020304" charset="0"/>
                <a:cs typeface="Times New Roman" panose="02020603050405020304" charset="0"/>
              </a:rPr>
              <a:t>、冠言、森垚、丁睿、思睿、博晨、敬宗</a:t>
            </a:r>
          </a:p>
          <a:p>
            <a:pPr marL="0" indent="0" algn="just">
              <a:lnSpc>
                <a:spcPts val="2880"/>
              </a:lnSpc>
              <a:spcAft>
                <a:spcPts val="0"/>
              </a:spcAft>
              <a:buNone/>
            </a:pP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单项或双项好：</a:t>
            </a:r>
          </a:p>
          <a:p>
            <a:pPr marL="0" indent="0" algn="just">
              <a:lnSpc>
                <a:spcPts val="2880"/>
              </a:lnSpc>
              <a:spcAft>
                <a:spcPts val="0"/>
              </a:spcAft>
              <a:buNone/>
            </a:pPr>
            <a:r>
              <a:rPr lang="zh-CN" altLang="en-US" sz="2400">
                <a:solidFill>
                  <a:schemeClr val="tx1"/>
                </a:solidFill>
                <a:latin typeface="Times New Roman" panose="02020603050405020304" charset="0"/>
                <a:cs typeface="Times New Roman" panose="02020603050405020304" charset="0"/>
                <a:sym typeface="+mn-ea"/>
              </a:rPr>
              <a:t>钧天（听力</a:t>
            </a:r>
            <a:r>
              <a:rPr lang="en-US" altLang="zh-CN" sz="2400">
                <a:solidFill>
                  <a:schemeClr val="tx1"/>
                </a:solidFill>
                <a:latin typeface="Times New Roman" panose="02020603050405020304" charset="0"/>
                <a:cs typeface="Times New Roman" panose="02020603050405020304" charset="0"/>
                <a:sym typeface="+mn-ea"/>
              </a:rPr>
              <a:t>+</a:t>
            </a:r>
            <a:r>
              <a:rPr lang="zh-CN" altLang="en-US" sz="2400">
                <a:solidFill>
                  <a:schemeClr val="tx1"/>
                </a:solidFill>
                <a:latin typeface="Times New Roman" panose="02020603050405020304" charset="0"/>
                <a:cs typeface="Times New Roman" panose="02020603050405020304" charset="0"/>
                <a:sym typeface="+mn-ea"/>
              </a:rPr>
              <a:t>套题）</a:t>
            </a:r>
          </a:p>
          <a:p>
            <a:pPr marL="0" indent="0" algn="just">
              <a:lnSpc>
                <a:spcPts val="2880"/>
              </a:lnSpc>
              <a:spcAft>
                <a:spcPts val="0"/>
              </a:spcAft>
              <a:buNone/>
            </a:pPr>
            <a:r>
              <a:rPr lang="zh-CN" altLang="en-US" sz="2400">
                <a:solidFill>
                  <a:schemeClr val="tx1"/>
                </a:solidFill>
                <a:latin typeface="Times New Roman" panose="02020603050405020304" charset="0"/>
                <a:cs typeface="Times New Roman" panose="02020603050405020304" charset="0"/>
                <a:sym typeface="+mn-ea"/>
              </a:rPr>
              <a:t>一丁（练字和套题）</a:t>
            </a:r>
          </a:p>
          <a:p>
            <a:pPr marL="0" indent="0" algn="just">
              <a:lnSpc>
                <a:spcPts val="2880"/>
              </a:lnSpc>
              <a:spcAft>
                <a:spcPts val="0"/>
              </a:spcAft>
              <a:buNone/>
            </a:pPr>
            <a:r>
              <a:rPr lang="zh-CN" altLang="en-US" sz="2400">
                <a:solidFill>
                  <a:schemeClr val="tx1"/>
                </a:solidFill>
                <a:latin typeface="Times New Roman" panose="02020603050405020304" charset="0"/>
                <a:cs typeface="Times New Roman" panose="02020603050405020304" charset="0"/>
                <a:sym typeface="+mn-ea"/>
              </a:rPr>
              <a:t>姜</a:t>
            </a:r>
            <a:r>
              <a:rPr lang="en-US" altLang="zh-CN" sz="2400">
                <a:solidFill>
                  <a:schemeClr val="tx1"/>
                </a:solidFill>
                <a:latin typeface="Times New Roman" panose="02020603050405020304" charset="0"/>
                <a:cs typeface="Times New Roman" panose="02020603050405020304" charset="0"/>
                <a:sym typeface="+mn-ea"/>
              </a:rPr>
              <a:t>sir</a:t>
            </a:r>
            <a:r>
              <a:rPr lang="zh-CN" altLang="en-US" sz="2400">
                <a:solidFill>
                  <a:schemeClr val="tx1"/>
                </a:solidFill>
                <a:latin typeface="Times New Roman" panose="02020603050405020304" charset="0"/>
                <a:cs typeface="Times New Roman" panose="02020603050405020304" charset="0"/>
                <a:sym typeface="+mn-ea"/>
              </a:rPr>
              <a:t>（练字</a:t>
            </a:r>
            <a:r>
              <a:rPr lang="en-US" altLang="zh-CN" sz="2400">
                <a:solidFill>
                  <a:schemeClr val="tx1"/>
                </a:solidFill>
                <a:latin typeface="Times New Roman" panose="02020603050405020304" charset="0"/>
                <a:cs typeface="Times New Roman" panose="02020603050405020304" charset="0"/>
                <a:sym typeface="+mn-ea"/>
              </a:rPr>
              <a:t>+</a:t>
            </a:r>
            <a:r>
              <a:rPr lang="zh-CN" altLang="en-US" sz="2400">
                <a:solidFill>
                  <a:schemeClr val="tx1"/>
                </a:solidFill>
                <a:latin typeface="Times New Roman" panose="02020603050405020304" charset="0"/>
                <a:cs typeface="Times New Roman" panose="02020603050405020304" charset="0"/>
                <a:sym typeface="+mn-ea"/>
              </a:rPr>
              <a:t>听力）</a:t>
            </a:r>
          </a:p>
          <a:p>
            <a:pPr marL="0" indent="0" algn="just">
              <a:lnSpc>
                <a:spcPts val="2880"/>
              </a:lnSpc>
              <a:spcAft>
                <a:spcPts val="0"/>
              </a:spcAft>
              <a:buNone/>
            </a:pPr>
            <a:r>
              <a:rPr lang="zh-CN" altLang="en-US" sz="2400">
                <a:solidFill>
                  <a:schemeClr val="tx1"/>
                </a:solidFill>
                <a:latin typeface="Times New Roman" panose="02020603050405020304" charset="0"/>
                <a:cs typeface="Times New Roman" panose="02020603050405020304" charset="0"/>
                <a:sym typeface="+mn-ea"/>
              </a:rPr>
              <a:t>彦聪</a:t>
            </a:r>
            <a:r>
              <a:rPr lang="en-US" altLang="zh-CN" sz="2400">
                <a:solidFill>
                  <a:schemeClr val="tx1"/>
                </a:solidFill>
                <a:latin typeface="Times New Roman" panose="02020603050405020304" charset="0"/>
                <a:cs typeface="Times New Roman" panose="02020603050405020304" charset="0"/>
                <a:sym typeface="+mn-ea"/>
              </a:rPr>
              <a:t>+</a:t>
            </a:r>
            <a:r>
              <a:rPr lang="zh-CN" altLang="en-US" sz="2400">
                <a:solidFill>
                  <a:schemeClr val="tx1"/>
                </a:solidFill>
                <a:latin typeface="Times New Roman" panose="02020603050405020304" charset="0"/>
                <a:cs typeface="Times New Roman" panose="02020603050405020304" charset="0"/>
                <a:sym typeface="+mn-ea"/>
              </a:rPr>
              <a:t>维皓</a:t>
            </a:r>
            <a:r>
              <a:rPr lang="en-US" altLang="zh-CN" sz="2400">
                <a:solidFill>
                  <a:schemeClr val="tx1"/>
                </a:solidFill>
                <a:latin typeface="Times New Roman" panose="02020603050405020304" charset="0"/>
                <a:cs typeface="Times New Roman" panose="02020603050405020304" charset="0"/>
                <a:sym typeface="+mn-ea"/>
              </a:rPr>
              <a:t>+</a:t>
            </a:r>
            <a:r>
              <a:rPr lang="zh-CN" altLang="en-US" sz="2400">
                <a:solidFill>
                  <a:schemeClr val="tx1"/>
                </a:solidFill>
                <a:latin typeface="Times New Roman" panose="02020603050405020304" charset="0"/>
                <a:cs typeface="Times New Roman" panose="02020603050405020304" charset="0"/>
                <a:sym typeface="+mn-ea"/>
              </a:rPr>
              <a:t>（练字优）</a:t>
            </a:r>
          </a:p>
          <a:p>
            <a:pPr marL="0" indent="0" algn="just">
              <a:lnSpc>
                <a:spcPts val="2880"/>
              </a:lnSpc>
              <a:spcAft>
                <a:spcPts val="0"/>
              </a:spcAft>
              <a:buNone/>
            </a:pPr>
            <a:r>
              <a:rPr lang="zh-CN" altLang="en-US" sz="2400">
                <a:solidFill>
                  <a:schemeClr val="tx1"/>
                </a:solidFill>
                <a:latin typeface="Times New Roman" panose="02020603050405020304" charset="0"/>
                <a:cs typeface="Times New Roman" panose="02020603050405020304" charset="0"/>
              </a:rPr>
              <a:t>昊宸</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子淳</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照朴</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宁颢</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毛毛</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灿文</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俊哲</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璟龙</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义哲</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洛诚（套题优）</a:t>
            </a:r>
          </a:p>
          <a:p>
            <a:pPr marL="0" indent="0" algn="just">
              <a:lnSpc>
                <a:spcPts val="2880"/>
              </a:lnSpc>
              <a:spcAft>
                <a:spcPts val="0"/>
              </a:spcAft>
              <a:buNone/>
            </a:pPr>
            <a:r>
              <a:rPr lang="zh-CN" altLang="en-US" sz="2400">
                <a:solidFill>
                  <a:srgbClr val="FF0000"/>
                </a:solidFill>
                <a:latin typeface="Times New Roman" panose="02020603050405020304" charset="0"/>
                <a:cs typeface="Times New Roman" panose="02020603050405020304" charset="0"/>
              </a:rPr>
              <a:t>三项均不好：</a:t>
            </a:r>
          </a:p>
          <a:p>
            <a:pPr marL="0" indent="0" algn="just">
              <a:lnSpc>
                <a:spcPts val="2880"/>
              </a:lnSpc>
              <a:spcAft>
                <a:spcPts val="0"/>
              </a:spcAft>
              <a:buNone/>
            </a:pPr>
            <a:r>
              <a:rPr lang="zh-CN" altLang="en-US" sz="2400">
                <a:solidFill>
                  <a:schemeClr val="tx1"/>
                </a:solidFill>
                <a:latin typeface="Times New Roman" panose="02020603050405020304" charset="0"/>
                <a:cs typeface="Times New Roman" panose="02020603050405020304" charset="0"/>
              </a:rPr>
              <a:t>小唐、俊皓、方钰、峻毅</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3540"/>
            <a:ext cx="10968990" cy="5866130"/>
          </a:xfrm>
          <a:ln>
            <a:solidFill>
              <a:schemeClr val="accent1"/>
            </a:solidFill>
          </a:ln>
        </p:spPr>
        <p:txBody>
          <a:bodyPr/>
          <a:lstStyle/>
          <a:p>
            <a:pPr marL="0" indent="0" algn="just">
              <a:lnSpc>
                <a:spcPts val="2880"/>
              </a:lnSpc>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set sail</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起航</a:t>
            </a:r>
          </a:p>
          <a:p>
            <a:pPr marL="0" indent="0" algn="just">
              <a:lnSpc>
                <a:spcPts val="2880"/>
              </a:lnSpc>
              <a:buNone/>
            </a:pP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用于读后续写</a:t>
            </a:r>
            <a:r>
              <a:rPr lang="en-US" altLang="zh-CN" sz="2400">
                <a:solidFill>
                  <a:schemeClr val="tx1"/>
                </a:solidFill>
                <a:latin typeface="Times New Roman" panose="02020603050405020304" charset="0"/>
                <a:cs typeface="Times New Roman" panose="02020603050405020304" charset="0"/>
              </a:rPr>
              <a:t>) </a:t>
            </a:r>
          </a:p>
          <a:p>
            <a:pPr marL="0" indent="0" algn="just">
              <a:lnSpc>
                <a:spcPts val="2880"/>
              </a:lnSpc>
              <a:buNone/>
            </a:pPr>
            <a:r>
              <a:rPr lang="en-US" altLang="zh-CN" sz="2400">
                <a:solidFill>
                  <a:schemeClr val="tx1"/>
                </a:solidFill>
                <a:latin typeface="Times New Roman" panose="02020603050405020304" charset="0"/>
                <a:cs typeface="Times New Roman" panose="02020603050405020304" charset="0"/>
              </a:rPr>
              <a:t>Bursting with bold ideas, the robotics team turned their humble garage into an innovation hub, breathing life into discarded components. Their robot-designing project set sail. </a:t>
            </a:r>
          </a:p>
          <a:p>
            <a:pPr marL="0" indent="0" algn="just">
              <a:lnSpc>
                <a:spcPts val="2880"/>
              </a:lnSpc>
              <a:buNone/>
            </a:pPr>
            <a:r>
              <a:rPr lang="en-US" altLang="zh-CN" sz="2400">
                <a:solidFill>
                  <a:schemeClr val="tx1"/>
                </a:solidFill>
                <a:latin typeface="Times New Roman" panose="02020603050405020304" charset="0"/>
                <a:cs typeface="Times New Roman" panose="02020603050405020304" charset="0"/>
              </a:rPr>
              <a:t>(2025.06</a:t>
            </a:r>
            <a:r>
              <a:rPr lang="zh-CN" altLang="en-US" sz="2400">
                <a:solidFill>
                  <a:schemeClr val="tx1"/>
                </a:solidFill>
                <a:latin typeface="Times New Roman" panose="02020603050405020304" charset="0"/>
                <a:cs typeface="Times New Roman" panose="02020603050405020304" charset="0"/>
              </a:rPr>
              <a:t>新</a:t>
            </a:r>
            <a:r>
              <a:rPr lang="en-US" altLang="zh-CN" sz="2400">
                <a:solidFill>
                  <a:schemeClr val="tx1"/>
                </a:solidFill>
                <a:latin typeface="Times New Roman" panose="02020603050405020304" charset="0"/>
                <a:cs typeface="Times New Roman" panose="02020603050405020304" charset="0"/>
              </a:rPr>
              <a:t>1) </a:t>
            </a:r>
          </a:p>
          <a:p>
            <a:pPr marL="0" indent="0" algn="just">
              <a:lnSpc>
                <a:spcPts val="2880"/>
              </a:lnSpc>
              <a:buNone/>
            </a:pPr>
            <a:r>
              <a:rPr lang="en-US" altLang="zh-CN" sz="2400">
                <a:solidFill>
                  <a:schemeClr val="tx1"/>
                </a:solidFill>
                <a:latin typeface="Times New Roman" panose="02020603050405020304" charset="0"/>
                <a:cs typeface="Times New Roman" panose="02020603050405020304" charset="0"/>
              </a:rPr>
              <a:t>Like a ship embarking on a new voyage, our brand-new column set sail under teachers' guidance. Lighthearted school stories add spice to students’ demanding academic drills. Not only do they alleviate frustration and offer solace, but the laughter they arouse embodies the proverb: a laugh a day keeps the doctor away. </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8305"/>
            <a:ext cx="10968990" cy="5841365"/>
          </a:xfrm>
          <a:ln>
            <a:solidFill>
              <a:schemeClr val="accent1"/>
            </a:solidFill>
          </a:ln>
        </p:spPr>
        <p:txBody>
          <a:bodyPr>
            <a:noAutofit/>
          </a:bodyPr>
          <a:lstStyle/>
          <a:p>
            <a:pPr marL="0" indent="457200" algn="just">
              <a:lnSpc>
                <a:spcPts val="2880"/>
              </a:lnSpc>
              <a:buNone/>
            </a:pPr>
            <a:r>
              <a:rPr lang="en-US" altLang="zh-CN" sz="2400">
                <a:solidFill>
                  <a:schemeClr val="tx1"/>
                </a:solidFill>
                <a:latin typeface="Times New Roman" panose="02020603050405020304" charset="0"/>
                <a:cs typeface="Times New Roman" panose="02020603050405020304" charset="0"/>
              </a:rPr>
              <a:t>With a ramen machine, </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set</a:t>
            </a:r>
            <a:r>
              <a:rPr lang="en-US" altLang="zh-CN" sz="2400">
                <a:solidFill>
                  <a:schemeClr val="tx1"/>
                </a:solidFill>
                <a:latin typeface="Times New Roman" panose="02020603050405020304" charset="0"/>
                <a:cs typeface="Times New Roman" panose="02020603050405020304" charset="0"/>
              </a:rPr>
              <a:t> quantities of flour </a:t>
            </a:r>
            <a:r>
              <a:rPr lang="en-US" altLang="zh-CN" sz="2400" u="sng">
                <a:solidFill>
                  <a:schemeClr val="tx1"/>
                </a:solidFill>
                <a:latin typeface="Times New Roman" panose="02020603050405020304" charset="0"/>
                <a:cs typeface="Times New Roman" panose="02020603050405020304" charset="0"/>
              </a:rPr>
              <a:t>    56    </a:t>
            </a:r>
            <a:r>
              <a:rPr lang="en-US" altLang="zh-CN" sz="2400">
                <a:solidFill>
                  <a:schemeClr val="tx1"/>
                </a:solidFill>
                <a:latin typeface="Times New Roman" panose="02020603050405020304" charset="0"/>
                <a:cs typeface="Times New Roman" panose="02020603050405020304" charset="0"/>
              </a:rPr>
              <a:t> (place) in a hopper (</a:t>
            </a:r>
            <a:r>
              <a:rPr lang="zh-CN" altLang="en-US" sz="2400">
                <a:solidFill>
                  <a:schemeClr val="tx1"/>
                </a:solidFill>
                <a:latin typeface="Times New Roman" panose="02020603050405020304" charset="0"/>
                <a:cs typeface="Times New Roman" panose="02020603050405020304" charset="0"/>
              </a:rPr>
              <a:t>料斗</a:t>
            </a:r>
            <a:r>
              <a:rPr lang="en-US" altLang="zh-CN" sz="2400">
                <a:solidFill>
                  <a:schemeClr val="tx1"/>
                </a:solidFill>
                <a:latin typeface="Times New Roman" panose="02020603050405020304" charset="0"/>
                <a:cs typeface="Times New Roman" panose="02020603050405020304" charset="0"/>
              </a:rPr>
              <a:t>), and, as spindles (</a:t>
            </a:r>
            <a:r>
              <a:rPr lang="zh-CN" altLang="en-US" sz="2400">
                <a:solidFill>
                  <a:schemeClr val="tx1"/>
                </a:solidFill>
                <a:latin typeface="Times New Roman" panose="02020603050405020304" charset="0"/>
                <a:cs typeface="Times New Roman" panose="02020603050405020304" charset="0"/>
              </a:rPr>
              <a:t>旋转轴</a:t>
            </a:r>
            <a:r>
              <a:rPr lang="en-US" altLang="zh-CN" sz="2400">
                <a:solidFill>
                  <a:schemeClr val="tx1"/>
                </a:solidFill>
                <a:latin typeface="Times New Roman" panose="02020603050405020304" charset="0"/>
                <a:cs typeface="Times New Roman" panose="02020603050405020304" charset="0"/>
              </a:rPr>
              <a:t>) spin and keep the flour </a:t>
            </a:r>
            <a:r>
              <a:rPr lang="en-US" altLang="zh-CN" sz="2400" u="sng">
                <a:solidFill>
                  <a:schemeClr val="tx1"/>
                </a:solidFill>
                <a:latin typeface="Times New Roman" panose="02020603050405020304" charset="0"/>
                <a:cs typeface="Times New Roman" panose="02020603050405020304" charset="0"/>
              </a:rPr>
              <a:t>    57   </a:t>
            </a:r>
            <a:r>
              <a:rPr lang="en-US" altLang="zh-CN" sz="2400">
                <a:solidFill>
                  <a:schemeClr val="tx1"/>
                </a:solidFill>
                <a:latin typeface="Times New Roman" panose="02020603050405020304" charset="0"/>
                <a:cs typeface="Times New Roman" panose="02020603050405020304" charset="0"/>
              </a:rPr>
              <a:t> motion, a set quantity of kansui solution (</a:t>
            </a:r>
            <a:r>
              <a:rPr lang="zh-CN" altLang="en-US" sz="2400">
                <a:solidFill>
                  <a:schemeClr val="tx1"/>
                </a:solidFill>
                <a:latin typeface="Times New Roman" panose="02020603050405020304" charset="0"/>
                <a:cs typeface="Times New Roman" panose="02020603050405020304" charset="0"/>
              </a:rPr>
              <a:t>碱性溶液</a:t>
            </a:r>
            <a:r>
              <a:rPr lang="en-US" altLang="zh-CN" sz="2400">
                <a:solidFill>
                  <a:schemeClr val="tx1"/>
                </a:solidFill>
                <a:latin typeface="Times New Roman" panose="02020603050405020304" charset="0"/>
                <a:cs typeface="Times New Roman" panose="02020603050405020304" charset="0"/>
              </a:rPr>
              <a:t>) is added in a gradual stream. After a while, the flour-kansui mixture takes on a pebbly aspect, at </a:t>
            </a:r>
            <a:r>
              <a:rPr lang="en-US" altLang="zh-CN" sz="2400" u="sng">
                <a:solidFill>
                  <a:schemeClr val="tx1"/>
                </a:solidFill>
                <a:latin typeface="Times New Roman" panose="02020603050405020304" charset="0"/>
                <a:cs typeface="Times New Roman" panose="02020603050405020304" charset="0"/>
              </a:rPr>
              <a:t>     58      </a:t>
            </a:r>
            <a:r>
              <a:rPr lang="en-US" altLang="zh-CN" sz="2400">
                <a:solidFill>
                  <a:schemeClr val="tx1"/>
                </a:solidFill>
                <a:latin typeface="Times New Roman" panose="02020603050405020304" charset="0"/>
                <a:cs typeface="Times New Roman" panose="02020603050405020304" charset="0"/>
              </a:rPr>
              <a:t> point the spindles are stopped and the mixture is allowed to rest for a while, allowing the flour to more </a:t>
            </a:r>
            <a:r>
              <a:rPr lang="en-US" altLang="zh-CN" sz="2400" u="sng">
                <a:solidFill>
                  <a:schemeClr val="tx1"/>
                </a:solidFill>
                <a:latin typeface="Times New Roman" panose="02020603050405020304" charset="0"/>
                <a:cs typeface="Times New Roman" panose="02020603050405020304" charset="0"/>
              </a:rPr>
              <a:t>    59    </a:t>
            </a:r>
            <a:r>
              <a:rPr lang="en-US" altLang="zh-CN" sz="2400">
                <a:solidFill>
                  <a:schemeClr val="tx1"/>
                </a:solidFill>
                <a:latin typeface="Times New Roman" panose="02020603050405020304" charset="0"/>
                <a:cs typeface="Times New Roman" panose="02020603050405020304" charset="0"/>
              </a:rPr>
              <a:t> (whole) absorb the liquid. The hopper is then lifted so the mixture can be shoveled into heavy rollers, which </a:t>
            </a:r>
            <a:r>
              <a:rPr lang="en-US" altLang="zh-CN" sz="2400" u="sng">
                <a:solidFill>
                  <a:schemeClr val="tx1"/>
                </a:solidFill>
                <a:latin typeface="Times New Roman" panose="02020603050405020304" charset="0"/>
                <a:cs typeface="Times New Roman" panose="02020603050405020304" charset="0"/>
              </a:rPr>
              <a:t>    60    </a:t>
            </a:r>
            <a:r>
              <a:rPr lang="en-US" altLang="zh-CN" sz="2400">
                <a:solidFill>
                  <a:schemeClr val="tx1"/>
                </a:solidFill>
                <a:latin typeface="Times New Roman" panose="02020603050405020304" charset="0"/>
                <a:cs typeface="Times New Roman" panose="02020603050405020304" charset="0"/>
              </a:rPr>
              <a:t> (flat) it into a sheet of dough (</a:t>
            </a:r>
            <a:r>
              <a:rPr lang="zh-CN" altLang="en-US" sz="2400">
                <a:solidFill>
                  <a:schemeClr val="tx1"/>
                </a:solidFill>
                <a:latin typeface="Times New Roman" panose="02020603050405020304" charset="0"/>
                <a:cs typeface="Times New Roman" panose="02020603050405020304" charset="0"/>
              </a:rPr>
              <a:t>面团</a:t>
            </a:r>
            <a:r>
              <a:rPr lang="en-US" altLang="zh-CN" sz="2400">
                <a:solidFill>
                  <a:schemeClr val="tx1"/>
                </a:solidFill>
                <a:latin typeface="Times New Roman" panose="02020603050405020304" charset="0"/>
                <a:cs typeface="Times New Roman" panose="02020603050405020304" charset="0"/>
              </a:rPr>
              <a:t>). That sheet is then folded and run through rollers several times, which is a process resembles </a:t>
            </a:r>
            <a:r>
              <a:rPr lang="en-US" altLang="zh-CN" sz="2400" u="sng">
                <a:solidFill>
                  <a:schemeClr val="tx1"/>
                </a:solidFill>
                <a:latin typeface="Times New Roman" panose="02020603050405020304" charset="0"/>
                <a:cs typeface="Times New Roman" panose="02020603050405020304" charset="0"/>
              </a:rPr>
              <a:t>   61  </a:t>
            </a:r>
            <a:r>
              <a:rPr lang="en-US" altLang="zh-CN" sz="2400">
                <a:solidFill>
                  <a:schemeClr val="tx1"/>
                </a:solidFill>
                <a:latin typeface="Times New Roman" panose="02020603050405020304" charset="0"/>
                <a:cs typeface="Times New Roman" panose="02020603050405020304" charset="0"/>
              </a:rPr>
              <a:t> of kneading (</a:t>
            </a:r>
            <a:r>
              <a:rPr lang="zh-CN" altLang="en-US" sz="2400">
                <a:solidFill>
                  <a:schemeClr val="tx1"/>
                </a:solidFill>
                <a:latin typeface="Times New Roman" panose="02020603050405020304" charset="0"/>
                <a:cs typeface="Times New Roman" panose="02020603050405020304" charset="0"/>
              </a:rPr>
              <a:t>揉面</a:t>
            </a:r>
            <a:r>
              <a:rPr lang="en-US" altLang="zh-CN" sz="2400">
                <a:solidFill>
                  <a:schemeClr val="tx1"/>
                </a:solidFill>
                <a:latin typeface="Times New Roman" panose="02020603050405020304" charset="0"/>
                <a:cs typeface="Times New Roman" panose="02020603050405020304" charset="0"/>
              </a:rPr>
              <a:t>) by hand. The kneaded dough is allowed to rest for a small amount of time, giving the gluten (</a:t>
            </a:r>
            <a:r>
              <a:rPr lang="zh-CN" altLang="en-US" sz="2400">
                <a:solidFill>
                  <a:schemeClr val="tx1"/>
                </a:solidFill>
                <a:latin typeface="Times New Roman" panose="02020603050405020304" charset="0"/>
                <a:cs typeface="Times New Roman" panose="02020603050405020304" charset="0"/>
              </a:rPr>
              <a:t>面筋</a:t>
            </a:r>
            <a:r>
              <a:rPr lang="en-US" altLang="zh-CN" sz="2400">
                <a:solidFill>
                  <a:schemeClr val="tx1"/>
                </a:solidFill>
                <a:latin typeface="Times New Roman" panose="02020603050405020304" charset="0"/>
                <a:cs typeface="Times New Roman" panose="02020603050405020304" charset="0"/>
              </a:rPr>
              <a:t>) that has formed in the dough time </a:t>
            </a:r>
            <a:r>
              <a:rPr lang="en-US" altLang="zh-CN" sz="2400" u="sng">
                <a:solidFill>
                  <a:schemeClr val="tx1"/>
                </a:solidFill>
                <a:latin typeface="Times New Roman" panose="02020603050405020304" charset="0"/>
                <a:cs typeface="Times New Roman" panose="02020603050405020304" charset="0"/>
              </a:rPr>
              <a:t>     62   </a:t>
            </a:r>
            <a:r>
              <a:rPr lang="en-US" altLang="zh-CN" sz="2400">
                <a:solidFill>
                  <a:schemeClr val="tx1"/>
                </a:solidFill>
                <a:latin typeface="Times New Roman" panose="02020603050405020304" charset="0"/>
                <a:cs typeface="Times New Roman" panose="02020603050405020304" charset="0"/>
              </a:rPr>
              <a:t> relaxation, after which it is rolled to its final thickness, cut and packaged.  </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3540"/>
            <a:ext cx="10968990" cy="5866130"/>
          </a:xfrm>
          <a:ln>
            <a:solidFill>
              <a:schemeClr val="accent1"/>
            </a:solidFill>
          </a:ln>
        </p:spPr>
        <p:txBody>
          <a:bodyPr/>
          <a:lstStyle/>
          <a:p>
            <a:pPr marL="0" indent="0" algn="just">
              <a:lnSpc>
                <a:spcPts val="3360"/>
              </a:lnSpc>
              <a:buNone/>
            </a:pPr>
            <a:r>
              <a:rPr lang="en-US" altLang="zh-CN" sz="28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extend</a:t>
            </a:r>
            <a:r>
              <a:rPr lang="zh-CN" altLang="en-US" sz="28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伸长、延长</a:t>
            </a:r>
          </a:p>
          <a:p>
            <a:pPr marL="0" indent="0" algn="just">
              <a:lnSpc>
                <a:spcPts val="3360"/>
              </a:lnSpc>
              <a:buNone/>
            </a:pPr>
            <a:r>
              <a:rPr lang="zh-CN" altLang="en-US" sz="2800">
                <a:solidFill>
                  <a:schemeClr val="tx1"/>
                </a:solidFill>
                <a:latin typeface="Times New Roman" panose="02020603050405020304" charset="0"/>
                <a:cs typeface="Times New Roman" panose="02020603050405020304" charset="0"/>
              </a:rPr>
              <a:t>猜测词义：</a:t>
            </a:r>
          </a:p>
          <a:p>
            <a:pPr marL="0" indent="0" algn="just">
              <a:lnSpc>
                <a:spcPts val="3360"/>
              </a:lnSpc>
              <a:buNone/>
            </a:pPr>
            <a:r>
              <a:rPr lang="en-US" altLang="zh-CN" sz="2800">
                <a:solidFill>
                  <a:schemeClr val="tx1"/>
                </a:solidFill>
                <a:latin typeface="Times New Roman" panose="02020603050405020304" charset="0"/>
                <a:cs typeface="Times New Roman" panose="02020603050405020304" charset="0"/>
              </a:rPr>
              <a:t>His willingness to help did not extend beyond making a few phone calls. </a:t>
            </a:r>
          </a:p>
          <a:p>
            <a:pPr marL="0" indent="0" algn="just">
              <a:lnSpc>
                <a:spcPts val="3360"/>
              </a:lnSpc>
              <a:buNone/>
            </a:pPr>
            <a:r>
              <a:rPr lang="en-US" altLang="zh-CN" sz="2800">
                <a:solidFill>
                  <a:schemeClr val="tx1"/>
                </a:solidFill>
                <a:latin typeface="Times New Roman" panose="02020603050405020304" charset="0"/>
                <a:cs typeface="Times New Roman" panose="02020603050405020304" charset="0"/>
              </a:rPr>
              <a:t>Students are extending themselves in exams in order to get enrolled in good universities. </a:t>
            </a:r>
          </a:p>
          <a:p>
            <a:pPr marL="0" indent="0">
              <a:buNone/>
            </a:pPr>
            <a:endParaRPr lang="en-US" altLang="zh-CN"/>
          </a:p>
          <a:p>
            <a:pPr marL="0" indent="0">
              <a:buNone/>
            </a:pPr>
            <a:endParaRPr lang="en-US" altLang="zh-CN"/>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1955"/>
            <a:ext cx="10968990" cy="5847715"/>
          </a:xfrm>
          <a:ln>
            <a:solidFill>
              <a:schemeClr val="accent1"/>
            </a:solidFill>
          </a:ln>
        </p:spPr>
        <p:txBody>
          <a:bodyPr>
            <a:noAutofit/>
          </a:bodyPr>
          <a:lstStyle/>
          <a:p>
            <a:pPr marL="0" indent="457200" algn="just">
              <a:lnSpc>
                <a:spcPts val="2880"/>
              </a:lnSpc>
              <a:spcAft>
                <a:spcPts val="0"/>
              </a:spcAft>
              <a:buNone/>
            </a:pPr>
            <a:r>
              <a:rPr lang="en-US" altLang="zh-CN" sz="2400">
                <a:solidFill>
                  <a:srgbClr val="FF0000"/>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r>
              <a:rPr lang="zh-CN" altLang="en-US" sz="2400">
                <a:solidFill>
                  <a:srgbClr val="FF0000"/>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古罗马哲学家</a:t>
            </a:r>
            <a:r>
              <a:rPr lang="en-US" altLang="zh-CN" sz="2400">
                <a:solidFill>
                  <a:srgbClr val="FF0000"/>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Seneca</a:t>
            </a:r>
            <a:r>
              <a:rPr lang="zh-CN" altLang="en-US" sz="2400">
                <a:solidFill>
                  <a:srgbClr val="FF0000"/>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说过：</a:t>
            </a:r>
            <a:r>
              <a:rPr lang="en-US" altLang="zh-CN" sz="2400">
                <a:solidFill>
                  <a:srgbClr val="FF0000"/>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“We are all waves of the same sea.”</a:t>
            </a:r>
            <a:r>
              <a:rPr lang="zh-CN" altLang="en-US" sz="2400">
                <a:solidFill>
                  <a:srgbClr val="FF0000"/>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谈谈你对这句话的理解并举自己的例子说明。</a:t>
            </a:r>
          </a:p>
          <a:p>
            <a:pPr marL="0" indent="457200" algn="just">
              <a:lnSpc>
                <a:spcPts val="288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The ancient wisdom of Seneca “We are all waves of the same sea” finds its perfect echo in John Donne’s timeless words “No man is an island entire of itself.” Together, they remind us that our lives are deeply interconnected, like waves rising from the same ocean.</a:t>
            </a:r>
          </a:p>
          <a:p>
            <a:pPr marL="0" indent="457200" algn="just">
              <a:lnSpc>
                <a:spcPts val="288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During my high school, I entered an English Speech Contest. But nervousness turned my speech into incoherent fragements. As I slunk from the stage, I dreaded I would become the laughing stock. Unexpectedly, it was at this time that many people </a:t>
            </a:r>
            <a:r>
              <a:rPr lang="en-US" altLang="zh-CN" sz="2400" u="sng">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extended their helping hands</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Tom offered to help me polish the language. Jack enlightened me to manipulate the right rhythm. And my teacher Vincent guided me to overcome my stage fright. </a:t>
            </a:r>
          </a:p>
          <a:p>
            <a:pPr marL="0" indent="457200" algn="just">
              <a:lnSpc>
                <a:spcPts val="288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When I again stood before the microphone, voice steady, words flowing, I understood we are never solitary waves of the same sea. </a:t>
            </a:r>
          </a:p>
          <a:p>
            <a:pPr marL="0" indent="0" algn="just">
              <a:buNone/>
            </a:pP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5290"/>
            <a:ext cx="10968990" cy="5834380"/>
          </a:xfrm>
          <a:ln>
            <a:solidFill>
              <a:schemeClr val="accent1"/>
            </a:solidFill>
          </a:ln>
        </p:spPr>
        <p:txBody>
          <a:bodyPr>
            <a:noAutofit/>
          </a:bodyPr>
          <a:lstStyle/>
          <a:p>
            <a:pPr marL="0" indent="457200" algn="just">
              <a:lnSpc>
                <a:spcPts val="2600"/>
              </a:lnSpc>
              <a:spcAft>
                <a:spcPts val="0"/>
              </a:spcAft>
              <a:buNone/>
            </a:pPr>
            <a:r>
              <a:rPr lang="en-US" altLang="zh-CN" sz="2400">
                <a:solidFill>
                  <a:schemeClr val="tx1"/>
                </a:solidFill>
                <a:latin typeface="Times New Roman" panose="02020603050405020304" charset="0"/>
                <a:cs typeface="Times New Roman" panose="02020603050405020304" charset="0"/>
              </a:rPr>
              <a:t>The plastics industry, since the mid-1990s, </a:t>
            </a:r>
            <a:r>
              <a:rPr lang="en-US" altLang="zh-CN" sz="2400" u="sng">
                <a:solidFill>
                  <a:schemeClr val="tx1"/>
                </a:solidFill>
                <a:latin typeface="Times New Roman" panose="02020603050405020304" charset="0"/>
                <a:cs typeface="Times New Roman" panose="02020603050405020304" charset="0"/>
              </a:rPr>
              <a:t>      56     </a:t>
            </a:r>
            <a:r>
              <a:rPr lang="en-US" altLang="zh-CN" sz="2400">
                <a:solidFill>
                  <a:schemeClr val="tx1"/>
                </a:solidFill>
                <a:latin typeface="Times New Roman" panose="02020603050405020304" charset="0"/>
                <a:cs typeface="Times New Roman" panose="02020603050405020304" charset="0"/>
              </a:rPr>
              <a:t> (tap) into people’s obession with fear of food pollution. Cheap and single-use plastic plates, straws and utentils are popular among retailers and consumers. Also, shrink wrapping foods in plastic </a:t>
            </a:r>
            <a:r>
              <a:rPr lang="en-US" altLang="zh-CN" sz="2400" u="sng">
                <a:solidFill>
                  <a:schemeClr val="tx1"/>
                </a:solidFill>
                <a:latin typeface="Times New Roman" panose="02020603050405020304" charset="0"/>
                <a:cs typeface="Times New Roman" panose="02020603050405020304" charset="0"/>
              </a:rPr>
              <a:t>    57     </a:t>
            </a:r>
            <a:r>
              <a:rPr lang="en-US" altLang="zh-CN" sz="2400">
                <a:solidFill>
                  <a:schemeClr val="tx1"/>
                </a:solidFill>
                <a:latin typeface="Times New Roman" panose="02020603050405020304" charset="0"/>
                <a:cs typeface="Times New Roman" panose="02020603050405020304" charset="0"/>
              </a:rPr>
              <a:t> (extend) their shelf lives, thereby reducing food waste. Besides, it has convinced people that single-use plastics are fine because they can be recycled after </a:t>
            </a:r>
            <a:r>
              <a:rPr lang="en-US" altLang="zh-CN" sz="2400" u="sng">
                <a:solidFill>
                  <a:schemeClr val="tx1"/>
                </a:solidFill>
                <a:latin typeface="Times New Roman" panose="02020603050405020304" charset="0"/>
                <a:cs typeface="Times New Roman" panose="02020603050405020304" charset="0"/>
              </a:rPr>
              <a:t>    58    </a:t>
            </a:r>
            <a:r>
              <a:rPr lang="en-US" altLang="zh-CN" sz="2400">
                <a:solidFill>
                  <a:schemeClr val="tx1"/>
                </a:solidFill>
                <a:latin typeface="Times New Roman" panose="02020603050405020304" charset="0"/>
                <a:cs typeface="Times New Roman" panose="02020603050405020304" charset="0"/>
              </a:rPr>
              <a:t> (use), functionally extending their lifespan and cutting down on the need for new plastic production. </a:t>
            </a:r>
          </a:p>
          <a:p>
            <a:pPr marL="0" indent="457200" algn="just">
              <a:lnSpc>
                <a:spcPts val="2600"/>
              </a:lnSpc>
              <a:spcAft>
                <a:spcPts val="0"/>
              </a:spcAft>
              <a:buNone/>
            </a:pPr>
            <a:r>
              <a:rPr lang="en-US" altLang="zh-CN" sz="2400">
                <a:solidFill>
                  <a:schemeClr val="tx1"/>
                </a:solidFill>
                <a:latin typeface="Times New Roman" panose="02020603050405020304" charset="0"/>
                <a:cs typeface="Times New Roman" panose="02020603050405020304" charset="0"/>
              </a:rPr>
              <a:t>Biodegradable plastics require substantial amounts of land and water for crop cultivation, as well as industrial inputs. They only break down safely in the very facilties </a:t>
            </a:r>
            <a:r>
              <a:rPr lang="en-US" altLang="zh-CN" sz="2400" u="sng">
                <a:solidFill>
                  <a:schemeClr val="tx1"/>
                </a:solidFill>
                <a:latin typeface="Times New Roman" panose="02020603050405020304" charset="0"/>
                <a:cs typeface="Times New Roman" panose="02020603050405020304" charset="0"/>
              </a:rPr>
              <a:t>    59    </a:t>
            </a:r>
            <a:r>
              <a:rPr lang="en-US" altLang="zh-CN" sz="2400">
                <a:solidFill>
                  <a:schemeClr val="tx1"/>
                </a:solidFill>
                <a:latin typeface="Times New Roman" panose="02020603050405020304" charset="0"/>
                <a:cs typeface="Times New Roman" panose="02020603050405020304" charset="0"/>
              </a:rPr>
              <a:t> can treat them with the right levels of heat and humidity. Because these facilities are fairly rare, most biodegradable plastics just go into landfills, </a:t>
            </a:r>
            <a:r>
              <a:rPr lang="en-US" altLang="zh-CN" sz="2400" u="sng">
                <a:solidFill>
                  <a:schemeClr val="tx1"/>
                </a:solidFill>
                <a:latin typeface="Times New Roman" panose="02020603050405020304" charset="0"/>
                <a:cs typeface="Times New Roman" panose="02020603050405020304" charset="0"/>
              </a:rPr>
              <a:t>    60     </a:t>
            </a:r>
            <a:r>
              <a:rPr lang="en-US" altLang="zh-CN" sz="2400">
                <a:solidFill>
                  <a:schemeClr val="tx1"/>
                </a:solidFill>
                <a:latin typeface="Times New Roman" panose="02020603050405020304" charset="0"/>
                <a:cs typeface="Times New Roman" panose="02020603050405020304" charset="0"/>
              </a:rPr>
              <a:t> they break into microplastics like any other piece of plastic waste. The greenhouse gas footprint from any bioplastic that ends up in a landfill will be much higher than that of the gas-based plastic </a:t>
            </a:r>
            <a:r>
              <a:rPr lang="en-US" altLang="zh-CN" sz="2400" u="sng">
                <a:solidFill>
                  <a:schemeClr val="tx1"/>
                </a:solidFill>
                <a:latin typeface="Times New Roman" panose="02020603050405020304" charset="0"/>
                <a:cs typeface="Times New Roman" panose="02020603050405020304" charset="0"/>
              </a:rPr>
              <a:t>   61    </a:t>
            </a:r>
            <a:r>
              <a:rPr lang="en-US" altLang="zh-CN" sz="2400">
                <a:solidFill>
                  <a:schemeClr val="tx1"/>
                </a:solidFill>
                <a:latin typeface="Times New Roman" panose="02020603050405020304" charset="0"/>
                <a:cs typeface="Times New Roman" panose="02020603050405020304" charset="0"/>
              </a:rPr>
              <a:t> replaces. </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88950"/>
            <a:ext cx="10968990" cy="5760720"/>
          </a:xfrm>
          <a:ln>
            <a:solidFill>
              <a:schemeClr val="accent1"/>
            </a:solidFill>
          </a:ln>
        </p:spPr>
        <p:txBody>
          <a:bodyPr>
            <a:noAutofit/>
          </a:bodyPr>
          <a:lstStyle/>
          <a:p>
            <a:pPr marL="0" indent="0" algn="just">
              <a:lnSpc>
                <a:spcPts val="288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3. negotiate</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谈判、协商</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The most awesome part of the Palace Museum is the Clock and Watch Gallery, which is packed with watches made in England, the US, France, Switzerland and China, all </a:t>
            </a:r>
            <a:r>
              <a:rPr lang="en-US" altLang="zh-CN" sz="2400" u="sng">
                <a:solidFill>
                  <a:schemeClr val="tx1"/>
                </a:solidFill>
                <a:latin typeface="Times New Roman" panose="02020603050405020304" charset="0"/>
                <a:cs typeface="Times New Roman" panose="02020603050405020304" charset="0"/>
              </a:rPr>
              <a:t>   56   </a:t>
            </a:r>
            <a:r>
              <a:rPr lang="en-US" altLang="zh-CN" sz="2400">
                <a:solidFill>
                  <a:schemeClr val="tx1"/>
                </a:solidFill>
                <a:latin typeface="Times New Roman" panose="02020603050405020304" charset="0"/>
                <a:cs typeface="Times New Roman" panose="02020603050405020304" charset="0"/>
              </a:rPr>
              <a:t> (date) from the 17th to 20th centuries. The Treasure Gallery along the Eastern Wall is worth the extra </a:t>
            </a:r>
            <a:r>
              <a:rPr lang="en-US" altLang="zh-CN" sz="2400" u="sng">
                <a:solidFill>
                  <a:schemeClr val="tx1"/>
                </a:solidFill>
                <a:latin typeface="Times New Roman" panose="02020603050405020304" charset="0"/>
                <a:cs typeface="Times New Roman" panose="02020603050405020304" charset="0"/>
              </a:rPr>
              <a:t>   57  </a:t>
            </a:r>
            <a:r>
              <a:rPr lang="en-US" altLang="zh-CN" sz="2400">
                <a:solidFill>
                  <a:schemeClr val="tx1"/>
                </a:solidFill>
                <a:latin typeface="Times New Roman" panose="02020603050405020304" charset="0"/>
                <a:cs typeface="Times New Roman" panose="02020603050405020304" charset="0"/>
              </a:rPr>
              <a:t> (admit), especially for the small garden </a:t>
            </a:r>
            <a:r>
              <a:rPr lang="en-US" altLang="zh-CN" sz="2400" u="sng">
                <a:solidFill>
                  <a:schemeClr val="tx1"/>
                </a:solidFill>
                <a:latin typeface="Times New Roman" panose="02020603050405020304" charset="0"/>
                <a:cs typeface="Times New Roman" panose="02020603050405020304" charset="0"/>
              </a:rPr>
              <a:t>   58   </a:t>
            </a:r>
            <a:r>
              <a:rPr lang="en-US" altLang="zh-CN" sz="2400">
                <a:solidFill>
                  <a:schemeClr val="tx1"/>
                </a:solidFill>
                <a:latin typeface="Times New Roman" panose="02020603050405020304" charset="0"/>
                <a:cs typeface="Times New Roman" panose="02020603050405020304" charset="0"/>
              </a:rPr>
              <a:t> (house) within it, packed with stones carted up from Southern China. </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The best sight-seeing part comes after tourists leave the Forbidden City and head up into Jingshan Park, </a:t>
            </a:r>
            <a:r>
              <a:rPr lang="en-US" altLang="zh-CN" sz="2400" u="sng">
                <a:solidFill>
                  <a:schemeClr val="tx1"/>
                </a:solidFill>
                <a:latin typeface="Times New Roman" panose="02020603050405020304" charset="0"/>
                <a:cs typeface="Times New Roman" panose="02020603050405020304" charset="0"/>
              </a:rPr>
              <a:t>   59   </a:t>
            </a:r>
            <a:r>
              <a:rPr lang="en-US" altLang="zh-CN" sz="2400">
                <a:solidFill>
                  <a:schemeClr val="tx1"/>
                </a:solidFill>
                <a:latin typeface="Times New Roman" panose="02020603050405020304" charset="0"/>
                <a:cs typeface="Times New Roman" panose="02020603050405020304" charset="0"/>
              </a:rPr>
              <a:t> waits a wonderfully calm and tourist-free stroll after the craziness of the Palace Museum. And if you’re up for a climb, there is no steep road for you </a:t>
            </a:r>
            <a:r>
              <a:rPr lang="en-US" altLang="zh-CN" sz="2400" u="sng">
                <a:solidFill>
                  <a:schemeClr val="tx1"/>
                </a:solidFill>
                <a:latin typeface="Times New Roman" panose="02020603050405020304" charset="0"/>
                <a:cs typeface="Times New Roman" panose="02020603050405020304" charset="0"/>
              </a:rPr>
              <a:t>   60   </a:t>
            </a:r>
            <a:r>
              <a:rPr lang="en-US" altLang="zh-CN" sz="2400">
                <a:solidFill>
                  <a:schemeClr val="tx1"/>
                </a:solidFill>
                <a:latin typeface="Times New Roman" panose="02020603050405020304" charset="0"/>
                <a:cs typeface="Times New Roman" panose="02020603050405020304" charset="0"/>
              </a:rPr>
              <a:t> (negotiate). You can head to the pagoda for a spectacular view of the Forbidden City. </a:t>
            </a:r>
          </a:p>
          <a:p>
            <a:pPr marL="0" indent="457200" algn="just">
              <a:lnSpc>
                <a:spcPts val="288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观看</a:t>
            </a:r>
            <a:r>
              <a:rPr lang="en-US" altLang="zh-CN" sz="2400" i="1">
                <a:solidFill>
                  <a:schemeClr val="tx1"/>
                </a:solidFill>
                <a:latin typeface="Times New Roman" panose="02020603050405020304" charset="0"/>
                <a:cs typeface="Times New Roman" panose="02020603050405020304" charset="0"/>
              </a:rPr>
              <a:t>Negotiator</a:t>
            </a:r>
            <a:r>
              <a:rPr lang="zh-CN" altLang="en-US" sz="2400">
                <a:solidFill>
                  <a:schemeClr val="tx1"/>
                </a:solidFill>
                <a:latin typeface="Times New Roman" panose="02020603050405020304" charset="0"/>
                <a:cs typeface="Times New Roman" panose="02020603050405020304" charset="0"/>
              </a:rPr>
              <a:t>一部分</a:t>
            </a:r>
            <a:r>
              <a:rPr lang="en-US" altLang="zh-CN" sz="2400">
                <a:solidFill>
                  <a:schemeClr val="tx1"/>
                </a:solidFill>
                <a:latin typeface="Times New Roman" panose="02020603050405020304" charset="0"/>
                <a:cs typeface="Times New Roman" panose="02020603050405020304" charset="0"/>
              </a:rPr>
              <a:t>) </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1640"/>
            <a:ext cx="10968990" cy="5828030"/>
          </a:xfrm>
          <a:ln>
            <a:solidFill>
              <a:schemeClr val="accent1"/>
            </a:solidFill>
          </a:ln>
        </p:spPr>
        <p:txBody>
          <a:bodyPr/>
          <a:lstStyle/>
          <a:p>
            <a:pPr marL="0" indent="0" algn="just">
              <a:buNone/>
            </a:pPr>
            <a:r>
              <a:rPr lang="en-US" altLang="zh-CN" sz="2400" b="1">
                <a:solidFill>
                  <a:schemeClr val="tx1"/>
                </a:solidFill>
                <a:latin typeface="Times New Roman" panose="02020603050405020304" charset="0"/>
                <a:cs typeface="Times New Roman" panose="02020603050405020304" charset="0"/>
              </a:rPr>
              <a:t>4. behold</a:t>
            </a:r>
            <a:r>
              <a:rPr lang="zh-CN" altLang="en-US" sz="2400" b="1">
                <a:solidFill>
                  <a:schemeClr val="tx1"/>
                </a:solidFill>
                <a:latin typeface="Times New Roman" panose="02020603050405020304" charset="0"/>
                <a:cs typeface="Times New Roman" panose="02020603050405020304" charset="0"/>
              </a:rPr>
              <a:t>看见</a:t>
            </a:r>
            <a:endParaRPr lang="zh-CN" altLang="en-US" sz="2400">
              <a:solidFill>
                <a:schemeClr val="tx1"/>
              </a:solidFill>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核心短语：</a:t>
            </a:r>
            <a:r>
              <a:rPr lang="en-US" altLang="zh-CN" sz="2400">
                <a:solidFill>
                  <a:schemeClr val="tx1"/>
                </a:solidFill>
                <a:latin typeface="Times New Roman" panose="02020603050405020304" charset="0"/>
                <a:cs typeface="Times New Roman" panose="02020603050405020304" charset="0"/>
              </a:rPr>
              <a:t>a sight to behold</a:t>
            </a:r>
          </a:p>
          <a:p>
            <a:pPr marL="0" indent="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简要介绍城市</a:t>
            </a:r>
            <a:r>
              <a:rPr lang="en-US" altLang="zh-CN" sz="2400">
                <a:solidFill>
                  <a:schemeClr val="tx1"/>
                </a:solidFill>
                <a:latin typeface="Times New Roman" panose="02020603050405020304" charset="0"/>
                <a:cs typeface="Times New Roman" panose="02020603050405020304" charset="0"/>
              </a:rPr>
              <a:t>) </a:t>
            </a:r>
          </a:p>
          <a:p>
            <a:pPr marL="0" indent="0" algn="just">
              <a:buNone/>
            </a:pPr>
            <a:r>
              <a:rPr lang="en-US" altLang="zh-CN" sz="2400">
                <a:solidFill>
                  <a:schemeClr val="tx1"/>
                </a:solidFill>
                <a:latin typeface="Times New Roman" panose="02020603050405020304" charset="0"/>
                <a:cs typeface="Times New Roman" panose="02020603050405020304" charset="0"/>
              </a:rPr>
              <a:t>    Shanghai is the largest business center in all of China, and its ultramodern cityscape is a sight to behold. The pace of life here is fast and furious. The city never sleeps, with neon lights and bustling crowds at all hours of the day and night. </a:t>
            </a:r>
          </a:p>
          <a:p>
            <a:pPr marL="0" indent="0">
              <a:buNone/>
            </a:pPr>
            <a:r>
              <a:rPr lang="en-US" altLang="zh-CN"/>
              <a:t>    </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8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TotalTime>
  <Words>1455</Words>
  <Application>Microsoft Office PowerPoint</Application>
  <PresentationFormat>宽屏</PresentationFormat>
  <Paragraphs>67</Paragraphs>
  <Slides>12</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12</vt:i4>
      </vt:variant>
    </vt:vector>
  </HeadingPairs>
  <TitlesOfParts>
    <vt:vector size="17" baseType="lpstr">
      <vt:lpstr>微软雅黑</vt:lpstr>
      <vt:lpstr>Arial</vt:lpstr>
      <vt:lpstr>Times New Roman</vt:lpstr>
      <vt:lpstr>Wingdings</vt:lpstr>
      <vt:lpstr>WPS</vt:lpstr>
      <vt:lpstr>选必4U3单词1</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seewo</dc:creator>
  <cp:lastModifiedBy>³He</cp:lastModifiedBy>
  <cp:revision>215</cp:revision>
  <dcterms:created xsi:type="dcterms:W3CDTF">2019-06-19T02:08:00Z</dcterms:created>
  <dcterms:modified xsi:type="dcterms:W3CDTF">2025-08-29T07:27:28Z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2052-12.1.0.22529</vt:lpwstr>
  </property>
  <property fmtid="{D5CDD505-2E9C-101B-9397-08002B2CF9AE}" pid="3" name="ICV">
    <vt:lpwstr>CCC24865254948AD97267F24BB73C399_11</vt:lpwstr>
  </property>
</Properties>
</file>