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9" r:id="rId4"/>
    <p:sldId id="268" r:id="rId5"/>
    <p:sldId id="257" r:id="rId6"/>
    <p:sldId id="258" r:id="rId7"/>
    <p:sldId id="259" r:id="rId8"/>
    <p:sldId id="260" r:id="rId9"/>
    <p:sldId id="261" r:id="rId10"/>
    <p:sldId id="262" r:id="rId11"/>
    <p:sldId id="264" r:id="rId12"/>
    <p:sldId id="263" r:id="rId13"/>
    <p:sldId id="265" r:id="rId14"/>
    <p:sldId id="266" r:id="rId15"/>
    <p:sldId id="26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jpeg"/><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2.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选必</a:t>
            </a:r>
            <a:r>
              <a:rPr lang="en-US" altLang="zh-CN">
                <a:solidFill>
                  <a:srgbClr val="FF0000"/>
                </a:solidFill>
              </a:rPr>
              <a:t>4 U2</a:t>
            </a:r>
            <a:r>
              <a:rPr lang="zh-CN" altLang="en-US">
                <a:solidFill>
                  <a:srgbClr val="FF0000"/>
                </a:solidFill>
              </a:rPr>
              <a:t>单词</a:t>
            </a:r>
            <a:r>
              <a:rPr lang="en-US" altLang="zh-CN">
                <a:solidFill>
                  <a:srgbClr val="FF0000"/>
                </a:solidFill>
              </a:rPr>
              <a:t>2</a:t>
            </a:r>
            <a:endParaRPr lang="en-US"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5605"/>
            <a:ext cx="10968990" cy="5854065"/>
          </a:xfrm>
          <a:ln>
            <a:solidFill>
              <a:schemeClr val="accent1"/>
            </a:solidFill>
          </a:ln>
        </p:spPr>
        <p:txBody>
          <a:bodyPr>
            <a:noAutofit/>
          </a:bodyPr>
          <a:p>
            <a:pPr marL="0" indent="457200" algn="just">
              <a:buNone/>
            </a:pPr>
            <a:r>
              <a:rPr lang="en-US" altLang="zh-CN" sz="2400">
                <a:solidFill>
                  <a:schemeClr val="tx1"/>
                </a:solidFill>
                <a:latin typeface="Times New Roman" panose="02020603050405020304" charset="0"/>
                <a:cs typeface="Times New Roman" panose="02020603050405020304" charset="0"/>
              </a:rPr>
              <a:t>Pu-erh can get expensive. Since the tea is formed into a compressed shape, you have to buy it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fixed amounts. While many vendors offer smaller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mples</a:t>
            </a:r>
            <a:r>
              <a:rPr lang="en-US" altLang="zh-CN" sz="2400">
                <a:solidFill>
                  <a:schemeClr val="tx1"/>
                </a:solidFill>
                <a:latin typeface="Times New Roman" panose="02020603050405020304" charset="0"/>
                <a:cs typeface="Times New Roman" panose="02020603050405020304" charset="0"/>
              </a:rPr>
              <a:t> of their pu-erhs, those samples come </a:t>
            </a: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a substantial markup (</a:t>
            </a:r>
            <a:r>
              <a:rPr lang="zh-CN" altLang="en-US" sz="2400">
                <a:solidFill>
                  <a:schemeClr val="tx1"/>
                </a:solidFill>
                <a:latin typeface="Times New Roman" panose="02020603050405020304" charset="0"/>
                <a:cs typeface="Times New Roman" panose="02020603050405020304" charset="0"/>
              </a:rPr>
              <a:t>溢价</a:t>
            </a:r>
            <a:r>
              <a:rPr lang="en-US" altLang="zh-CN" sz="2400">
                <a:solidFill>
                  <a:schemeClr val="tx1"/>
                </a:solidFill>
                <a:latin typeface="Times New Roman" panose="02020603050405020304" charset="0"/>
                <a:cs typeface="Times New Roman" panose="02020603050405020304" charset="0"/>
              </a:rPr>
              <a:t>). Those big name teas? Some of them can command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(astronomy) prices: four or five figures for less than a pound of tea. </a:t>
            </a:r>
            <a:endParaRPr lang="en-US" altLang="zh-CN" sz="2400">
              <a:solidFill>
                <a:schemeClr val="tx1"/>
              </a:solidFill>
              <a:latin typeface="Times New Roman" panose="02020603050405020304" charset="0"/>
              <a:cs typeface="Times New Roman" panose="02020603050405020304" charset="0"/>
            </a:endParaRPr>
          </a:p>
          <a:p>
            <a:pPr marL="0" indent="457200" algn="just">
              <a:buNone/>
            </a:pPr>
            <a:r>
              <a:rPr lang="en-US" altLang="zh-CN" sz="2400">
                <a:solidFill>
                  <a:schemeClr val="tx1"/>
                </a:solidFill>
                <a:latin typeface="Times New Roman" panose="02020603050405020304" charset="0"/>
                <a:cs typeface="Times New Roman" panose="02020603050405020304" charset="0"/>
              </a:rPr>
              <a:t>The good news is that quality pu-erh costs less than many other quality teas. So even pricey pu-erh can come out cheaper per cup than some other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(celebrate) tea styles. So it’s worth buying your pu-erh with care, which is why I typically do so from vendors who specialize in it and </a:t>
            </a:r>
            <a:r>
              <a:rPr lang="en-US" altLang="zh-CN" sz="2400" u="sng">
                <a:solidFill>
                  <a:schemeClr val="tx1"/>
                </a:solidFill>
                <a:latin typeface="Times New Roman" panose="02020603050405020304" charset="0"/>
                <a:cs typeface="Times New Roman" panose="02020603050405020304" charset="0"/>
              </a:rPr>
              <a:t>   60     </a:t>
            </a:r>
            <a:r>
              <a:rPr lang="en-US" altLang="zh-CN" sz="2400">
                <a:solidFill>
                  <a:schemeClr val="tx1"/>
                </a:solidFill>
                <a:latin typeface="Times New Roman" panose="02020603050405020304" charset="0"/>
                <a:cs typeface="Times New Roman" panose="02020603050405020304" charset="0"/>
              </a:rPr>
              <a:t> either press their own cakes or have long-established relationships that have a </a:t>
            </a:r>
            <a:r>
              <a:rPr lang="en-US" altLang="zh-CN" sz="2400" u="sng">
                <a:solidFill>
                  <a:schemeClr val="tx1"/>
                </a:solidFill>
                <a:latin typeface="Times New Roman" panose="02020603050405020304" charset="0"/>
                <a:cs typeface="Times New Roman" panose="02020603050405020304" charset="0"/>
              </a:rPr>
              <a:t>   61   </a:t>
            </a:r>
            <a:r>
              <a:rPr lang="en-US" altLang="zh-CN" sz="2400">
                <a:solidFill>
                  <a:schemeClr val="tx1"/>
                </a:solidFill>
                <a:latin typeface="Times New Roman" panose="02020603050405020304" charset="0"/>
                <a:cs typeface="Times New Roman" panose="02020603050405020304" charset="0"/>
              </a:rPr>
              <a:t> (prove) track record of quality.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7355"/>
            <a:ext cx="10968990" cy="5822315"/>
          </a:xfrm>
          <a:ln>
            <a:solidFill>
              <a:schemeClr val="accent1"/>
            </a:solidFill>
          </a:ln>
        </p:spPr>
        <p:txBody>
          <a:bodyPr>
            <a:normAutofit lnSpcReduction="10000"/>
          </a:bodyPr>
          <a:p>
            <a:pPr marL="0" indent="0" algn="just">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12. a flock of birds </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一群鸟</a:t>
            </a:r>
            <a:endPar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flock of birds erupted from the tree and scattered to the ground where they darted between rice grains.</a:t>
            </a:r>
            <a:endParaRPr lang="en-US" altLang="zh-CN" sz="28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The sudden rustle of wings sent leaves trembling. The ground became a dance floor of hungry beaks.</a:t>
            </a:r>
            <a:endParaRPr lang="en-US" altLang="zh-CN" sz="28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feathered cascade spiraled downward and descended to forage for scattered rice grains.</a:t>
            </a:r>
            <a:endParaRPr lang="en-US" altLang="zh-CN" sz="28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Feathered rain poured from branches, harvesting rice grains.</a:t>
            </a:r>
            <a:endParaRPr lang="en-US" altLang="zh-CN" sz="2800">
              <a:solidFill>
                <a:schemeClr val="tx1"/>
              </a:solidFill>
              <a:latin typeface="Times New Roman" panose="02020603050405020304" charset="0"/>
              <a:cs typeface="Times New Roman" panose="02020603050405020304" charset="0"/>
            </a:endParaRPr>
          </a:p>
          <a:p>
            <a:pPr marL="0" indent="0">
              <a:buNone/>
            </a:pPr>
            <a:r>
              <a:rPr lang="en-US" altLang="zh-CN"/>
              <a:t>    </a:t>
            </a:r>
            <a:endParaRPr lang="en-US" altLang="zh-CN"/>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52755"/>
            <a:ext cx="10968990" cy="5796915"/>
          </a:xfrm>
          <a:ln>
            <a:solidFill>
              <a:schemeClr val="accent1"/>
            </a:solidFill>
          </a:ln>
        </p:spPr>
        <p:txBody>
          <a:bodyPr/>
          <a:p>
            <a:pPr marL="0" indent="0">
              <a:buNone/>
            </a:pPr>
            <a:r>
              <a:rPr lang="en-US" altLang="zh-CN" sz="2000" b="1">
                <a:solidFill>
                  <a:schemeClr val="tx1"/>
                </a:solidFill>
                <a:latin typeface="Times New Roman" panose="02020603050405020304" charset="0"/>
                <a:cs typeface="Times New Roman" panose="02020603050405020304" charset="0"/>
              </a:rPr>
              <a:t>13. distribution</a:t>
            </a:r>
            <a:r>
              <a:rPr lang="zh-CN" altLang="en-US" sz="2000" b="1">
                <a:solidFill>
                  <a:schemeClr val="tx1"/>
                </a:solidFill>
                <a:latin typeface="Times New Roman" panose="02020603050405020304" charset="0"/>
                <a:cs typeface="Times New Roman" panose="02020603050405020304" charset="0"/>
              </a:rPr>
              <a:t>分配、分布</a:t>
            </a:r>
            <a:endParaRPr lang="zh-CN" altLang="en-US" sz="2000" b="1">
              <a:solidFill>
                <a:schemeClr val="tx1"/>
              </a:solidFill>
              <a:latin typeface="Times New Roman" panose="02020603050405020304" charset="0"/>
              <a:cs typeface="Times New Roman" panose="02020603050405020304" charset="0"/>
            </a:endParaRPr>
          </a:p>
          <a:p>
            <a:pPr marL="0" indent="0">
              <a:buNone/>
            </a:pPr>
            <a:r>
              <a:rPr lang="en-US" altLang="zh-CN" sz="2000" b="1">
                <a:solidFill>
                  <a:schemeClr val="tx1"/>
                </a:solidFill>
                <a:latin typeface="Times New Roman" panose="02020603050405020304" charset="0"/>
                <a:cs typeface="Times New Roman" panose="02020603050405020304" charset="0"/>
              </a:rPr>
              <a:t>The population in China is </a:t>
            </a:r>
            <a:r>
              <a:rPr lang="en-US" altLang="zh-CN" sz="2000" b="1" u="sng">
                <a:solidFill>
                  <a:schemeClr val="tx1"/>
                </a:solidFill>
                <a:latin typeface="Times New Roman" panose="02020603050405020304" charset="0"/>
                <a:cs typeface="Times New Roman" panose="02020603050405020304" charset="0"/>
              </a:rPr>
              <a:t>unevenly distributed</a:t>
            </a:r>
            <a:r>
              <a:rPr lang="en-US" altLang="zh-CN" sz="2000" b="1">
                <a:solidFill>
                  <a:schemeClr val="tx1"/>
                </a:solidFill>
                <a:latin typeface="Times New Roman" panose="02020603050405020304" charset="0"/>
                <a:cs typeface="Times New Roman" panose="02020603050405020304" charset="0"/>
              </a:rPr>
              <a:t>, with eastern regions densely populated. </a:t>
            </a:r>
            <a:endParaRPr lang="en-US" altLang="zh-CN"/>
          </a:p>
          <a:p>
            <a:pPr marL="0" indent="0">
              <a:buNone/>
            </a:pPr>
            <a:endParaRPr lang="en-US" altLang="zh-CN"/>
          </a:p>
        </p:txBody>
      </p:sp>
      <p:pic>
        <p:nvPicPr>
          <p:cNvPr id="4" name="图片 3" descr="Screenshot_20250805_224048_com.youku.phone_edit_1"/>
          <p:cNvPicPr>
            <a:picLocks noChangeAspect="1"/>
          </p:cNvPicPr>
          <p:nvPr/>
        </p:nvPicPr>
        <p:blipFill>
          <a:blip r:embed="rId2"/>
          <a:stretch>
            <a:fillRect/>
          </a:stretch>
        </p:blipFill>
        <p:spPr>
          <a:xfrm>
            <a:off x="661035" y="1557655"/>
            <a:ext cx="5069205" cy="4625340"/>
          </a:xfrm>
          <a:prstGeom prst="rect">
            <a:avLst/>
          </a:prstGeom>
        </p:spPr>
      </p:pic>
      <p:pic>
        <p:nvPicPr>
          <p:cNvPr id="5" name="图片 4" descr="Screenshot_20250803_113809_com.youku.phone_edit_8"/>
          <p:cNvPicPr>
            <a:picLocks noChangeAspect="1"/>
          </p:cNvPicPr>
          <p:nvPr/>
        </p:nvPicPr>
        <p:blipFill>
          <a:blip r:embed="rId3"/>
          <a:stretch>
            <a:fillRect/>
          </a:stretch>
        </p:blipFill>
        <p:spPr>
          <a:xfrm>
            <a:off x="5873115" y="1557655"/>
            <a:ext cx="5637530" cy="462597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5290"/>
            <a:ext cx="10968990" cy="5834380"/>
          </a:xfrm>
          <a:ln>
            <a:solidFill>
              <a:schemeClr val="accent1"/>
            </a:solidFill>
          </a:ln>
        </p:spPr>
        <p:txBody>
          <a:bodyPr>
            <a:noAutofit/>
          </a:bodyPr>
          <a:p>
            <a:pPr marL="0" indent="0" algn="just">
              <a:lnSpc>
                <a:spcPts val="21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 temporary / permanent</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应用文）</a:t>
            </a:r>
            <a:endParaRPr lang="zh-CN" altLang="en-US"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zh-CN" altLang="en-US" sz="2300">
                <a:solidFill>
                  <a:srgbClr val="FF0000"/>
                </a:solidFill>
                <a:latin typeface="Times New Roman" panose="02020603050405020304" charset="0"/>
                <a:cs typeface="Times New Roman" panose="02020603050405020304" charset="0"/>
              </a:rPr>
              <a:t>假定你是李华，你校校报现就</a:t>
            </a:r>
            <a:r>
              <a:rPr lang="en-US" altLang="zh-CN" sz="2300">
                <a:solidFill>
                  <a:srgbClr val="FF0000"/>
                </a:solidFill>
                <a:latin typeface="Times New Roman" panose="02020603050405020304" charset="0"/>
                <a:cs typeface="Times New Roman" panose="02020603050405020304" charset="0"/>
              </a:rPr>
              <a:t>“The Internet has displaced museums and art galleries”</a:t>
            </a:r>
            <a:r>
              <a:rPr lang="zh-CN" altLang="en-US" sz="2300">
                <a:solidFill>
                  <a:srgbClr val="FF0000"/>
                </a:solidFill>
                <a:latin typeface="Times New Roman" panose="02020603050405020304" charset="0"/>
                <a:cs typeface="Times New Roman" panose="02020603050405020304" charset="0"/>
              </a:rPr>
              <a:t>这一话题征稿。请根据以下内容投稿：</a:t>
            </a:r>
            <a:endParaRPr lang="zh-CN" altLang="en-US" sz="2300">
              <a:solidFill>
                <a:srgbClr val="FF0000"/>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rgbClr val="FF0000"/>
                </a:solidFill>
                <a:latin typeface="Times New Roman" panose="02020603050405020304" charset="0"/>
                <a:cs typeface="Times New Roman" panose="02020603050405020304" charset="0"/>
              </a:rPr>
              <a:t>1. </a:t>
            </a:r>
            <a:r>
              <a:rPr lang="zh-CN" altLang="en-US" sz="2300">
                <a:solidFill>
                  <a:srgbClr val="FF0000"/>
                </a:solidFill>
                <a:latin typeface="Times New Roman" panose="02020603050405020304" charset="0"/>
                <a:cs typeface="Times New Roman" panose="02020603050405020304" charset="0"/>
              </a:rPr>
              <a:t>你的观点；</a:t>
            </a:r>
            <a:r>
              <a:rPr lang="en-US" altLang="zh-CN" sz="2300">
                <a:solidFill>
                  <a:srgbClr val="FF0000"/>
                </a:solidFill>
                <a:latin typeface="Times New Roman" panose="02020603050405020304" charset="0"/>
                <a:cs typeface="Times New Roman" panose="02020603050405020304" charset="0"/>
              </a:rPr>
              <a:t>2. </a:t>
            </a:r>
            <a:r>
              <a:rPr lang="zh-CN" altLang="en-US" sz="2300">
                <a:solidFill>
                  <a:srgbClr val="FF0000"/>
                </a:solidFill>
                <a:latin typeface="Times New Roman" panose="02020603050405020304" charset="0"/>
                <a:cs typeface="Times New Roman" panose="02020603050405020304" charset="0"/>
              </a:rPr>
              <a:t>你的理由。</a:t>
            </a:r>
            <a:endParaRPr lang="zh-CN" altLang="en-US" sz="2300">
              <a:solidFill>
                <a:srgbClr val="FF0000"/>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the Internet has democratized access to artifacts and artworks, museums and art galleries still remain irreplaceable. My reasons are listed below to justify my argument.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First, originals possess a unique feature that is lost in pixels. Digital reproductions may dazzle the eye </a:t>
            </a:r>
            <a:r>
              <a:rPr lang="en-US" altLang="zh-CN" sz="2300" b="1">
                <a:solidFill>
                  <a:schemeClr val="tx1"/>
                </a:solidFill>
                <a:latin typeface="Times New Roman" panose="02020603050405020304" charset="0"/>
                <a:cs typeface="Times New Roman" panose="02020603050405020304" charset="0"/>
              </a:rPr>
              <a:t>temporarily</a:t>
            </a:r>
            <a:r>
              <a:rPr lang="en-US" altLang="zh-CN" sz="2300">
                <a:solidFill>
                  <a:schemeClr val="tx1"/>
                </a:solidFill>
                <a:latin typeface="Times New Roman" panose="02020603050405020304" charset="0"/>
                <a:cs typeface="Times New Roman" panose="02020603050405020304" charset="0"/>
              </a:rPr>
              <a:t>, yet to stand before an original artwork is to be immersed in a symphony of textures and scales that vibrates in one's heart long after leaving the gallery.</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Second, museums and art galleries serve as hubs for community engagement and education. By hosting immersive forums, interactive seminars and hands-on workshops, they cultivate the public’s aesthetic sensibility and cultural awareness.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Rather than becoming obsolete, museums and art galleries are adapting to the digital age by incorporating such technology as virtual tours to enhance the physical experience. I firmly believe that the Internet is an enhancement instead of a replacement of museums and art galleries. </a:t>
            </a:r>
            <a:endParaRPr lang="en-US" altLang="zh-CN" sz="23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6240"/>
            <a:ext cx="10968990" cy="5853430"/>
          </a:xfrm>
          <a:ln>
            <a:solidFill>
              <a:schemeClr val="accent1"/>
            </a:solidFill>
          </a:ln>
        </p:spPr>
        <p:txBody>
          <a:bodyPr/>
          <a:p>
            <a:pPr marL="0" indent="0">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15. phase</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时期、阶段</a:t>
            </a:r>
            <a:endPar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buNone/>
            </a:pPr>
            <a:r>
              <a:rPr lang="en-US" altLang="zh-CN" sz="2800">
                <a:solidFill>
                  <a:schemeClr val="tx1"/>
                </a:solidFill>
                <a:latin typeface="Times New Roman" panose="02020603050405020304" charset="0"/>
                <a:cs typeface="Times New Roman" panose="02020603050405020304" charset="0"/>
              </a:rPr>
              <a:t>     phase out</a:t>
            </a:r>
            <a:r>
              <a:rPr lang="zh-CN" altLang="en-US" sz="2800">
                <a:solidFill>
                  <a:schemeClr val="tx1"/>
                </a:solidFill>
                <a:latin typeface="Times New Roman" panose="02020603050405020304" charset="0"/>
                <a:cs typeface="Times New Roman" panose="02020603050405020304" charset="0"/>
              </a:rPr>
              <a:t>逐步淘汰</a:t>
            </a:r>
            <a:r>
              <a:rPr lang="en-US" altLang="zh-CN" sz="2800">
                <a:solidFill>
                  <a:schemeClr val="tx1"/>
                </a:solidFill>
                <a:latin typeface="Times New Roman" panose="02020603050405020304" charset="0"/>
                <a:cs typeface="Times New Roman" panose="02020603050405020304" charset="0"/>
              </a:rPr>
              <a:t>... </a:t>
            </a:r>
            <a:endParaRPr lang="en-US" altLang="zh-CN" sz="2800">
              <a:solidFill>
                <a:schemeClr val="tx1"/>
              </a:solidFill>
              <a:latin typeface="Times New Roman" panose="02020603050405020304" charset="0"/>
              <a:cs typeface="Times New Roman" panose="02020603050405020304" charset="0"/>
            </a:endParaRPr>
          </a:p>
          <a:p>
            <a:pPr marL="0" indent="0">
              <a:buNone/>
            </a:pPr>
            <a:r>
              <a:rPr lang="en-US" altLang="zh-CN" sz="2800">
                <a:solidFill>
                  <a:schemeClr val="tx1"/>
                </a:solidFill>
                <a:latin typeface="Times New Roman" panose="02020603050405020304" charset="0"/>
                <a:cs typeface="Times New Roman" panose="02020603050405020304" charset="0"/>
              </a:rPr>
              <a:t>     chicken out</a:t>
            </a:r>
            <a:r>
              <a:rPr lang="zh-CN" altLang="en-US" sz="2800">
                <a:solidFill>
                  <a:schemeClr val="tx1"/>
                </a:solidFill>
                <a:latin typeface="Times New Roman" panose="02020603050405020304" charset="0"/>
                <a:cs typeface="Times New Roman" panose="02020603050405020304" charset="0"/>
              </a:rPr>
              <a:t>胆怯</a:t>
            </a:r>
            <a:endParaRPr lang="zh-CN" altLang="en-US" sz="2800">
              <a:solidFill>
                <a:schemeClr val="tx1"/>
              </a:solidFill>
              <a:latin typeface="Times New Roman" panose="02020603050405020304" charset="0"/>
              <a:cs typeface="Times New Roman" panose="02020603050405020304" charset="0"/>
            </a:endParaRPr>
          </a:p>
          <a:p>
            <a:pPr marL="0" indent="0">
              <a:buNone/>
            </a:pPr>
            <a:r>
              <a:rPr lang="en-US" altLang="zh-CN" sz="2800">
                <a:solidFill>
                  <a:schemeClr val="tx1"/>
                </a:solidFill>
                <a:latin typeface="Times New Roman" panose="02020603050405020304" charset="0"/>
                <a:cs typeface="Times New Roman" panose="02020603050405020304" charset="0"/>
              </a:rPr>
              <a:t>     tease out</a:t>
            </a:r>
            <a:r>
              <a:rPr lang="zh-CN" altLang="en-US" sz="2800">
                <a:solidFill>
                  <a:schemeClr val="tx1"/>
                </a:solidFill>
                <a:latin typeface="Times New Roman" panose="02020603050405020304" charset="0"/>
                <a:cs typeface="Times New Roman" panose="02020603050405020304" charset="0"/>
              </a:rPr>
              <a:t>找出隐藏信息；套出秘密</a:t>
            </a:r>
            <a:endParaRPr lang="zh-CN" altLang="en-US" sz="2800">
              <a:solidFill>
                <a:schemeClr val="tx1"/>
              </a:solidFill>
              <a:latin typeface="Times New Roman" panose="02020603050405020304" charset="0"/>
              <a:cs typeface="Times New Roman" panose="02020603050405020304" charset="0"/>
            </a:endParaRPr>
          </a:p>
          <a:p>
            <a:pPr marL="0" indent="0">
              <a:buNone/>
            </a:pPr>
            <a:r>
              <a:rPr lang="en-US" altLang="zh-CN" sz="2800">
                <a:solidFill>
                  <a:schemeClr val="tx1"/>
                </a:solidFill>
                <a:latin typeface="Times New Roman" panose="02020603050405020304" charset="0"/>
                <a:cs typeface="Times New Roman" panose="02020603050405020304" charset="0"/>
              </a:rPr>
              <a:t>     roll out</a:t>
            </a:r>
            <a:r>
              <a:rPr lang="zh-CN" altLang="en-US" sz="2800">
                <a:solidFill>
                  <a:schemeClr val="tx1"/>
                </a:solidFill>
                <a:latin typeface="Times New Roman" panose="02020603050405020304" charset="0"/>
                <a:cs typeface="Times New Roman" panose="02020603050405020304" charset="0"/>
              </a:rPr>
              <a:t>推出新产品；出发</a:t>
            </a:r>
            <a:endParaRPr lang="zh-CN" altLang="en-US" sz="2800">
              <a:solidFill>
                <a:schemeClr val="tx1"/>
              </a:solidFill>
              <a:latin typeface="Times New Roman" panose="02020603050405020304" charset="0"/>
              <a:cs typeface="Times New Roman" panose="02020603050405020304" charset="0"/>
            </a:endParaRPr>
          </a:p>
          <a:p>
            <a:pPr marL="0" indent="0">
              <a:buNone/>
            </a:pPr>
            <a:r>
              <a:rPr lang="en-US" altLang="zh-CN" sz="2800">
                <a:solidFill>
                  <a:schemeClr val="tx1"/>
                </a:solidFill>
                <a:latin typeface="Times New Roman" panose="02020603050405020304" charset="0"/>
                <a:cs typeface="Times New Roman" panose="02020603050405020304" charset="0"/>
              </a:rPr>
              <a:t>     pan out</a:t>
            </a:r>
            <a:r>
              <a:rPr lang="zh-CN" altLang="en-US" sz="2800">
                <a:solidFill>
                  <a:schemeClr val="tx1"/>
                </a:solidFill>
                <a:latin typeface="Times New Roman" panose="02020603050405020304" charset="0"/>
                <a:cs typeface="Times New Roman" panose="02020603050405020304" charset="0"/>
              </a:rPr>
              <a:t>（事情）发展</a:t>
            </a:r>
            <a:endParaRPr lang="zh-CN" altLang="en-US"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09880"/>
            <a:ext cx="10968990" cy="5939790"/>
          </a:xfrm>
          <a:ln>
            <a:solidFill>
              <a:srgbClr val="0070C0"/>
            </a:solidFill>
          </a:ln>
        </p:spPr>
        <p:txBody>
          <a:bodyPr>
            <a:noAutofit/>
          </a:bodyPr>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班暑假作业反馈：</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优质：</a:t>
            </a:r>
            <a:endParaRPr lang="zh-CN" altLang="en-US" sz="2400" b="1">
              <a:solidFill>
                <a:srgbClr val="FF0000"/>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焱堃，禹尧，子佳子宜姐妹，欣宜，之翼，子淳，一诺，</a:t>
            </a:r>
            <a:r>
              <a:rPr lang="en-US" altLang="zh-CN" sz="2400">
                <a:solidFill>
                  <a:schemeClr val="tx1"/>
                </a:solidFill>
                <a:latin typeface="Times New Roman" panose="02020603050405020304" charset="0"/>
                <a:cs typeface="Times New Roman" panose="02020603050405020304" charset="0"/>
              </a:rPr>
              <a:t>l</a:t>
            </a:r>
            <a:r>
              <a:rPr lang="en-US" altLang="zh-CN" sz="2400" baseline="30000">
                <a:solidFill>
                  <a:schemeClr val="tx1"/>
                </a:solidFill>
                <a:latin typeface="Times New Roman" panose="02020603050405020304" charset="0"/>
                <a:cs typeface="Times New Roman" panose="02020603050405020304" charset="0"/>
              </a:rPr>
              <a:t>3</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雨辰，佳琪，文宣</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部分认真：</a:t>
            </a:r>
            <a:endParaRPr lang="zh-CN" altLang="en-US" sz="2400" b="1">
              <a:solidFill>
                <a:srgbClr val="FF0000"/>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钰晴、粟予、炳、</a:t>
            </a:r>
            <a:r>
              <a:rPr lang="en-US" altLang="zh-CN" sz="2400">
                <a:solidFill>
                  <a:schemeClr val="tx1"/>
                </a:solidFill>
                <a:latin typeface="Times New Roman" panose="02020603050405020304" charset="0"/>
                <a:cs typeface="Times New Roman" panose="02020603050405020304" charset="0"/>
              </a:rPr>
              <a:t>JQ</a:t>
            </a:r>
            <a:r>
              <a:rPr lang="zh-CN" altLang="en-US" sz="2400">
                <a:solidFill>
                  <a:schemeClr val="tx1"/>
                </a:solidFill>
                <a:latin typeface="Times New Roman" panose="02020603050405020304" charset="0"/>
                <a:cs typeface="Times New Roman" panose="02020603050405020304" charset="0"/>
              </a:rPr>
              <a:t>、昊宇（套题），梓炀（套题听力），陈沐（只有套题，其余没交），鹏博（</a:t>
            </a:r>
            <a:r>
              <a:rPr lang="en-US" altLang="zh-CN" sz="2400">
                <a:solidFill>
                  <a:schemeClr val="tx1"/>
                </a:solidFill>
                <a:latin typeface="Times New Roman" panose="02020603050405020304" charset="0"/>
                <a:cs typeface="Times New Roman" panose="02020603050405020304" charset="0"/>
              </a:rPr>
              <a:t>7</a:t>
            </a:r>
            <a:r>
              <a:rPr lang="zh-CN" altLang="en-US" sz="2400">
                <a:solidFill>
                  <a:schemeClr val="tx1"/>
                </a:solidFill>
                <a:latin typeface="Times New Roman" panose="02020603050405020304" charset="0"/>
                <a:cs typeface="Times New Roman" panose="02020603050405020304" charset="0"/>
              </a:rPr>
              <a:t>次练字，其余没交），承浩、林航、马赫（练字），天娇（练字听力），</a:t>
            </a:r>
            <a:r>
              <a:rPr lang="en-US" altLang="zh-CN" sz="2400">
                <a:solidFill>
                  <a:schemeClr val="tx1"/>
                </a:solidFill>
                <a:latin typeface="Times New Roman" panose="02020603050405020304" charset="0"/>
                <a:cs typeface="Times New Roman" panose="02020603050405020304" charset="0"/>
              </a:rPr>
              <a:t>Q</a:t>
            </a:r>
            <a:r>
              <a:rPr lang="zh-CN" altLang="en-US" sz="2400">
                <a:solidFill>
                  <a:schemeClr val="tx1"/>
                </a:solidFill>
                <a:latin typeface="Times New Roman" panose="02020603050405020304" charset="0"/>
                <a:cs typeface="Times New Roman" panose="02020603050405020304" charset="0"/>
              </a:rPr>
              <a:t>（套题很认真，但语篇填空错得有点多）</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质量较差：</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次练字，未交套题），冠儒，宇轩（只交一套卷子），奕博（卷子貌似没对答案），单禹（几张练字，两套题）</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特别表扬（写了日日清）：</a:t>
            </a:r>
            <a:endParaRPr lang="zh-CN" altLang="en-US" sz="2400" b="1">
              <a:solidFill>
                <a:srgbClr val="FF0000"/>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122, </a:t>
            </a:r>
            <a:r>
              <a:rPr lang="zh-CN" altLang="en-US" sz="2400">
                <a:solidFill>
                  <a:schemeClr val="tx1"/>
                </a:solidFill>
                <a:latin typeface="Times New Roman" panose="02020603050405020304" charset="0"/>
                <a:cs typeface="Times New Roman" panose="02020603050405020304" charset="0"/>
              </a:rPr>
              <a:t>小胡，晟熙，梓睿，</a:t>
            </a:r>
            <a:r>
              <a:rPr lang="en-US" altLang="zh-CN" sz="2400">
                <a:solidFill>
                  <a:schemeClr val="tx1"/>
                </a:solidFill>
                <a:latin typeface="Times New Roman" panose="02020603050405020304" charset="0"/>
                <a:cs typeface="Times New Roman" panose="02020603050405020304" charset="0"/>
              </a:rPr>
              <a:t>CZ</a:t>
            </a: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176530" y="395605"/>
            <a:ext cx="11400790" cy="5854065"/>
          </a:xfrm>
          <a:ln>
            <a:noFill/>
          </a:ln>
        </p:spPr>
        <p:txBody>
          <a:bodyPr/>
          <a:p>
            <a:pPr marL="0" indent="0">
              <a:buNone/>
            </a:pPr>
            <a:r>
              <a:rPr lang="zh-CN" altLang="en-US" sz="2000">
                <a:solidFill>
                  <a:schemeClr val="tx1"/>
                </a:solidFill>
                <a:effectLst>
                  <a:outerShdw blurRad="38100" dist="38100" dir="2700000" algn="tl">
                    <a:srgbClr val="000000">
                      <a:alpha val="43137"/>
                    </a:srgbClr>
                  </a:outerShdw>
                </a:effectLst>
              </a:rPr>
              <a:t>听力中的位置题（来自雅思听力地图题）</a:t>
            </a:r>
            <a:endParaRPr lang="zh-CN" altLang="en-US" sz="2000">
              <a:solidFill>
                <a:schemeClr val="tx1"/>
              </a:solidFill>
              <a:effectLst>
                <a:outerShdw blurRad="38100" dist="38100" dir="2700000" algn="tl">
                  <a:srgbClr val="000000">
                    <a:alpha val="43137"/>
                  </a:srgbClr>
                </a:outerShdw>
              </a:effectLst>
            </a:endParaRPr>
          </a:p>
          <a:p>
            <a:pPr marL="0" indent="0">
              <a:buNone/>
            </a:pPr>
            <a:endParaRPr lang="zh-CN" altLang="en-US" sz="2000">
              <a:solidFill>
                <a:schemeClr val="tx1"/>
              </a:solidFill>
              <a:effectLst>
                <a:outerShdw blurRad="38100" dist="38100" dir="2700000" algn="tl">
                  <a:srgbClr val="000000">
                    <a:alpha val="43137"/>
                  </a:srgbClr>
                </a:outerShdw>
              </a:effectLst>
            </a:endParaRPr>
          </a:p>
        </p:txBody>
      </p:sp>
      <p:pic>
        <p:nvPicPr>
          <p:cNvPr id="4" name="图片 3" descr="Screenshot_20250823_184548_com.xingin.xhs_edit_45"/>
          <p:cNvPicPr>
            <a:picLocks noChangeAspect="1"/>
          </p:cNvPicPr>
          <p:nvPr/>
        </p:nvPicPr>
        <p:blipFill>
          <a:blip r:embed="rId2"/>
          <a:stretch>
            <a:fillRect/>
          </a:stretch>
        </p:blipFill>
        <p:spPr>
          <a:xfrm>
            <a:off x="5099050" y="0"/>
            <a:ext cx="7092950" cy="685863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8305"/>
            <a:ext cx="10968990" cy="5841365"/>
          </a:xfrm>
          <a:ln>
            <a:solidFill>
              <a:schemeClr val="accent1"/>
            </a:solidFill>
          </a:ln>
        </p:spPr>
        <p:txBody>
          <a:bodyPr/>
          <a:p>
            <a:pPr marL="0" indent="0" algn="just">
              <a:spcAft>
                <a:spcPts val="0"/>
              </a:spcAf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freedom</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自由</a:t>
            </a:r>
            <a:endPar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记忆：</a:t>
            </a:r>
            <a:r>
              <a:rPr lang="en-US" altLang="zh-CN" sz="2800">
                <a:solidFill>
                  <a:schemeClr val="tx1"/>
                </a:solidFill>
                <a:latin typeface="Times New Roman" panose="02020603050405020304" charset="0"/>
                <a:cs typeface="Times New Roman" panose="02020603050405020304" charset="0"/>
              </a:rPr>
              <a:t>boredom, wisdom </a:t>
            </a:r>
            <a:endParaRPr lang="en-US" altLang="zh-CN" sz="28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其他需要记忆的特殊名词：</a:t>
            </a:r>
            <a:endPar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revelation, publication (</a:t>
            </a:r>
            <a:r>
              <a:rPr lang="zh-CN" altLang="en-US" sz="2800">
                <a:solidFill>
                  <a:schemeClr val="tx1"/>
                </a:solidFill>
                <a:latin typeface="Times New Roman" panose="02020603050405020304" charset="0"/>
                <a:cs typeface="Times New Roman" panose="02020603050405020304" charset="0"/>
              </a:rPr>
              <a:t>注意区分</a:t>
            </a:r>
            <a:r>
              <a:rPr lang="en-US" altLang="zh-CN" sz="2800">
                <a:solidFill>
                  <a:schemeClr val="tx1"/>
                </a:solidFill>
                <a:latin typeface="Times New Roman" panose="02020603050405020304" charset="0"/>
                <a:cs typeface="Times New Roman" panose="02020603050405020304" charset="0"/>
              </a:rPr>
              <a:t>publicity), perception, reception, suspicion, clarification </a:t>
            </a: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9735"/>
            <a:ext cx="10968990" cy="5829935"/>
          </a:xfrm>
          <a:ln>
            <a:solidFill>
              <a:schemeClr val="accent1"/>
            </a:solidFill>
          </a:ln>
        </p:spPr>
        <p:txBody>
          <a:bodyPr>
            <a:noAutofit/>
          </a:bodyPr>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8. domain</a:t>
            </a:r>
            <a:r>
              <a:rPr lang="zh-CN" altLang="en-US" sz="2400">
                <a:solidFill>
                  <a:schemeClr val="tx1"/>
                </a:solidFill>
                <a:latin typeface="Times New Roman" panose="02020603050405020304" charset="0"/>
                <a:cs typeface="Times New Roman" panose="02020603050405020304" charset="0"/>
              </a:rPr>
              <a:t>领域、范围</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高难度完形</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In the heart of the city, where concrete towers clawed at the sky, there lay a forgotten gate. Its iron bars were </a:t>
            </a:r>
            <a:r>
              <a:rPr lang="en-US" altLang="zh-CN" sz="2400" u="sng">
                <a:solidFill>
                  <a:schemeClr val="tx1"/>
                </a:solidFill>
                <a:latin typeface="Times New Roman" panose="02020603050405020304" charset="0"/>
                <a:cs typeface="Times New Roman" panose="02020603050405020304" charset="0"/>
              </a:rPr>
              <a:t>     41     </a:t>
            </a:r>
            <a:r>
              <a:rPr lang="en-US" altLang="zh-CN" sz="2400">
                <a:solidFill>
                  <a:schemeClr val="tx1"/>
                </a:solidFill>
                <a:latin typeface="Times New Roman" panose="02020603050405020304" charset="0"/>
                <a:cs typeface="Times New Roman" panose="02020603050405020304" charset="0"/>
              </a:rPr>
              <a:t> with ivy, and the lock had long surrendered to rust. To most, it was merely a </a:t>
            </a:r>
            <a:r>
              <a:rPr lang="en-US" altLang="zh-CN" sz="2400" u="sng">
                <a:solidFill>
                  <a:schemeClr val="tx1"/>
                </a:solidFill>
                <a:latin typeface="Times New Roman" panose="02020603050405020304" charset="0"/>
                <a:cs typeface="Times New Roman" panose="02020603050405020304" charset="0"/>
              </a:rPr>
              <a:t>     42     </a:t>
            </a:r>
            <a:r>
              <a:rPr lang="en-US" altLang="zh-CN" sz="2400">
                <a:solidFill>
                  <a:schemeClr val="tx1"/>
                </a:solidFill>
                <a:latin typeface="Times New Roman" panose="02020603050405020304" charset="0"/>
                <a:cs typeface="Times New Roman" panose="02020603050405020304" charset="0"/>
              </a:rPr>
              <a:t> in the wall.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One rainy afternoon, a child paused before it. Her fingers traced the </a:t>
            </a:r>
            <a:r>
              <a:rPr lang="en-US" altLang="zh-CN" sz="2400" u="sng">
                <a:solidFill>
                  <a:schemeClr val="tx1"/>
                </a:solidFill>
                <a:latin typeface="Times New Roman" panose="02020603050405020304" charset="0"/>
                <a:cs typeface="Times New Roman" panose="02020603050405020304" charset="0"/>
              </a:rPr>
              <a:t>    43     </a:t>
            </a:r>
            <a:r>
              <a:rPr lang="en-US" altLang="zh-CN" sz="2400">
                <a:solidFill>
                  <a:schemeClr val="tx1"/>
                </a:solidFill>
                <a:latin typeface="Times New Roman" panose="02020603050405020304" charset="0"/>
                <a:cs typeface="Times New Roman" panose="02020603050405020304" charset="0"/>
              </a:rPr>
              <a:t> patterns on the gate, and something within her stirred, a </a:t>
            </a:r>
            <a:r>
              <a:rPr lang="en-US" altLang="zh-CN" sz="2400" u="sng">
                <a:solidFill>
                  <a:schemeClr val="tx1"/>
                </a:solidFill>
                <a:latin typeface="Times New Roman" panose="02020603050405020304" charset="0"/>
                <a:cs typeface="Times New Roman" panose="02020603050405020304" charset="0"/>
              </a:rPr>
              <a:t>    44      </a:t>
            </a:r>
            <a:r>
              <a:rPr lang="en-US" altLang="zh-CN" sz="2400">
                <a:solidFill>
                  <a:schemeClr val="tx1"/>
                </a:solidFill>
                <a:latin typeface="Times New Roman" panose="02020603050405020304" charset="0"/>
                <a:cs typeface="Times New Roman" panose="02020603050405020304" charset="0"/>
              </a:rPr>
              <a:t> she couldn’t name. Pushing it open, she stepped into a </a:t>
            </a:r>
            <a:r>
              <a:rPr lang="en-US" altLang="zh-CN" sz="2400" u="sng">
                <a:solidFill>
                  <a:schemeClr val="tx1"/>
                </a:solidFill>
                <a:latin typeface="Times New Roman" panose="02020603050405020304" charset="0"/>
                <a:cs typeface="Times New Roman" panose="02020603050405020304" charset="0"/>
              </a:rPr>
              <a:t>      45      </a:t>
            </a:r>
            <a:r>
              <a:rPr lang="en-US" altLang="zh-CN" sz="2400">
                <a:solidFill>
                  <a:schemeClr val="tx1"/>
                </a:solidFill>
                <a:latin typeface="Times New Roman" panose="02020603050405020304" charset="0"/>
                <a:cs typeface="Times New Roman" panose="02020603050405020304" charset="0"/>
              </a:rPr>
              <a:t> untouched by time.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41. A. choked 	B. polished 	C. painted 		D. broken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42. A. shadow 	B. relic 	C. decoration 	D. rule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43. A. modern 	B. faded 	C. glowing 		D. digital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44. A. fear 		B. song 	C. call 		D. doubt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45. A. chaos 	B. domain 	C. machine 		D. storm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229870"/>
            <a:ext cx="10968990" cy="6251575"/>
          </a:xfrm>
          <a:ln>
            <a:solidFill>
              <a:schemeClr val="accent1"/>
            </a:solidFill>
          </a:ln>
        </p:spPr>
        <p:txBody>
          <a:bodyPr>
            <a:noAutofit/>
          </a:bodyPr>
          <a:p>
            <a:pPr marL="0" indent="457200" algn="just">
              <a:lnSpc>
                <a:spcPts val="2100"/>
              </a:lnSpc>
              <a:spcAft>
                <a:spcPts val="0"/>
              </a:spcAft>
              <a:buNone/>
            </a:pP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假定你是李华，口语课上外教</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要求学生</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 listen to CD records or to attend live concerts”</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这一话题写一篇发言稿，内容如下：</a:t>
            </a:r>
            <a:endPar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你的观点；</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你的理由。</a:t>
            </a:r>
            <a:endPar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some argue that listening to records at home offers superior audio quality, I firmly believe that attending live concerts provides a more profound and meaningful musical experience. The primary advantage of live performances lies in their emotional authenticity. When artists perform on stage, their raw energy creates magical moments that polished studio recordings cannot replicate.</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Live events create multidimensional immersive experiences, although recordings may deliver flawless sounds. The visual spectacle of lighting, the physical vibrations of notes, and the spontaneous interactions between performers and audience combine to create something truly extraordinary that exists only in that moment.</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Moreover, sharing space with thousands of passionate fans creates collective memories and emotional bonds that last a lifetime. The roar of a crowd singing in unison generates a powerful sense of belonging that headphones cannot match. This communal aspect elevates music from mere entertainment to a shared human experience.</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1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Listening to records or attending live concerts is a domain where the rule “Beauty is in the eye of the beholder” applies.</a:t>
            </a:r>
            <a:r>
              <a:rPr lang="en-US" altLang="zh-CN" sz="2300">
                <a:solidFill>
                  <a:schemeClr val="tx1"/>
                </a:solidFill>
                <a:latin typeface="Times New Roman" panose="02020603050405020304" charset="0"/>
                <a:cs typeface="Times New Roman" panose="02020603050405020304" charset="0"/>
              </a:rPr>
              <a:t> But for me, attending live concerts resonates with me more deeply. </a:t>
            </a:r>
            <a:endParaRPr lang="en-US" altLang="zh-CN" sz="23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5605"/>
            <a:ext cx="10968990" cy="5854065"/>
          </a:xfrm>
          <a:ln>
            <a:solidFill>
              <a:schemeClr val="accent1"/>
            </a:solidFill>
          </a:ln>
        </p:spPr>
        <p:txBody>
          <a:bodyPr>
            <a:noAutofit/>
          </a:bodyPr>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9. sponsor</a:t>
            </a:r>
            <a:r>
              <a:rPr lang="zh-CN" altLang="en-US" sz="2400">
                <a:solidFill>
                  <a:schemeClr val="tx1"/>
                </a:solidFill>
                <a:latin typeface="Times New Roman" panose="02020603050405020304" charset="0"/>
                <a:cs typeface="Times New Roman" panose="02020603050405020304" charset="0"/>
              </a:rPr>
              <a:t>倡议、赞助；赞助者</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与</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赞助、资助</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有关的词汇：</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patron</a:t>
            </a:r>
            <a:r>
              <a:rPr lang="zh-CN" altLang="en-US" sz="2400">
                <a:solidFill>
                  <a:schemeClr val="tx1"/>
                </a:solidFill>
                <a:latin typeface="Times New Roman" panose="02020603050405020304" charset="0"/>
                <a:cs typeface="Times New Roman" panose="02020603050405020304" charset="0"/>
              </a:rPr>
              <a:t>多指艺术方面的资助人，</a:t>
            </a:r>
            <a:r>
              <a:rPr lang="en-US" altLang="zh-CN" sz="2400">
                <a:solidFill>
                  <a:schemeClr val="tx1"/>
                </a:solidFill>
                <a:latin typeface="Times New Roman" panose="02020603050405020304" charset="0"/>
                <a:cs typeface="Times New Roman" panose="02020603050405020304" charset="0"/>
              </a:rPr>
              <a:t>patronize</a:t>
            </a:r>
            <a:r>
              <a:rPr lang="zh-CN" altLang="en-US" sz="2400">
                <a:solidFill>
                  <a:schemeClr val="tx1"/>
                </a:solidFill>
                <a:latin typeface="Times New Roman" panose="02020603050405020304" charset="0"/>
                <a:cs typeface="Times New Roman" panose="02020603050405020304" charset="0"/>
              </a:rPr>
              <a:t>资助艺术</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endorse=advocate</a:t>
            </a:r>
            <a:r>
              <a:rPr lang="zh-CN" altLang="en-US" sz="2400">
                <a:solidFill>
                  <a:schemeClr val="tx1"/>
                </a:solidFill>
                <a:latin typeface="Times New Roman" panose="02020603050405020304" charset="0"/>
                <a:cs typeface="Times New Roman" panose="02020603050405020304" charset="0"/>
              </a:rPr>
              <a:t>公开赞同、公开支持（</a:t>
            </a:r>
            <a:r>
              <a:rPr lang="en-US" altLang="zh-CN" sz="2400">
                <a:solidFill>
                  <a:schemeClr val="tx1"/>
                </a:solidFill>
                <a:latin typeface="Times New Roman" panose="02020603050405020304" charset="0"/>
                <a:cs typeface="Times New Roman" panose="02020603050405020304" charset="0"/>
              </a:rPr>
              <a:t>endorse</a:t>
            </a:r>
            <a:r>
              <a:rPr lang="zh-CN" altLang="en-US" sz="2400">
                <a:solidFill>
                  <a:schemeClr val="tx1"/>
                </a:solidFill>
                <a:latin typeface="Times New Roman" panose="02020603050405020304" charset="0"/>
                <a:cs typeface="Times New Roman" panose="02020603050405020304" charset="0"/>
              </a:rPr>
              <a:t>引申为广告代言）</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subsidize</a:t>
            </a:r>
            <a:r>
              <a:rPr lang="zh-CN" altLang="en-US" sz="2400">
                <a:solidFill>
                  <a:schemeClr val="tx1"/>
                </a:solidFill>
                <a:latin typeface="Times New Roman" panose="02020603050405020304" charset="0"/>
                <a:cs typeface="Times New Roman" panose="02020603050405020304" charset="0"/>
              </a:rPr>
              <a:t>资助、补助（涉及到钱）</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champion</a:t>
            </a:r>
            <a:r>
              <a:rPr lang="zh-CN" altLang="en-US" sz="2400">
                <a:solidFill>
                  <a:schemeClr val="tx1"/>
                </a:solidFill>
                <a:latin typeface="Times New Roman" panose="02020603050405020304" charset="0"/>
                <a:cs typeface="Times New Roman" panose="02020603050405020304" charset="0"/>
              </a:rPr>
              <a:t>坚定支持</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As a renowned environmental activist, she has consistently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championed</a:t>
            </a:r>
            <a:r>
              <a:rPr lang="en-US" altLang="zh-CN" sz="2400">
                <a:solidFill>
                  <a:schemeClr val="tx1"/>
                </a:solidFill>
                <a:latin typeface="Times New Roman" panose="02020603050405020304" charset="0"/>
                <a:cs typeface="Times New Roman" panose="02020603050405020304" charset="0"/>
              </a:rPr>
              <a:t> the global transition to renewable energy, not only by funding cutting-edge solar research but also by mobilizing youth networks worldwide to advocate for policy changes, demonstrating that true leadership means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championing</a:t>
            </a:r>
            <a:r>
              <a:rPr lang="en-US" altLang="zh-CN" sz="2400">
                <a:solidFill>
                  <a:schemeClr val="tx1"/>
                </a:solidFill>
                <a:latin typeface="Times New Roman" panose="02020603050405020304" charset="0"/>
                <a:cs typeface="Times New Roman" panose="02020603050405020304" charset="0"/>
              </a:rPr>
              <a:t> causes beyond mere financial support.</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5290"/>
            <a:ext cx="10968990" cy="5834380"/>
          </a:xfrm>
          <a:ln>
            <a:solidFill>
              <a:schemeClr val="accent1"/>
            </a:solidFill>
          </a:ln>
        </p:spPr>
        <p:txBody>
          <a:bodyPr/>
          <a:p>
            <a:pPr marL="0" indent="0">
              <a:buNone/>
            </a:pPr>
            <a:r>
              <a:rPr lang="en-US" altLang="zh-CN" sz="2400" b="1">
                <a:solidFill>
                  <a:schemeClr val="tx1"/>
                </a:solidFill>
              </a:rPr>
              <a:t>10. liberty</a:t>
            </a:r>
            <a:r>
              <a:rPr lang="zh-CN" altLang="en-US" sz="2400" b="1">
                <a:solidFill>
                  <a:schemeClr val="tx1"/>
                </a:solidFill>
              </a:rPr>
              <a:t>自由</a:t>
            </a:r>
            <a:endParaRPr lang="zh-CN" altLang="en-US" sz="2400" b="1">
              <a:solidFill>
                <a:schemeClr val="tx1"/>
              </a:solidFill>
            </a:endParaRPr>
          </a:p>
          <a:p>
            <a:pPr marL="0" indent="0">
              <a:buNone/>
            </a:pPr>
            <a:r>
              <a:rPr lang="en-US" altLang="zh-CN" sz="2400" b="1">
                <a:solidFill>
                  <a:schemeClr val="tx1"/>
                </a:solidFill>
              </a:rPr>
              <a:t>      be at liberty to do sth.</a:t>
            </a:r>
            <a:endParaRPr lang="en-US" altLang="zh-CN" sz="2400" b="1">
              <a:solidFill>
                <a:schemeClr val="tx1"/>
              </a:solidFill>
            </a:endParaRPr>
          </a:p>
          <a:p>
            <a:pPr marL="0" indent="0">
              <a:buNone/>
            </a:pPr>
            <a:r>
              <a:rPr lang="en-US" altLang="zh-CN" sz="2400" b="1">
                <a:solidFill>
                  <a:schemeClr val="tx1"/>
                </a:solidFill>
              </a:rPr>
              <a:t>     </a:t>
            </a:r>
            <a:r>
              <a:rPr lang="zh-CN" altLang="en-US" sz="2400" b="1">
                <a:solidFill>
                  <a:schemeClr val="tx1"/>
                </a:solidFill>
              </a:rPr>
              <a:t>（无奖竞猜）</a:t>
            </a:r>
            <a:endParaRPr lang="zh-CN" altLang="en-US" sz="2400" b="1">
              <a:solidFill>
                <a:schemeClr val="tx1"/>
              </a:solidFill>
            </a:endParaRPr>
          </a:p>
        </p:txBody>
      </p:sp>
      <p:pic>
        <p:nvPicPr>
          <p:cNvPr id="4" name="图片 3" descr="Screenshot_20250808_092841_cn.dictcn.android.digi"/>
          <p:cNvPicPr>
            <a:picLocks noChangeAspect="1"/>
          </p:cNvPicPr>
          <p:nvPr/>
        </p:nvPicPr>
        <p:blipFill>
          <a:blip r:embed="rId2"/>
          <a:stretch>
            <a:fillRect/>
          </a:stretch>
        </p:blipFill>
        <p:spPr>
          <a:xfrm>
            <a:off x="5168265" y="524510"/>
            <a:ext cx="6301105" cy="342265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8940"/>
            <a:ext cx="10968990" cy="5840730"/>
          </a:xfrm>
          <a:ln>
            <a:solidFill>
              <a:schemeClr val="accent1"/>
            </a:solidFill>
          </a:ln>
        </p:spPr>
        <p:txBody>
          <a:bodyPr>
            <a:noAutofit/>
          </a:bodyPr>
          <a:p>
            <a:pPr marL="0" indent="0" algn="just">
              <a:lnSpc>
                <a:spcPts val="25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 sample</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样本、样品</a:t>
            </a:r>
            <a:endPar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中难度完形</a:t>
            </a:r>
            <a:r>
              <a:rPr lang="en-US" altLang="zh-CN" sz="2300">
                <a:solidFill>
                  <a:schemeClr val="tx1"/>
                </a:solidFill>
                <a:latin typeface="Times New Roman" panose="02020603050405020304" charset="0"/>
                <a:cs typeface="Times New Roman" panose="02020603050405020304" charset="0"/>
              </a:rPr>
              <a:t>)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Walking through the bustling night market, I realized food was more than sustenance; it was a </a:t>
            </a:r>
            <a:r>
              <a:rPr lang="en-US" altLang="zh-CN" sz="2300" u="sng">
                <a:solidFill>
                  <a:schemeClr val="tx1"/>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to cultures. At the first stand, a vendor handed me a wooden toothpick to </a:t>
            </a:r>
            <a:r>
              <a:rPr lang="en-US" altLang="zh-CN" sz="2300" u="sng">
                <a:solidFill>
                  <a:schemeClr val="tx1"/>
                </a:solidFill>
                <a:latin typeface="Times New Roman" panose="02020603050405020304" charset="0"/>
                <a:cs typeface="Times New Roman" panose="02020603050405020304" charset="0"/>
              </a:rPr>
              <a:t>  42   </a:t>
            </a:r>
            <a:r>
              <a:rPr lang="en-US" altLang="zh-CN" sz="2300">
                <a:solidFill>
                  <a:schemeClr val="tx1"/>
                </a:solidFill>
                <a:latin typeface="Times New Roman" panose="02020603050405020304" charset="0"/>
                <a:cs typeface="Times New Roman" panose="02020603050405020304" charset="0"/>
              </a:rPr>
              <a:t> a spicy coconut dumpling. The </a:t>
            </a:r>
            <a:r>
              <a:rPr lang="en-US" altLang="zh-CN" sz="2300" u="sng">
                <a:solidFill>
                  <a:schemeClr val="tx1"/>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of flavors made me understand why locals perceive this as a breakfast staple.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As I moved deeper into the market, the </a:t>
            </a:r>
            <a:r>
              <a:rPr lang="en-US" altLang="zh-CN" sz="2300" u="sng">
                <a:solidFill>
                  <a:schemeClr val="tx1"/>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of grilling meats mixed with different seasonings. A chef noticed my </a:t>
            </a:r>
            <a:r>
              <a:rPr lang="en-US" altLang="zh-CN" sz="2300" u="sng">
                <a:solidFill>
                  <a:schemeClr val="tx1"/>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and invited me to bite into his newest creation: durian-packed chocolate. Though </a:t>
            </a:r>
            <a:r>
              <a:rPr lang="en-US" altLang="zh-CN" sz="2300" u="sng">
                <a:solidFill>
                  <a:schemeClr val="tx1"/>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I took a small bite. “Let your taste buds </a:t>
            </a:r>
            <a:r>
              <a:rPr lang="en-US" altLang="zh-CN" sz="2300" u="sng">
                <a:solidFill>
                  <a:schemeClr val="tx1"/>
                </a:solidFill>
                <a:latin typeface="Times New Roman" panose="02020603050405020304" charset="0"/>
                <a:cs typeface="Times New Roman" panose="02020603050405020304" charset="0"/>
              </a:rPr>
              <a:t>   47   </a:t>
            </a:r>
            <a:r>
              <a:rPr lang="en-US" altLang="zh-CN" sz="2300">
                <a:solidFill>
                  <a:schemeClr val="tx1"/>
                </a:solidFill>
                <a:latin typeface="Times New Roman" panose="02020603050405020304" charset="0"/>
                <a:cs typeface="Times New Roman" panose="02020603050405020304" charset="0"/>
              </a:rPr>
              <a:t> the layers,” he advised.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41. A. goodwill 	B. gateway 		C. timeout 		D. green light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42. A. smell 		B. reject 		C. purchase 		D. sample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43. A. explosion 	B. absence 		C. upgrade 		D. complexity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44. A. warmth 	B. rhythm 		C. fragrance 		D. light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45. A. curiosity 	B. embarrassment 	C. aggression 	D. strength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46. A. delighted 	B. angry 		C. panicked 		D. hesitant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47. A. forget 		B. analyze 		C. ignore 		D. resist </a:t>
            </a:r>
            <a:endParaRPr lang="en-US" altLang="zh-CN" sz="23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6533</Words>
  <Application>WPS 演示</Application>
  <PresentationFormat>宽屏</PresentationFormat>
  <Paragraphs>93</Paragraphs>
  <Slides>14</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Wingdings</vt:lpstr>
      <vt:lpstr>Times New Roman</vt:lpstr>
      <vt:lpstr>微软雅黑</vt:lpstr>
      <vt:lpstr>Arial Unicode MS</vt:lpstr>
      <vt:lpstr>Calibri</vt:lpstr>
      <vt:lpstr>WPS</vt:lpstr>
      <vt:lpstr>选必4 U2单词2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212</cp:revision>
  <dcterms:created xsi:type="dcterms:W3CDTF">2019-06-19T02:08:00Z</dcterms:created>
  <dcterms:modified xsi:type="dcterms:W3CDTF">2025-08-23T11:22:21Z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6A4255299C1F465883498F3AB4E29B50_11</vt:lpwstr>
  </property>
</Properties>
</file>