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7" r:id="rId5"/>
    <p:sldId id="259" r:id="rId6"/>
    <p:sldId id="267" r:id="rId7"/>
    <p:sldId id="260" r:id="rId8"/>
    <p:sldId id="261" r:id="rId9"/>
    <p:sldId id="262" r:id="rId10"/>
    <p:sldId id="263" r:id="rId11"/>
    <p:sldId id="264" r:id="rId12"/>
    <p:sldId id="265" r:id="rId13"/>
    <p:sldId id="266"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1.jpeg"/><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image" Target="../media/image2.jpeg"/><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solidFill>
                  <a:srgbClr val="FF0000"/>
                </a:solidFill>
              </a:rPr>
              <a:t>选必</a:t>
            </a:r>
            <a:r>
              <a:rPr lang="en-US" altLang="zh-CN">
                <a:solidFill>
                  <a:srgbClr val="FF0000"/>
                </a:solidFill>
              </a:rPr>
              <a:t>4 U2</a:t>
            </a:r>
            <a:r>
              <a:rPr lang="zh-CN" altLang="en-US">
                <a:solidFill>
                  <a:srgbClr val="FF0000"/>
                </a:solidFill>
              </a:rPr>
              <a:t>单词</a:t>
            </a:r>
            <a:r>
              <a:rPr lang="en-US" altLang="zh-CN">
                <a:solidFill>
                  <a:srgbClr val="FF0000"/>
                </a:solidFill>
              </a:rPr>
              <a:t>1</a:t>
            </a:r>
            <a:endParaRPr lang="en-US" altLang="zh-CN">
              <a:solidFill>
                <a:srgbClr val="FF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26720"/>
            <a:ext cx="10968990" cy="5822950"/>
          </a:xfrm>
          <a:ln>
            <a:solidFill>
              <a:schemeClr val="accent1"/>
            </a:solidFill>
          </a:ln>
        </p:spPr>
        <p:txBody>
          <a:bodyPr>
            <a:noAutofit/>
          </a:bodyPr>
          <a:p>
            <a:pPr marL="0" indent="0" algn="just">
              <a:lnSpc>
                <a:spcPts val="2500"/>
              </a:lnSpc>
              <a:spcAft>
                <a:spcPts val="0"/>
              </a:spcAft>
              <a:buNone/>
            </a:pPr>
            <a:r>
              <a:rPr lang="zh-CN" altLang="en-US" sz="2400">
                <a:solidFill>
                  <a:schemeClr val="tx1"/>
                </a:solidFill>
                <a:latin typeface="Times New Roman" panose="02020603050405020304" charset="0"/>
                <a:cs typeface="Times New Roman" panose="02020603050405020304" charset="0"/>
              </a:rPr>
              <a:t>（新题型：名言类应用文）</a:t>
            </a:r>
            <a:endParaRPr lang="zh-CN" altLang="en-US" sz="2400">
              <a:solidFill>
                <a:schemeClr val="tx1"/>
              </a:solidFill>
              <a:latin typeface="Times New Roman" panose="02020603050405020304" charset="0"/>
              <a:cs typeface="Times New Roman" panose="02020603050405020304" charset="0"/>
            </a:endParaRPr>
          </a:p>
          <a:p>
            <a:pPr marL="0" indent="457200" algn="just">
              <a:lnSpc>
                <a:spcPts val="250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zh-CN" altLang="en-US"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苏格拉底（</a:t>
            </a:r>
            <a:r>
              <a:rPr lang="en-US" altLang="zh-CN"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Socrates</a:t>
            </a:r>
            <a:r>
              <a:rPr lang="zh-CN" altLang="en-US"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）说过：</a:t>
            </a:r>
            <a:r>
              <a:rPr lang="en-US" altLang="zh-CN"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An unexamined life is not worth living.</a:t>
            </a:r>
            <a:r>
              <a:rPr lang="zh-CN" altLang="en-US"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请结合自己的经历谈一下对这句话的理解。</a:t>
            </a:r>
            <a:endParaRPr lang="zh-CN" altLang="en-US"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457200" algn="just">
              <a:lnSpc>
                <a:spcPts val="2500"/>
              </a:lnSpc>
              <a:spcAft>
                <a:spcPts val="0"/>
              </a:spcAft>
              <a:buNone/>
            </a:pPr>
            <a:r>
              <a:rPr lang="en-US" altLang="zh-CN" sz="2400">
                <a:solidFill>
                  <a:schemeClr val="tx1"/>
                </a:solidFill>
                <a:latin typeface="Times New Roman" panose="02020603050405020304" charset="0"/>
                <a:cs typeface="Times New Roman" panose="02020603050405020304" charset="0"/>
              </a:rPr>
              <a:t>Socrates’ wisdom transcends time because it highlights the imperative of introspection. It resonates with me deeply as I reflect on my battle with digital distraction during ninth grade. </a:t>
            </a:r>
            <a:endParaRPr lang="en-US" altLang="zh-CN" sz="2400">
              <a:solidFill>
                <a:schemeClr val="tx1"/>
              </a:solidFill>
              <a:latin typeface="Times New Roman" panose="02020603050405020304" charset="0"/>
              <a:cs typeface="Times New Roman" panose="02020603050405020304" charset="0"/>
            </a:endParaRPr>
          </a:p>
          <a:p>
            <a:pPr marL="0" indent="457200" algn="just">
              <a:lnSpc>
                <a:spcPts val="2500"/>
              </a:lnSpc>
              <a:spcAft>
                <a:spcPts val="0"/>
              </a:spcAft>
              <a:buNone/>
            </a:pPr>
            <a:r>
              <a:rPr lang="en-US" altLang="zh-CN" sz="2400">
                <a:solidFill>
                  <a:schemeClr val="tx1"/>
                </a:solidFill>
                <a:latin typeface="Times New Roman" panose="02020603050405020304" charset="0"/>
                <a:cs typeface="Times New Roman" panose="02020603050405020304" charset="0"/>
              </a:rPr>
              <a:t>Overwhelmed by grueling academic pressure, I initially turned to social media for harmless breaks. Yet soon, what began as five-minute scrolls turned into hours of compulsive browsing.My textbooks gathered dust while my screen time skyrocketed to 8 hours daily. I became a passive consumer of content, my attention span fractured into fragments. </a:t>
            </a:r>
            <a:r>
              <a:rPr lang="en-US" altLang="zh-CN" sz="2400">
                <a:solidFill>
                  <a:schemeClr val="tx1"/>
                </a:solidFill>
                <a:latin typeface="Times New Roman" panose="02020603050405020304" charset="0"/>
                <a:cs typeface="Times New Roman" panose="02020603050405020304" charset="0"/>
                <a:sym typeface="+mn-ea"/>
              </a:rPr>
              <a:t>The turning point came when I encountered Socrates’ words during a literature class. The phrase pierced through my digital haze like a scalpel. </a:t>
            </a:r>
            <a:r>
              <a:rPr lang="en-US" altLang="zh-CN" sz="2400">
                <a:solidFill>
                  <a:schemeClr val="tx1"/>
                </a:solidFill>
                <a:latin typeface="Times New Roman" panose="02020603050405020304" charset="0"/>
                <a:cs typeface="Times New Roman" panose="02020603050405020304" charset="0"/>
                <a:sym typeface="+mn-ea"/>
              </a:rPr>
              <a:t>I tried different ways and luckily, </a:t>
            </a:r>
            <a:r>
              <a:rPr lang="en-US" altLang="zh-CN" sz="2400">
                <a:solidFill>
                  <a:schemeClr val="tx1"/>
                </a:solidFill>
                <a:latin typeface="Times New Roman" panose="02020603050405020304" charset="0"/>
                <a:cs typeface="Times New Roman" panose="02020603050405020304" charset="0"/>
              </a:rPr>
              <a:t>the craving for internet that had long ruled my heart began to loosen its grip.  </a:t>
            </a:r>
            <a:endParaRPr lang="en-US" altLang="zh-CN" sz="2400">
              <a:solidFill>
                <a:schemeClr val="tx1"/>
              </a:solidFill>
              <a:latin typeface="Times New Roman" panose="02020603050405020304" charset="0"/>
              <a:cs typeface="Times New Roman" panose="02020603050405020304" charset="0"/>
            </a:endParaRPr>
          </a:p>
          <a:p>
            <a:pPr marL="0" indent="457200" algn="just">
              <a:lnSpc>
                <a:spcPts val="2500"/>
              </a:lnSpc>
              <a:spcAft>
                <a:spcPts val="0"/>
              </a:spcAft>
              <a:buNone/>
            </a:pPr>
            <a:r>
              <a:rPr lang="en-US" altLang="zh-CN" sz="2400">
                <a:solidFill>
                  <a:schemeClr val="tx1"/>
                </a:solidFill>
                <a:latin typeface="Times New Roman" panose="02020603050405020304" charset="0"/>
                <a:cs typeface="Times New Roman" panose="02020603050405020304" charset="0"/>
              </a:rPr>
              <a:t>An </a:t>
            </a:r>
            <a:r>
              <a:rPr lang="en-US" altLang="zh-CN" sz="2400">
                <a:solidFill>
                  <a:schemeClr val="tx1"/>
                </a:solidFill>
                <a:latin typeface="Times New Roman" panose="02020603050405020304" charset="0"/>
                <a:cs typeface="Times New Roman" panose="02020603050405020304" charset="0"/>
                <a:sym typeface="+mn-ea"/>
              </a:rPr>
              <a:t>unexamined life is not worth living. </a:t>
            </a:r>
            <a:r>
              <a:rPr lang="en-US" altLang="zh-CN" sz="2400">
                <a:solidFill>
                  <a:schemeClr val="tx1"/>
                </a:solidFill>
                <a:latin typeface="Times New Roman" panose="02020603050405020304" charset="0"/>
                <a:cs typeface="Times New Roman" panose="02020603050405020304" charset="0"/>
              </a:rPr>
              <a:t>Like a lighthouse piercing fog, Socrates’ words are a timely wake-up call for me to break free from the scroll captivity. (dicksuck</a:t>
            </a:r>
            <a:r>
              <a:rPr lang="zh-CN" altLang="en-US" sz="2400">
                <a:solidFill>
                  <a:schemeClr val="tx1"/>
                </a:solidFill>
                <a:latin typeface="Times New Roman" panose="02020603050405020304" charset="0"/>
                <a:cs typeface="Times New Roman" panose="02020603050405020304" charset="0"/>
              </a:rPr>
              <a:t>评分</a:t>
            </a:r>
            <a:r>
              <a:rPr lang="en-US" altLang="zh-CN" sz="2400">
                <a:solidFill>
                  <a:schemeClr val="tx1"/>
                </a:solidFill>
                <a:latin typeface="Times New Roman" panose="02020603050405020304" charset="0"/>
                <a:cs typeface="Times New Roman" panose="02020603050405020304" charset="0"/>
              </a:rPr>
              <a:t>8</a:t>
            </a:r>
            <a:r>
              <a:rPr lang="zh-CN" altLang="en-US" sz="2400">
                <a:solidFill>
                  <a:schemeClr val="tx1"/>
                </a:solidFill>
                <a:latin typeface="Times New Roman" panose="02020603050405020304" charset="0"/>
                <a:cs typeface="Times New Roman" panose="02020603050405020304" charset="0"/>
              </a:rPr>
              <a:t>）</a:t>
            </a:r>
            <a:endParaRPr lang="zh-CN" altLang="en-US"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33070"/>
            <a:ext cx="10968990" cy="5816600"/>
          </a:xfrm>
          <a:ln>
            <a:solidFill>
              <a:schemeClr val="accent1"/>
            </a:solidFill>
          </a:ln>
        </p:spPr>
        <p:txBody>
          <a:bodyPr/>
          <a:p>
            <a:pPr marL="0" indent="0" algn="just">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5. entitle</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给</a:t>
            </a: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命名；使享有权利</a:t>
            </a:r>
            <a:endPar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buNone/>
            </a:pPr>
            <a:r>
              <a:rPr lang="en-US" altLang="zh-CN" sz="2800">
                <a:solidFill>
                  <a:schemeClr val="tx1"/>
                </a:solidFill>
                <a:latin typeface="Times New Roman" panose="02020603050405020304" charset="0"/>
                <a:cs typeface="Times New Roman" panose="02020603050405020304" charset="0"/>
              </a:rPr>
              <a:t>Article 12 entitles the buyer to a full refund if the product is defective.</a:t>
            </a:r>
            <a:endParaRPr lang="en-US" altLang="zh-CN" sz="2800">
              <a:solidFill>
                <a:schemeClr val="tx1"/>
              </a:solidFill>
              <a:latin typeface="Times New Roman" panose="02020603050405020304" charset="0"/>
              <a:cs typeface="Times New Roman" panose="02020603050405020304" charset="0"/>
            </a:endParaRPr>
          </a:p>
          <a:p>
            <a:pPr marL="0" indent="0" algn="just">
              <a:buNone/>
            </a:pPr>
            <a:r>
              <a:rPr lang="en-US" altLang="zh-CN" sz="2800">
                <a:solidFill>
                  <a:schemeClr val="tx1"/>
                </a:solidFill>
                <a:latin typeface="Times New Roman" panose="02020603050405020304" charset="0"/>
                <a:cs typeface="Times New Roman" panose="02020603050405020304" charset="0"/>
              </a:rPr>
              <a:t>The novel entitled </a:t>
            </a:r>
            <a:r>
              <a:rPr lang="en-US" altLang="zh-CN" sz="2800" i="1">
                <a:solidFill>
                  <a:schemeClr val="tx1"/>
                </a:solidFill>
                <a:latin typeface="Times New Roman" panose="02020603050405020304" charset="0"/>
                <a:cs typeface="Times New Roman" panose="02020603050405020304" charset="0"/>
              </a:rPr>
              <a:t>Once Upon a Time in America</a:t>
            </a:r>
            <a:r>
              <a:rPr lang="en-US" altLang="zh-CN" sz="2800">
                <a:solidFill>
                  <a:schemeClr val="tx1"/>
                </a:solidFill>
                <a:latin typeface="Times New Roman" panose="02020603050405020304" charset="0"/>
                <a:cs typeface="Times New Roman" panose="02020603050405020304" charset="0"/>
              </a:rPr>
              <a:t> masterfully depicts the interplay between betrayal and loyalty. </a:t>
            </a:r>
            <a:endParaRPr lang="en-US" altLang="zh-CN" sz="2800">
              <a:solidFill>
                <a:schemeClr val="tx1"/>
              </a:solidFill>
              <a:latin typeface="Times New Roman" panose="02020603050405020304" charset="0"/>
              <a:cs typeface="Times New Roman" panose="02020603050405020304" charset="0"/>
            </a:endParaRPr>
          </a:p>
          <a:p>
            <a:pPr marL="0" indent="0" algn="just">
              <a:buNone/>
            </a:pPr>
            <a:endParaRPr lang="en-US" altLang="zh-CN" sz="28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5770"/>
            <a:ext cx="10968990" cy="5803900"/>
          </a:xfrm>
          <a:ln>
            <a:solidFill>
              <a:schemeClr val="accent1"/>
            </a:solidFill>
          </a:ln>
        </p:spPr>
        <p:txBody>
          <a:bodyPr>
            <a:noAutofit/>
          </a:bodyPr>
          <a:p>
            <a:pPr marL="0" indent="0" algn="just">
              <a:lnSpc>
                <a:spcPts val="22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6. getaway</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适合度假的地方</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读续好句</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I bid farewell to my idleness and decadence, refusing to let anyone belittle my dreams.  The library became my getaway, whose shelves, lined with books, held the crystallized wisdom of humanity, transcending time and space. When melancholy crept in, these books transformed into luminous beacons, their words dissolving my solitude like dawn dispelling night.</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200"/>
              </a:lnSpc>
              <a:spcAft>
                <a:spcPts val="0"/>
              </a:spcAft>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动词短语变来的合成名词：</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comeback-stage (make) a comeback</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make-up</a:t>
            </a:r>
            <a:r>
              <a:rPr lang="zh-CN" altLang="en-US" sz="2400">
                <a:solidFill>
                  <a:schemeClr val="tx1"/>
                </a:solidFill>
                <a:latin typeface="Times New Roman" panose="02020603050405020304" charset="0"/>
                <a:cs typeface="Times New Roman" panose="02020603050405020304" charset="0"/>
              </a:rPr>
              <a:t>性格</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leftovers</a:t>
            </a:r>
            <a:r>
              <a:rPr lang="zh-CN" altLang="en-US" sz="2400">
                <a:solidFill>
                  <a:schemeClr val="tx1"/>
                </a:solidFill>
                <a:latin typeface="Times New Roman" panose="02020603050405020304" charset="0"/>
                <a:cs typeface="Times New Roman" panose="02020603050405020304" charset="0"/>
              </a:rPr>
              <a:t>剩饭</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eye-opener</a:t>
            </a:r>
            <a:r>
              <a:rPr lang="zh-CN" altLang="en-US" sz="2400">
                <a:solidFill>
                  <a:schemeClr val="tx1"/>
                </a:solidFill>
                <a:latin typeface="Times New Roman" panose="02020603050405020304" charset="0"/>
                <a:cs typeface="Times New Roman" panose="02020603050405020304" charset="0"/>
              </a:rPr>
              <a:t>使人大开眼界的经历</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icebreaker</a:t>
            </a:r>
            <a:r>
              <a:rPr lang="zh-CN" altLang="en-US" sz="2400">
                <a:solidFill>
                  <a:schemeClr val="tx1"/>
                </a:solidFill>
                <a:latin typeface="Times New Roman" panose="02020603050405020304" charset="0"/>
                <a:cs typeface="Times New Roman" panose="02020603050405020304" charset="0"/>
              </a:rPr>
              <a:t>暖场话</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trade-off</a:t>
            </a:r>
            <a:r>
              <a:rPr lang="zh-CN" altLang="en-US" sz="2400">
                <a:solidFill>
                  <a:schemeClr val="tx1"/>
                </a:solidFill>
                <a:latin typeface="Times New Roman" panose="02020603050405020304" charset="0"/>
                <a:cs typeface="Times New Roman" panose="02020603050405020304" charset="0"/>
              </a:rPr>
              <a:t>权衡</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While we are spoilt for choice in modern food options, prioritizing convenience over nutrition remains a dangerous trade-off. Rather than passively accepting the status quo, we should pull the plug on the normalization of daily fast-food consumption. By treating it as an emergency fallback rather than a staple diet, we can reclaim control over our health and eating habits.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77190"/>
            <a:ext cx="10968990" cy="5872480"/>
          </a:xfrm>
          <a:ln>
            <a:solidFill>
              <a:schemeClr val="accent1"/>
            </a:solidFill>
          </a:ln>
        </p:spPr>
        <p:txBody>
          <a:bodyPr/>
          <a:p>
            <a:pPr marL="0" indent="0" algn="just">
              <a:buNone/>
            </a:pPr>
            <a:r>
              <a:rPr lang="en-US" altLang="zh-CN" sz="2400">
                <a:solidFill>
                  <a:schemeClr val="tx1"/>
                </a:solidFill>
                <a:latin typeface="Times New Roman" panose="02020603050405020304" charset="0"/>
                <a:cs typeface="Times New Roman" panose="02020603050405020304" charset="0"/>
              </a:rPr>
              <a:t>1. located  a. </a:t>
            </a:r>
            <a:r>
              <a:rPr lang="zh-CN" altLang="en-US" sz="2400">
                <a:solidFill>
                  <a:schemeClr val="tx1"/>
                </a:solidFill>
                <a:latin typeface="Times New Roman" panose="02020603050405020304" charset="0"/>
                <a:cs typeface="Times New Roman" panose="02020603050405020304" charset="0"/>
              </a:rPr>
              <a:t>坐落在</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坐落在闹市的书店售卖插图精美的书籍，雅俗共赏，老少皆宜。</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    Located in the heart of the downtown area, this bookstore sells beautifully illustrated books that cater to diverse readers, from children to adults.</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    Nestled in the bustling city center, the bookstore offers exquisitely illustrated volumes that appeal to both refined and popular tastes, captivating readers of all ages.</a:t>
            </a:r>
            <a:endParaRPr lang="en-US" altLang="zh-CN" sz="2400">
              <a:solidFill>
                <a:schemeClr val="tx1"/>
              </a:solidFill>
              <a:latin typeface="Times New Roman" panose="02020603050405020304" charset="0"/>
              <a:cs typeface="Times New Roman" panose="02020603050405020304" charset="0"/>
            </a:endParaRP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74980"/>
            <a:ext cx="10968990" cy="5774690"/>
          </a:xfrm>
          <a:ln>
            <a:solidFill>
              <a:schemeClr val="accent1"/>
            </a:solidFill>
          </a:ln>
        </p:spPr>
        <p:txBody>
          <a:bodyPr>
            <a:noAutofit/>
          </a:bodyPr>
          <a:p>
            <a:pPr marL="0" indent="0" algn="just">
              <a:lnSpc>
                <a:spcPts val="2200"/>
              </a:lnSpc>
              <a:spcAft>
                <a:spcPts val="0"/>
              </a:spcAft>
              <a:buNone/>
            </a:pPr>
            <a:r>
              <a:rPr lang="en-US" altLang="zh-CN" sz="2300">
                <a:solidFill>
                  <a:schemeClr val="tx1"/>
                </a:solidFill>
                <a:latin typeface="Times New Roman" panose="02020603050405020304" charset="0"/>
                <a:cs typeface="Times New Roman" panose="02020603050405020304" charset="0"/>
              </a:rPr>
              <a:t>(</a:t>
            </a:r>
            <a:r>
              <a:rPr lang="zh-CN" altLang="en-US" sz="2300">
                <a:solidFill>
                  <a:schemeClr val="tx1"/>
                </a:solidFill>
                <a:latin typeface="Times New Roman" panose="02020603050405020304" charset="0"/>
                <a:cs typeface="Times New Roman" panose="02020603050405020304" charset="0"/>
              </a:rPr>
              <a:t>原创完形</a:t>
            </a:r>
            <a:r>
              <a:rPr lang="en-US" altLang="zh-CN" sz="2300">
                <a:solidFill>
                  <a:schemeClr val="tx1"/>
                </a:solidFill>
                <a:latin typeface="Times New Roman" panose="02020603050405020304" charset="0"/>
                <a:cs typeface="Times New Roman" panose="02020603050405020304" charset="0"/>
              </a:rPr>
              <a:t>) </a:t>
            </a: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200"/>
              </a:lnSpc>
              <a:spcAft>
                <a:spcPts val="0"/>
              </a:spcAft>
              <a:buNone/>
            </a:pPr>
            <a:r>
              <a:rPr lang="en-US" altLang="zh-CN" sz="2300" b="1">
                <a:solidFill>
                  <a:schemeClr val="tx1"/>
                </a:solidFill>
                <a:latin typeface="Times New Roman" panose="02020603050405020304" charset="0"/>
                <a:cs typeface="Times New Roman" panose="02020603050405020304" charset="0"/>
              </a:rPr>
              <a:t>Lena</a:t>
            </a:r>
            <a:r>
              <a:rPr lang="en-US" altLang="zh-CN" sz="2300">
                <a:solidFill>
                  <a:schemeClr val="tx1"/>
                </a:solidFill>
                <a:latin typeface="Times New Roman" panose="02020603050405020304" charset="0"/>
                <a:cs typeface="Times New Roman" panose="02020603050405020304" charset="0"/>
              </a:rPr>
              <a:t> stood on a weather-beaten stone, </a:t>
            </a:r>
            <a:r>
              <a:rPr lang="en-US" altLang="zh-CN" sz="2300" b="1">
                <a:solidFill>
                  <a:schemeClr val="tx1"/>
                </a:solidFill>
                <a:latin typeface="Times New Roman" panose="02020603050405020304" charset="0"/>
                <a:cs typeface="Times New Roman" panose="02020603050405020304" charset="0"/>
              </a:rPr>
              <a:t>located</a:t>
            </a:r>
            <a:r>
              <a:rPr lang="en-US" altLang="zh-CN" sz="2300">
                <a:solidFill>
                  <a:schemeClr val="tx1"/>
                </a:solidFill>
                <a:latin typeface="Times New Roman" panose="02020603050405020304" charset="0"/>
                <a:cs typeface="Times New Roman" panose="02020603050405020304" charset="0"/>
              </a:rPr>
              <a:t> between two ancient pines. She adjusted her camera, its leather belt </a:t>
            </a:r>
            <a:r>
              <a:rPr lang="en-US" altLang="zh-CN" sz="2300" u="sng">
                <a:solidFill>
                  <a:schemeClr val="tx1"/>
                </a:solidFill>
                <a:latin typeface="Times New Roman" panose="02020603050405020304" charset="0"/>
                <a:cs typeface="Times New Roman" panose="02020603050405020304" charset="0"/>
              </a:rPr>
              <a:t>    41     </a:t>
            </a:r>
            <a:r>
              <a:rPr lang="en-US" altLang="zh-CN" sz="2300">
                <a:solidFill>
                  <a:schemeClr val="tx1"/>
                </a:solidFill>
                <a:latin typeface="Times New Roman" panose="02020603050405020304" charset="0"/>
                <a:cs typeface="Times New Roman" panose="02020603050405020304" charset="0"/>
              </a:rPr>
              <a:t> smooth from years of journeys. She had climbed five continents chasing perfect </a:t>
            </a:r>
            <a:r>
              <a:rPr lang="en-US" altLang="zh-CN" sz="2300" u="sng">
                <a:solidFill>
                  <a:schemeClr val="tx1"/>
                </a:solidFill>
                <a:latin typeface="Times New Roman" panose="02020603050405020304" charset="0"/>
                <a:cs typeface="Times New Roman" panose="02020603050405020304" charset="0"/>
              </a:rPr>
              <a:t>     42     </a:t>
            </a:r>
            <a:r>
              <a:rPr lang="en-US" altLang="zh-CN" sz="2300">
                <a:solidFill>
                  <a:schemeClr val="tx1"/>
                </a:solidFill>
                <a:latin typeface="Times New Roman" panose="02020603050405020304" charset="0"/>
                <a:cs typeface="Times New Roman" panose="02020603050405020304" charset="0"/>
              </a:rPr>
              <a:t>, yet always found the most extraordinary moments came when she </a:t>
            </a:r>
            <a:r>
              <a:rPr lang="en-US" altLang="zh-CN" sz="2300" u="sng">
                <a:solidFill>
                  <a:schemeClr val="tx1"/>
                </a:solidFill>
                <a:latin typeface="Times New Roman" panose="02020603050405020304" charset="0"/>
                <a:cs typeface="Times New Roman" panose="02020603050405020304" charset="0"/>
              </a:rPr>
              <a:t>    43      </a:t>
            </a:r>
            <a:r>
              <a:rPr lang="en-US" altLang="zh-CN" sz="2300">
                <a:solidFill>
                  <a:schemeClr val="tx1"/>
                </a:solidFill>
                <a:latin typeface="Times New Roman" panose="02020603050405020304" charset="0"/>
                <a:cs typeface="Times New Roman" panose="02020603050405020304" charset="0"/>
              </a:rPr>
              <a:t> chasing them. Below, a fog bank </a:t>
            </a:r>
            <a:r>
              <a:rPr lang="en-US" altLang="zh-CN" sz="2300" u="sng">
                <a:solidFill>
                  <a:schemeClr val="tx1"/>
                </a:solidFill>
                <a:latin typeface="Times New Roman" panose="02020603050405020304" charset="0"/>
                <a:cs typeface="Times New Roman" panose="02020603050405020304" charset="0"/>
              </a:rPr>
              <a:t>    44    </a:t>
            </a:r>
            <a:r>
              <a:rPr lang="en-US" altLang="zh-CN" sz="2300">
                <a:solidFill>
                  <a:schemeClr val="tx1"/>
                </a:solidFill>
                <a:latin typeface="Times New Roman" panose="02020603050405020304" charset="0"/>
                <a:cs typeface="Times New Roman" panose="02020603050405020304" charset="0"/>
              </a:rPr>
              <a:t> inland, swallowing coastal cliffs whole. She hesitated, then set aside her tripod (</a:t>
            </a:r>
            <a:r>
              <a:rPr lang="zh-CN" altLang="en-US" sz="2300">
                <a:solidFill>
                  <a:schemeClr val="tx1"/>
                </a:solidFill>
                <a:latin typeface="Times New Roman" panose="02020603050405020304" charset="0"/>
                <a:cs typeface="Times New Roman" panose="02020603050405020304" charset="0"/>
              </a:rPr>
              <a:t>三脚架</a:t>
            </a:r>
            <a:r>
              <a:rPr lang="en-US" altLang="zh-CN" sz="2300">
                <a:solidFill>
                  <a:schemeClr val="tx1"/>
                </a:solidFill>
                <a:latin typeface="Times New Roman" panose="02020603050405020304" charset="0"/>
                <a:cs typeface="Times New Roman" panose="02020603050405020304" charset="0"/>
              </a:rPr>
              <a:t>). </a:t>
            </a:r>
            <a:endParaRPr lang="en-US" altLang="zh-CN" sz="2300">
              <a:solidFill>
                <a:schemeClr val="tx1"/>
              </a:solidFill>
              <a:latin typeface="Times New Roman" panose="02020603050405020304" charset="0"/>
              <a:cs typeface="Times New Roman" panose="02020603050405020304" charset="0"/>
            </a:endParaRPr>
          </a:p>
          <a:p>
            <a:pPr marL="0" indent="457200" algn="just">
              <a:lnSpc>
                <a:spcPts val="2200"/>
              </a:lnSpc>
              <a:spcAft>
                <a:spcPts val="0"/>
              </a:spcAft>
              <a:buNone/>
            </a:pPr>
            <a:r>
              <a:rPr lang="en-US" altLang="zh-CN" sz="2300">
                <a:solidFill>
                  <a:schemeClr val="tx1"/>
                </a:solidFill>
                <a:latin typeface="Times New Roman" panose="02020603050405020304" charset="0"/>
                <a:cs typeface="Times New Roman" panose="02020603050405020304" charset="0"/>
              </a:rPr>
              <a:t>An old fisherman appeared beside her, his face lined with salt and sun. “You see how the water changes color?” He pointed where currents </a:t>
            </a:r>
            <a:r>
              <a:rPr lang="en-US" altLang="zh-CN" sz="2300" u="sng">
                <a:solidFill>
                  <a:schemeClr val="tx1"/>
                </a:solidFill>
                <a:latin typeface="Times New Roman" panose="02020603050405020304" charset="0"/>
                <a:cs typeface="Times New Roman" panose="02020603050405020304" charset="0"/>
              </a:rPr>
              <a:t>     45     </a:t>
            </a:r>
            <a:r>
              <a:rPr lang="en-US" altLang="zh-CN" sz="2300">
                <a:solidFill>
                  <a:schemeClr val="tx1"/>
                </a:solidFill>
                <a:latin typeface="Times New Roman" panose="02020603050405020304" charset="0"/>
                <a:cs typeface="Times New Roman" panose="02020603050405020304" charset="0"/>
              </a:rPr>
              <a:t>, creating liquid marble patterns. “That’s the sea breathing. No machine can steal its soul.” His cracked hands </a:t>
            </a:r>
            <a:r>
              <a:rPr lang="en-US" altLang="zh-CN" sz="2300" u="sng">
                <a:solidFill>
                  <a:schemeClr val="tx1"/>
                </a:solidFill>
                <a:latin typeface="Times New Roman" panose="02020603050405020304" charset="0"/>
                <a:cs typeface="Times New Roman" panose="02020603050405020304" charset="0"/>
              </a:rPr>
              <a:t>    46     </a:t>
            </a:r>
            <a:r>
              <a:rPr lang="en-US" altLang="zh-CN" sz="2300">
                <a:solidFill>
                  <a:schemeClr val="tx1"/>
                </a:solidFill>
                <a:latin typeface="Times New Roman" panose="02020603050405020304" charset="0"/>
                <a:cs typeface="Times New Roman" panose="02020603050405020304" charset="0"/>
              </a:rPr>
              <a:t> an imaginary viewfinder. “Real pictures live here,” he </a:t>
            </a:r>
            <a:r>
              <a:rPr lang="en-US" altLang="zh-CN" sz="2300" u="sng">
                <a:solidFill>
                  <a:schemeClr val="tx1"/>
                </a:solidFill>
                <a:latin typeface="Times New Roman" panose="02020603050405020304" charset="0"/>
                <a:cs typeface="Times New Roman" panose="02020603050405020304" charset="0"/>
              </a:rPr>
              <a:t>     47     </a:t>
            </a:r>
            <a:r>
              <a:rPr lang="en-US" altLang="zh-CN" sz="2300">
                <a:solidFill>
                  <a:schemeClr val="tx1"/>
                </a:solidFill>
                <a:latin typeface="Times New Roman" panose="02020603050405020304" charset="0"/>
                <a:cs typeface="Times New Roman" panose="02020603050405020304" charset="0"/>
              </a:rPr>
              <a:t> his temple, “and here,” his chest. </a:t>
            </a:r>
            <a:endParaRPr lang="en-US" altLang="zh-CN" sz="2300">
              <a:solidFill>
                <a:schemeClr val="tx1"/>
              </a:solidFill>
              <a:latin typeface="Times New Roman" panose="02020603050405020304" charset="0"/>
              <a:cs typeface="Times New Roman" panose="02020603050405020304" charset="0"/>
            </a:endParaRPr>
          </a:p>
          <a:p>
            <a:pPr marL="0" indent="0" algn="just">
              <a:lnSpc>
                <a:spcPts val="2200"/>
              </a:lnSpc>
              <a:spcAft>
                <a:spcPts val="0"/>
              </a:spcAft>
              <a:buNone/>
            </a:pPr>
            <a:endParaRPr lang="en-US" altLang="zh-CN" sz="2300">
              <a:solidFill>
                <a:schemeClr val="tx1"/>
              </a:solidFill>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41. A. broken 	B. worn 		C. stuck 		D. softened </a:t>
            </a:r>
            <a:endPar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42. A. dreams 	B. world 		C. shots 		D. equipment </a:t>
            </a:r>
            <a:endPar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43. A. ceased 	B. continued 		C. envisioned 	D. tolerated </a:t>
            </a:r>
            <a:endPar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44. A. bounced 	B. collapsed 		C. rolled 		D. faded </a:t>
            </a:r>
            <a:endPar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45. A. danced 	B. shone 		C. shook 		D. collided </a:t>
            </a:r>
            <a:endPar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46. A. took 		B. tore 		C. measured 		D. framed </a:t>
            </a:r>
            <a:endPar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47. A. struck 	B. tapped 		C. rubbed 		D. squeezed </a:t>
            </a:r>
            <a:endPar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9735"/>
            <a:ext cx="10968990" cy="5829935"/>
          </a:xfrm>
          <a:ln>
            <a:solidFill>
              <a:schemeClr val="accent1"/>
            </a:solidFill>
          </a:ln>
        </p:spPr>
        <p:txBody>
          <a:bodyPr>
            <a:noAutofit/>
          </a:bodyPr>
          <a:p>
            <a:pPr marL="0" indent="0" algn="just">
              <a:lnSpc>
                <a:spcPts val="3500"/>
              </a:lnSpc>
              <a:buNone/>
            </a:pPr>
            <a:r>
              <a:rPr lang="en-US" altLang="zh-CN" sz="2800">
                <a:solidFill>
                  <a:schemeClr val="tx1"/>
                </a:solidFill>
                <a:latin typeface="Times New Roman" panose="02020603050405020304" charset="0"/>
                <a:cs typeface="Times New Roman" panose="02020603050405020304" charset="0"/>
              </a:rPr>
              <a:t>(seriouseats) </a:t>
            </a:r>
            <a:endParaRPr lang="en-US" altLang="zh-CN" sz="2800">
              <a:solidFill>
                <a:schemeClr val="tx1"/>
              </a:solidFill>
              <a:latin typeface="Times New Roman" panose="02020603050405020304" charset="0"/>
              <a:cs typeface="Times New Roman" panose="02020603050405020304" charset="0"/>
            </a:endParaRPr>
          </a:p>
          <a:p>
            <a:pPr marL="0" indent="457200" algn="just">
              <a:lnSpc>
                <a:spcPts val="3500"/>
              </a:lnSpc>
              <a:buNone/>
            </a:pPr>
            <a:r>
              <a:rPr lang="en-US" altLang="zh-CN" sz="2800">
                <a:solidFill>
                  <a:schemeClr val="tx1"/>
                </a:solidFill>
                <a:latin typeface="Times New Roman" panose="02020603050405020304" charset="0"/>
                <a:cs typeface="Times New Roman" panose="02020603050405020304" charset="0"/>
              </a:rPr>
              <a:t>We stopped at a stand selling rou jia mo, which </a:t>
            </a: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was located in</a:t>
            </a:r>
            <a:r>
              <a:rPr lang="en-US" altLang="zh-CN" sz="2800">
                <a:solidFill>
                  <a:schemeClr val="tx1"/>
                </a:solidFill>
                <a:latin typeface="Times New Roman" panose="02020603050405020304" charset="0"/>
                <a:cs typeface="Times New Roman" panose="02020603050405020304" charset="0"/>
              </a:rPr>
              <a:t> a small alley. While the dough (</a:t>
            </a:r>
            <a:r>
              <a:rPr lang="zh-CN" altLang="en-US" sz="2800">
                <a:solidFill>
                  <a:schemeClr val="tx1"/>
                </a:solidFill>
                <a:latin typeface="Times New Roman" panose="02020603050405020304" charset="0"/>
                <a:cs typeface="Times New Roman" panose="02020603050405020304" charset="0"/>
              </a:rPr>
              <a:t>面团</a:t>
            </a:r>
            <a:r>
              <a:rPr lang="en-US" altLang="zh-CN" sz="2800">
                <a:solidFill>
                  <a:schemeClr val="tx1"/>
                </a:solidFill>
                <a:latin typeface="Times New Roman" panose="02020603050405020304" charset="0"/>
                <a:cs typeface="Times New Roman" panose="02020603050405020304" charset="0"/>
              </a:rPr>
              <a:t>)-man made the mo, the woman up front  </a:t>
            </a:r>
            <a:r>
              <a:rPr lang="en-US" altLang="zh-CN" sz="2800" u="sng">
                <a:solidFill>
                  <a:schemeClr val="tx1"/>
                </a:solidFill>
                <a:latin typeface="Times New Roman" panose="02020603050405020304" charset="0"/>
                <a:cs typeface="Times New Roman" panose="02020603050405020304" charset="0"/>
              </a:rPr>
              <a:t>    1     </a:t>
            </a:r>
            <a:r>
              <a:rPr lang="en-US" altLang="zh-CN" sz="2800">
                <a:solidFill>
                  <a:schemeClr val="tx1"/>
                </a:solidFill>
                <a:latin typeface="Times New Roman" panose="02020603050405020304" charset="0"/>
                <a:cs typeface="Times New Roman" panose="02020603050405020304" charset="0"/>
              </a:rPr>
              <a:t> (fish) out large chunks of pork from stewing liquid. I’d seen the woman in front of me ask for a particularly fatty bit of belly, and after some </a:t>
            </a:r>
            <a:r>
              <a:rPr lang="en-US" altLang="zh-CN" sz="2800" u="sng">
                <a:solidFill>
                  <a:schemeClr val="tx1"/>
                </a:solidFill>
                <a:latin typeface="Times New Roman" panose="02020603050405020304" charset="0"/>
                <a:cs typeface="Times New Roman" panose="02020603050405020304" charset="0"/>
              </a:rPr>
              <a:t>     2      </a:t>
            </a:r>
            <a:r>
              <a:rPr lang="en-US" altLang="zh-CN" sz="2800">
                <a:solidFill>
                  <a:schemeClr val="tx1"/>
                </a:solidFill>
                <a:latin typeface="Times New Roman" panose="02020603050405020304" charset="0"/>
                <a:cs typeface="Times New Roman" panose="02020603050405020304" charset="0"/>
              </a:rPr>
              <a:t> (emphasis) pointing, I managed to score the same. There is an awful lot going on in there, though the dominant flavors are sweet and fatty, </a:t>
            </a:r>
            <a:r>
              <a:rPr lang="en-US" altLang="zh-CN" sz="2800" u="sng">
                <a:solidFill>
                  <a:schemeClr val="tx1"/>
                </a:solidFill>
                <a:latin typeface="Times New Roman" panose="02020603050405020304" charset="0"/>
                <a:cs typeface="Times New Roman" panose="02020603050405020304" charset="0"/>
              </a:rPr>
              <a:t>     3     </a:t>
            </a:r>
            <a:r>
              <a:rPr lang="en-US" altLang="zh-CN" sz="2800">
                <a:solidFill>
                  <a:schemeClr val="tx1"/>
                </a:solidFill>
                <a:latin typeface="Times New Roman" panose="02020603050405020304" charset="0"/>
                <a:cs typeface="Times New Roman" panose="02020603050405020304" charset="0"/>
              </a:rPr>
              <a:t> just a touch of heat and freshness from the cilantro (</a:t>
            </a:r>
            <a:r>
              <a:rPr lang="zh-CN" altLang="en-US" sz="2800">
                <a:solidFill>
                  <a:schemeClr val="tx1"/>
                </a:solidFill>
                <a:latin typeface="Times New Roman" panose="02020603050405020304" charset="0"/>
                <a:cs typeface="Times New Roman" panose="02020603050405020304" charset="0"/>
              </a:rPr>
              <a:t>香菜</a:t>
            </a:r>
            <a:r>
              <a:rPr lang="en-US" altLang="zh-CN" sz="2800">
                <a:solidFill>
                  <a:schemeClr val="tx1"/>
                </a:solidFill>
                <a:latin typeface="Times New Roman" panose="02020603050405020304" charset="0"/>
                <a:cs typeface="Times New Roman" panose="02020603050405020304" charset="0"/>
              </a:rPr>
              <a:t>) and chilis. But it was the bread that stole </a:t>
            </a:r>
            <a:r>
              <a:rPr lang="en-US" altLang="zh-CN" sz="2800" u="sng">
                <a:solidFill>
                  <a:schemeClr val="tx1"/>
                </a:solidFill>
                <a:latin typeface="Times New Roman" panose="02020603050405020304" charset="0"/>
                <a:cs typeface="Times New Roman" panose="02020603050405020304" charset="0"/>
              </a:rPr>
              <a:t>     4     </a:t>
            </a:r>
            <a:r>
              <a:rPr lang="en-US" altLang="zh-CN" sz="2800">
                <a:solidFill>
                  <a:schemeClr val="tx1"/>
                </a:solidFill>
                <a:latin typeface="Times New Roman" panose="02020603050405020304" charset="0"/>
                <a:cs typeface="Times New Roman" panose="02020603050405020304" charset="0"/>
              </a:rPr>
              <a:t> thunder, which was nicely crisp on the outside and </a:t>
            </a:r>
            <a:r>
              <a:rPr lang="en-US" altLang="zh-CN" sz="2800" u="sng">
                <a:solidFill>
                  <a:schemeClr val="tx1"/>
                </a:solidFill>
                <a:latin typeface="Times New Roman" panose="02020603050405020304" charset="0"/>
                <a:cs typeface="Times New Roman" panose="02020603050405020304" charset="0"/>
              </a:rPr>
              <a:t>      5     </a:t>
            </a:r>
            <a:r>
              <a:rPr lang="en-US" altLang="zh-CN" sz="2800">
                <a:solidFill>
                  <a:schemeClr val="tx1"/>
                </a:solidFill>
                <a:latin typeface="Times New Roman" panose="02020603050405020304" charset="0"/>
                <a:cs typeface="Times New Roman" panose="02020603050405020304" charset="0"/>
              </a:rPr>
              <a:t> (stretch) on the interior. </a:t>
            </a:r>
            <a:endParaRPr lang="en-US" altLang="zh-CN" sz="28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0055"/>
            <a:ext cx="10968990" cy="5809615"/>
          </a:xfrm>
        </p:spPr>
        <p:txBody>
          <a:bodyPr/>
          <a:p>
            <a:pPr marL="0" indent="0">
              <a:buNone/>
            </a:pPr>
            <a:endParaRPr lang="zh-CN" altLang="en-US"/>
          </a:p>
        </p:txBody>
      </p:sp>
      <p:pic>
        <p:nvPicPr>
          <p:cNvPr id="4" name="图片 3" descr="Screenshot_20250818_174121_com.youku.phone_edit_2"/>
          <p:cNvPicPr>
            <a:picLocks noChangeAspect="1"/>
          </p:cNvPicPr>
          <p:nvPr/>
        </p:nvPicPr>
        <p:blipFill>
          <a:blip r:embed="rId2"/>
          <a:stretch>
            <a:fillRect/>
          </a:stretch>
        </p:blipFill>
        <p:spPr>
          <a:xfrm>
            <a:off x="608330" y="440055"/>
            <a:ext cx="10968990" cy="5809615"/>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6405"/>
            <a:ext cx="10968990" cy="5803265"/>
          </a:xfrm>
          <a:ln>
            <a:solidFill>
              <a:schemeClr val="accent1"/>
            </a:solidFill>
          </a:ln>
        </p:spPr>
        <p:txBody>
          <a:bodyPr/>
          <a:p>
            <a:pPr marL="0" indent="0" algn="just">
              <a:buNone/>
            </a:pPr>
            <a:r>
              <a:rPr lang="en-US" altLang="zh-CN" sz="2800">
                <a:solidFill>
                  <a:schemeClr val="tx1"/>
                </a:solidFill>
                <a:latin typeface="Times New Roman" panose="02020603050405020304" charset="0"/>
                <a:cs typeface="Times New Roman" panose="02020603050405020304" charset="0"/>
              </a:rPr>
              <a:t>2. joint</a:t>
            </a:r>
            <a:r>
              <a:rPr lang="zh-CN" altLang="en-US" sz="2800">
                <a:solidFill>
                  <a:schemeClr val="tx1"/>
                </a:solidFill>
                <a:latin typeface="Times New Roman" panose="02020603050405020304" charset="0"/>
                <a:cs typeface="Times New Roman" panose="02020603050405020304" charset="0"/>
              </a:rPr>
              <a:t>关节；路边摊；联合的</a:t>
            </a:r>
            <a:endParaRPr lang="zh-CN" altLang="en-US" sz="2800">
              <a:solidFill>
                <a:schemeClr val="tx1"/>
              </a:solidFill>
              <a:latin typeface="Times New Roman" panose="02020603050405020304" charset="0"/>
              <a:cs typeface="Times New Roman" panose="02020603050405020304" charset="0"/>
            </a:endParaRPr>
          </a:p>
          <a:p>
            <a:pPr marL="0" indent="0" algn="just">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Like seeds breaking through concrete, their joint efforts blossomed into extraordinary success. </a:t>
            </a:r>
            <a:endPar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Their joint efforts paid off. Upon its debut, a chorus of praise came pouring in. </a:t>
            </a:r>
            <a:endPar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08940"/>
            <a:ext cx="10968990" cy="5840730"/>
          </a:xfrm>
          <a:ln>
            <a:solidFill>
              <a:schemeClr val="accent1"/>
            </a:solidFill>
          </a:ln>
        </p:spPr>
        <p:txBody>
          <a:bodyPr>
            <a:noAutofit/>
          </a:bodyPr>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3. herb</a:t>
            </a:r>
            <a:r>
              <a:rPr lang="zh-CN" altLang="en-US" sz="2800">
                <a:solidFill>
                  <a:schemeClr val="tx1"/>
                </a:solidFill>
                <a:latin typeface="Times New Roman" panose="02020603050405020304" charset="0"/>
                <a:cs typeface="Times New Roman" panose="02020603050405020304" charset="0"/>
              </a:rPr>
              <a:t>药草、草本</a:t>
            </a:r>
            <a:endParaRPr lang="zh-CN" altLang="en-US"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herbal medicine</a:t>
            </a:r>
            <a:r>
              <a:rPr lang="zh-CN" altLang="en-US" sz="2800">
                <a:solidFill>
                  <a:schemeClr val="tx1"/>
                </a:solidFill>
                <a:latin typeface="Times New Roman" panose="02020603050405020304" charset="0"/>
                <a:cs typeface="Times New Roman" panose="02020603050405020304" charset="0"/>
              </a:rPr>
              <a:t>草药</a:t>
            </a:r>
            <a:endParaRPr lang="zh-CN" altLang="en-US"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medicinal herb</a:t>
            </a:r>
            <a:r>
              <a:rPr lang="zh-CN" altLang="en-US" sz="2800">
                <a:solidFill>
                  <a:schemeClr val="tx1"/>
                </a:solidFill>
                <a:latin typeface="Times New Roman" panose="02020603050405020304" charset="0"/>
                <a:cs typeface="Times New Roman" panose="02020603050405020304" charset="0"/>
              </a:rPr>
              <a:t>药茶（注意：不是</a:t>
            </a:r>
            <a:r>
              <a:rPr lang="en-US" altLang="zh-CN" sz="2800">
                <a:solidFill>
                  <a:schemeClr val="tx1"/>
                </a:solidFill>
                <a:latin typeface="Times New Roman" panose="02020603050405020304" charset="0"/>
                <a:cs typeface="Times New Roman" panose="02020603050405020304" charset="0"/>
              </a:rPr>
              <a:t>medical herb) </a:t>
            </a:r>
            <a:endParaRPr lang="en-US" altLang="zh-CN"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注意以下区分：</a:t>
            </a:r>
            <a:endParaRPr lang="zh-CN" altLang="en-US"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zh-CN" altLang="en-US" sz="2800">
                <a:solidFill>
                  <a:schemeClr val="tx1"/>
                </a:solidFill>
                <a:latin typeface="Times New Roman" panose="02020603050405020304" charset="0"/>
                <a:cs typeface="Times New Roman" panose="02020603050405020304" charset="0"/>
              </a:rPr>
              <a:t> </a:t>
            </a:r>
            <a:r>
              <a:rPr lang="en-US" altLang="zh-CN" sz="2800">
                <a:solidFill>
                  <a:schemeClr val="tx1"/>
                </a:solidFill>
                <a:latin typeface="Times New Roman" panose="02020603050405020304" charset="0"/>
                <a:cs typeface="Times New Roman" panose="02020603050405020304" charset="0"/>
              </a:rPr>
              <a:t>   moment-momentous</a:t>
            </a:r>
            <a:r>
              <a:rPr lang="zh-CN" altLang="en-US" sz="2800">
                <a:solidFill>
                  <a:schemeClr val="tx1"/>
                </a:solidFill>
                <a:latin typeface="Times New Roman" panose="02020603050405020304" charset="0"/>
                <a:cs typeface="Times New Roman" panose="02020603050405020304" charset="0"/>
              </a:rPr>
              <a:t>重大的</a:t>
            </a:r>
            <a:r>
              <a:rPr lang="en-US" altLang="zh-CN" sz="2800">
                <a:solidFill>
                  <a:schemeClr val="tx1"/>
                </a:solidFill>
                <a:latin typeface="Times New Roman" panose="02020603050405020304" charset="0"/>
                <a:cs typeface="Times New Roman" panose="02020603050405020304" charset="0"/>
              </a:rPr>
              <a:t>, momentary</a:t>
            </a:r>
            <a:r>
              <a:rPr lang="zh-CN" altLang="en-US" sz="2800">
                <a:solidFill>
                  <a:schemeClr val="tx1"/>
                </a:solidFill>
                <a:latin typeface="Times New Roman" panose="02020603050405020304" charset="0"/>
                <a:cs typeface="Times New Roman" panose="02020603050405020304" charset="0"/>
              </a:rPr>
              <a:t>暂时的</a:t>
            </a:r>
            <a:r>
              <a:rPr lang="en-US" altLang="zh-CN" sz="2800">
                <a:solidFill>
                  <a:schemeClr val="tx1"/>
                </a:solidFill>
                <a:latin typeface="Times New Roman" panose="02020603050405020304" charset="0"/>
                <a:cs typeface="Times New Roman" panose="02020603050405020304" charset="0"/>
              </a:rPr>
              <a:t> </a:t>
            </a:r>
            <a:endParaRPr lang="en-US" altLang="zh-CN"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ceremony-</a:t>
            </a:r>
            <a:endParaRPr lang="en-US" altLang="zh-CN"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ceremonial </a:t>
            </a:r>
            <a:r>
              <a:rPr lang="zh-CN" altLang="en-US" sz="2800">
                <a:solidFill>
                  <a:schemeClr val="tx1"/>
                </a:solidFill>
                <a:latin typeface="Times New Roman" panose="02020603050405020304" charset="0"/>
                <a:cs typeface="Times New Roman" panose="02020603050405020304" charset="0"/>
              </a:rPr>
              <a:t>仪式的（客观描述）</a:t>
            </a:r>
            <a:endParaRPr lang="zh-CN" altLang="en-US"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zh-CN" altLang="en-US" sz="2800">
                <a:solidFill>
                  <a:schemeClr val="tx1"/>
                </a:solidFill>
                <a:latin typeface="Times New Roman" panose="02020603050405020304" charset="0"/>
                <a:cs typeface="Times New Roman" panose="02020603050405020304" charset="0"/>
              </a:rPr>
              <a:t> </a:t>
            </a:r>
            <a:r>
              <a:rPr lang="en-US" altLang="zh-CN" sz="2800">
                <a:solidFill>
                  <a:schemeClr val="tx1"/>
                </a:solidFill>
                <a:latin typeface="Times New Roman" panose="02020603050405020304" charset="0"/>
                <a:cs typeface="Times New Roman" panose="02020603050405020304" charset="0"/>
              </a:rPr>
              <a:t>    ceremonious </a:t>
            </a:r>
            <a:r>
              <a:rPr lang="zh-CN" altLang="en-US" sz="2800">
                <a:solidFill>
                  <a:schemeClr val="tx1"/>
                </a:solidFill>
                <a:latin typeface="Times New Roman" panose="02020603050405020304" charset="0"/>
                <a:cs typeface="Times New Roman" panose="02020603050405020304" charset="0"/>
              </a:rPr>
              <a:t>过分讲究仪式的（修饰人）</a:t>
            </a:r>
            <a:endParaRPr lang="zh-CN" altLang="en-US"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及以下特殊形容词：</a:t>
            </a:r>
            <a:endParaRPr lang="zh-CN" altLang="en-US"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factual, habitual, textual, mechanical</a:t>
            </a:r>
            <a:endParaRPr lang="en-US" altLang="zh-CN" sz="28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70840"/>
            <a:ext cx="11153775" cy="5878830"/>
          </a:xfrm>
          <a:ln>
            <a:solidFill>
              <a:schemeClr val="accent1"/>
            </a:solidFill>
          </a:ln>
        </p:spPr>
        <p:txBody>
          <a:bodyPr/>
          <a:p>
            <a:pPr marL="0" indent="0">
              <a:lnSpc>
                <a:spcPts val="2500"/>
              </a:lnSpc>
              <a:buNone/>
            </a:pPr>
            <a:r>
              <a:rPr lang="en-US" altLang="zh-CN" sz="2400">
                <a:solidFill>
                  <a:schemeClr val="tx1"/>
                </a:solidFill>
              </a:rPr>
              <a:t>4. straightforward</a:t>
            </a:r>
            <a:r>
              <a:rPr lang="zh-CN" altLang="en-US" sz="2400">
                <a:solidFill>
                  <a:schemeClr val="tx1"/>
                </a:solidFill>
              </a:rPr>
              <a:t>坦率的、简单的</a:t>
            </a:r>
            <a:endParaRPr lang="zh-CN" altLang="en-US" sz="2400">
              <a:solidFill>
                <a:schemeClr val="tx1"/>
              </a:solidFill>
            </a:endParaRPr>
          </a:p>
          <a:p>
            <a:pPr marL="0" indent="0">
              <a:lnSpc>
                <a:spcPts val="2500"/>
              </a:lnSpc>
              <a:buNone/>
            </a:pPr>
            <a:r>
              <a:rPr lang="en-US" altLang="zh-CN" sz="2400">
                <a:solidFill>
                  <a:schemeClr val="tx1"/>
                </a:solidFill>
              </a:rPr>
              <a:t>    </a:t>
            </a:r>
            <a:r>
              <a:rPr lang="zh-CN" altLang="en-US" sz="2400">
                <a:solidFill>
                  <a:srgbClr val="FF0000"/>
                </a:solidFill>
              </a:rPr>
              <a:t>听力中可能会出现的</a:t>
            </a:r>
            <a:r>
              <a:rPr lang="en-US" altLang="zh-CN" sz="2400">
                <a:solidFill>
                  <a:srgbClr val="FF0000"/>
                </a:solidFill>
              </a:rPr>
              <a:t>“</a:t>
            </a:r>
            <a:r>
              <a:rPr lang="zh-CN" altLang="en-US" sz="2400">
                <a:solidFill>
                  <a:srgbClr val="FF0000"/>
                </a:solidFill>
              </a:rPr>
              <a:t>直截了当</a:t>
            </a:r>
            <a:r>
              <a:rPr lang="en-US" altLang="zh-CN" sz="2400">
                <a:solidFill>
                  <a:srgbClr val="FF0000"/>
                </a:solidFill>
              </a:rPr>
              <a:t>”</a:t>
            </a:r>
            <a:endParaRPr lang="en-US" altLang="zh-CN" sz="2400">
              <a:solidFill>
                <a:srgbClr val="FF0000"/>
              </a:solidFill>
            </a:endParaRPr>
          </a:p>
          <a:p>
            <a:pPr marL="0" indent="0">
              <a:lnSpc>
                <a:spcPts val="2500"/>
              </a:lnSpc>
              <a:buNone/>
            </a:pPr>
            <a:r>
              <a:rPr lang="en-US" altLang="zh-CN" sz="2400">
                <a:solidFill>
                  <a:schemeClr val="tx1"/>
                </a:solidFill>
              </a:rPr>
              <a:t>    cut to the chase // never beat about the bush // call a spade a spade </a:t>
            </a:r>
            <a:endParaRPr lang="en-US" altLang="zh-CN" sz="2400">
              <a:solidFill>
                <a:schemeClr val="tx1"/>
              </a:solidFill>
            </a:endParaRPr>
          </a:p>
          <a:p>
            <a:pPr marL="0" indent="0">
              <a:buNone/>
            </a:pPr>
            <a:r>
              <a:rPr lang="en-US" altLang="zh-CN"/>
              <a:t>    </a:t>
            </a:r>
            <a:endParaRPr lang="en-US" altLang="zh-CN"/>
          </a:p>
        </p:txBody>
      </p:sp>
      <p:pic>
        <p:nvPicPr>
          <p:cNvPr id="4" name="图片 3" descr="Screenshot_20250804_110925_com.youku.phone_edit_1"/>
          <p:cNvPicPr>
            <a:picLocks noChangeAspect="1"/>
          </p:cNvPicPr>
          <p:nvPr/>
        </p:nvPicPr>
        <p:blipFill>
          <a:blip r:embed="rId2"/>
          <a:stretch>
            <a:fillRect/>
          </a:stretch>
        </p:blipFill>
        <p:spPr>
          <a:xfrm>
            <a:off x="1026795" y="1918335"/>
            <a:ext cx="8122920" cy="42652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27355"/>
            <a:ext cx="10968990" cy="5822315"/>
          </a:xfrm>
          <a:ln>
            <a:solidFill>
              <a:schemeClr val="accent1"/>
            </a:solidFill>
          </a:ln>
        </p:spPr>
        <p:txBody>
          <a:bodyPr/>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straightforward correlation</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直接的关系</a:t>
            </a:r>
            <a:endPar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spcAft>
                <a:spcPts val="0"/>
              </a:spcAft>
              <a:buNone/>
            </a:pPr>
            <a:r>
              <a:rPr lang="zh-CN" altLang="en-US" sz="2400">
                <a:solidFill>
                  <a:schemeClr val="tx1"/>
                </a:solidFill>
                <a:latin typeface="Times New Roman" panose="02020603050405020304" charset="0"/>
                <a:cs typeface="Times New Roman" panose="02020603050405020304" charset="0"/>
              </a:rPr>
              <a:t>用于与手机这一话题有关的作文</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There is a straightforward correlation between prolonged screen time and diminished attention span.If left unregulated, the cellphones may become a Pandora’s box of distractions. Hence, moderate usage is not just preferable but imperative.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或</a:t>
            </a:r>
            <a:r>
              <a:rPr lang="en-US" altLang="zh-CN" sz="2400">
                <a:solidFill>
                  <a:schemeClr val="tx1"/>
                </a:solidFill>
                <a:latin typeface="Times New Roman" panose="02020603050405020304" charset="0"/>
                <a:cs typeface="Times New Roman" panose="02020603050405020304" charset="0"/>
              </a:rPr>
              <a:t>There is a straightforward correlation between overusing cellphones and alienating relationships. Proponents cling to the belief that social media promotes superficial interaction instead of rewarding connection.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5422</Words>
  <Application>WPS 演示</Application>
  <PresentationFormat>宽屏</PresentationFormat>
  <Paragraphs>71</Paragraphs>
  <Slides>12</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Wingdings</vt:lpstr>
      <vt:lpstr>Times New Roman</vt:lpstr>
      <vt:lpstr>微软雅黑</vt:lpstr>
      <vt:lpstr>Arial Unicode MS</vt:lpstr>
      <vt:lpstr>Calibri</vt:lpstr>
      <vt:lpstr>WPS</vt:lpstr>
      <vt:lpstr>选必4 U2单词1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marble   duang</cp:lastModifiedBy>
  <cp:revision>213</cp:revision>
  <dcterms:created xsi:type="dcterms:W3CDTF">2019-06-19T02:08:00Z</dcterms:created>
  <dcterms:modified xsi:type="dcterms:W3CDTF">2025-08-19T13:52:11Z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FD5B6E87E7134421AFCFCA8186FE6B88_11</vt:lpwstr>
  </property>
</Properties>
</file>