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85" r:id="rId25"/>
    <p:sldId id="278" r:id="rId26"/>
    <p:sldId id="279" r:id="rId27"/>
    <p:sldId id="280" r:id="rId28"/>
    <p:sldId id="281" r:id="rId29"/>
    <p:sldId id="282" r:id="rId30"/>
    <p:sldId id="283" r:id="rId3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4" userDrawn="1">
          <p15:clr>
            <a:srgbClr val="A4A3A4"/>
          </p15:clr>
        </p15:guide>
        <p15:guide id="2" pos="383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54"/>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4" Type="http://schemas.openxmlformats.org/officeDocument/2006/relationships/tableStyles" Target="tableStyles.xml"/><Relationship Id="rId33" Type="http://schemas.openxmlformats.org/officeDocument/2006/relationships/viewProps" Target="viewProps.xml"/><Relationship Id="rId32" Type="http://schemas.openxmlformats.org/officeDocument/2006/relationships/presProps" Target="presProps.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2.xml"/><Relationship Id="rId1" Type="http://schemas.openxmlformats.org/officeDocument/2006/relationships/tags" Target="../tags/tag91.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4.xml"/><Relationship Id="rId1" Type="http://schemas.openxmlformats.org/officeDocument/2006/relationships/tags" Target="../tags/tag93.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6.xml"/><Relationship Id="rId1" Type="http://schemas.openxmlformats.org/officeDocument/2006/relationships/tags" Target="../tags/tag95.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8.xml"/><Relationship Id="rId1" Type="http://schemas.openxmlformats.org/officeDocument/2006/relationships/tags" Target="../tags/tag97.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0.xml"/><Relationship Id="rId1" Type="http://schemas.openxmlformats.org/officeDocument/2006/relationships/tags" Target="../tags/tag9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2.xml"/><Relationship Id="rId1" Type="http://schemas.openxmlformats.org/officeDocument/2006/relationships/tags" Target="../tags/tag101.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4.xml"/><Relationship Id="rId1" Type="http://schemas.openxmlformats.org/officeDocument/2006/relationships/tags" Target="../tags/tag103.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6.xml"/><Relationship Id="rId1" Type="http://schemas.openxmlformats.org/officeDocument/2006/relationships/tags" Target="../tags/tag105.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8.xml"/><Relationship Id="rId1" Type="http://schemas.openxmlformats.org/officeDocument/2006/relationships/tags" Target="../tags/tag107.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0.xml"/><Relationship Id="rId1" Type="http://schemas.openxmlformats.org/officeDocument/2006/relationships/tags" Target="../tags/tag109.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2.xml"/><Relationship Id="rId1" Type="http://schemas.openxmlformats.org/officeDocument/2006/relationships/tags" Target="../tags/tag111.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4.xml"/><Relationship Id="rId1" Type="http://schemas.openxmlformats.org/officeDocument/2006/relationships/tags" Target="../tags/tag113.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6.xml"/><Relationship Id="rId1" Type="http://schemas.openxmlformats.org/officeDocument/2006/relationships/tags" Target="../tags/tag115.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8.xml"/><Relationship Id="rId1" Type="http://schemas.openxmlformats.org/officeDocument/2006/relationships/tags" Target="../tags/tag117.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0.xml"/><Relationship Id="rId1" Type="http://schemas.openxmlformats.org/officeDocument/2006/relationships/tags" Target="../tags/tag119.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solidFill>
                  <a:srgbClr val="FF0000"/>
                </a:solidFill>
              </a:rPr>
              <a:t>专题四</a:t>
            </a:r>
            <a:r>
              <a:rPr lang="en-US" altLang="zh-CN">
                <a:solidFill>
                  <a:srgbClr val="FF0000"/>
                </a:solidFill>
              </a:rPr>
              <a:t> </a:t>
            </a:r>
            <a:r>
              <a:rPr lang="zh-CN" altLang="en-US">
                <a:solidFill>
                  <a:srgbClr val="FF0000"/>
                </a:solidFill>
              </a:rPr>
              <a:t>应用文之书信体</a:t>
            </a:r>
            <a:endParaRPr lang="zh-CN" altLang="en-US">
              <a:solidFill>
                <a:srgbClr val="FF0000"/>
              </a:solidFill>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44830"/>
            <a:ext cx="10968990" cy="5704840"/>
          </a:xfrm>
          <a:ln>
            <a:solidFill>
              <a:schemeClr val="accent1"/>
            </a:solidFill>
          </a:ln>
        </p:spPr>
        <p:txBody>
          <a:bodyPr>
            <a:noAutofit/>
          </a:bodyPr>
          <a:p>
            <a:pPr marL="0" indent="0" algn="just">
              <a:spcAft>
                <a:spcPts val="0"/>
              </a:spcAft>
              <a:buNone/>
            </a:pPr>
            <a:r>
              <a:rPr lang="en-US" altLang="zh-CN"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III.</a:t>
            </a:r>
            <a:r>
              <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建议信（超级重点）</a:t>
            </a:r>
            <a:endPar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r>
              <a:rPr lang="zh-CN" altLang="en-US" sz="2000">
                <a:solidFill>
                  <a:schemeClr val="tx1"/>
                </a:solidFill>
                <a:latin typeface="Times New Roman" panose="02020603050405020304" charset="0"/>
                <a:cs typeface="Times New Roman" panose="02020603050405020304" charset="0"/>
              </a:rPr>
              <a:t>最常用句型：</a:t>
            </a:r>
            <a:r>
              <a:rPr lang="en-US" altLang="zh-CN" sz="2000">
                <a:solidFill>
                  <a:schemeClr val="tx1"/>
                </a:solidFill>
                <a:latin typeface="Times New Roman" panose="02020603050405020304" charset="0"/>
                <a:cs typeface="Times New Roman" panose="02020603050405020304" charset="0"/>
              </a:rPr>
              <a:t>I strongly suggest that ... </a:t>
            </a:r>
            <a:endParaRPr lang="en-US" altLang="zh-CN" sz="2000">
              <a:solidFill>
                <a:schemeClr val="tx1"/>
              </a:solidFill>
              <a:latin typeface="Times New Roman" panose="02020603050405020304" charset="0"/>
              <a:cs typeface="Times New Roman" panose="02020603050405020304" charset="0"/>
            </a:endParaRPr>
          </a:p>
          <a:p>
            <a:pPr marL="0" indent="0" algn="just">
              <a:spcAft>
                <a:spcPts val="0"/>
              </a:spcAft>
              <a:buNone/>
            </a:pPr>
            <a:r>
              <a:rPr lang="zh-CN" altLang="en-US" sz="2000">
                <a:solidFill>
                  <a:schemeClr val="tx1"/>
                </a:solidFill>
                <a:latin typeface="Times New Roman" panose="02020603050405020304" charset="0"/>
                <a:cs typeface="Times New Roman" panose="02020603050405020304" charset="0"/>
              </a:rPr>
              <a:t>常用句型：</a:t>
            </a:r>
            <a:r>
              <a:rPr lang="en-US" altLang="zh-CN" sz="2000">
                <a:solidFill>
                  <a:schemeClr val="tx1"/>
                </a:solidFill>
                <a:latin typeface="Times New Roman" panose="02020603050405020304" charset="0"/>
                <a:cs typeface="Times New Roman" panose="02020603050405020304" charset="0"/>
              </a:rPr>
              <a:t>It is advisable to do sth. </a:t>
            </a:r>
            <a:r>
              <a:rPr lang="zh-CN" altLang="en-US" sz="2000">
                <a:solidFill>
                  <a:schemeClr val="tx1"/>
                </a:solidFill>
                <a:latin typeface="Times New Roman" panose="02020603050405020304" charset="0"/>
                <a:cs typeface="Times New Roman" panose="02020603050405020304" charset="0"/>
              </a:rPr>
              <a:t>或</a:t>
            </a:r>
            <a:r>
              <a:rPr lang="en-US" altLang="zh-CN" sz="2000">
                <a:solidFill>
                  <a:schemeClr val="tx1"/>
                </a:solidFill>
                <a:latin typeface="Times New Roman" panose="02020603050405020304" charset="0"/>
                <a:cs typeface="Times New Roman" panose="02020603050405020304" charset="0"/>
              </a:rPr>
              <a:t>It would be workable if you adopted the proposal. </a:t>
            </a:r>
            <a:endParaRPr lang="en-US" altLang="zh-CN" sz="2000">
              <a:solidFill>
                <a:schemeClr val="tx1"/>
              </a:solidFill>
              <a:latin typeface="Times New Roman" panose="02020603050405020304" charset="0"/>
              <a:cs typeface="Times New Roman" panose="02020603050405020304" charset="0"/>
            </a:endParaRPr>
          </a:p>
          <a:p>
            <a:pPr marL="0" indent="0" algn="just">
              <a:spcAft>
                <a:spcPts val="0"/>
              </a:spcAft>
              <a:buNone/>
            </a:pPr>
            <a:r>
              <a:rPr lang="zh-CN" altLang="en-US" sz="2000">
                <a:solidFill>
                  <a:schemeClr val="tx1"/>
                </a:solidFill>
                <a:latin typeface="Times New Roman" panose="02020603050405020304" charset="0"/>
                <a:cs typeface="Times New Roman" panose="02020603050405020304" charset="0"/>
              </a:rPr>
              <a:t>组合句型：</a:t>
            </a:r>
            <a:r>
              <a:rPr lang="en-US" altLang="zh-CN" sz="2000">
                <a:solidFill>
                  <a:schemeClr val="tx1"/>
                </a:solidFill>
                <a:latin typeface="Times New Roman" panose="02020603050405020304" charset="0"/>
                <a:cs typeface="Times New Roman" panose="02020603050405020304" charset="0"/>
              </a:rPr>
              <a:t>I would strongly recommend .... Alternatively, another option would be ... </a:t>
            </a:r>
            <a:endParaRPr lang="en-US" altLang="zh-CN" sz="2000">
              <a:solidFill>
                <a:schemeClr val="tx1"/>
              </a:solidFill>
              <a:latin typeface="Times New Roman" panose="02020603050405020304" charset="0"/>
              <a:cs typeface="Times New Roman" panose="02020603050405020304" charset="0"/>
            </a:endParaRPr>
          </a:p>
          <a:p>
            <a:pPr marL="0" indent="0" algn="just">
              <a:spcAft>
                <a:spcPts val="0"/>
              </a:spcAft>
              <a:buNone/>
            </a:pPr>
            <a:endParaRPr lang="zh-CN" altLang="en-US" sz="2000">
              <a:solidFill>
                <a:schemeClr val="tx1"/>
              </a:solidFill>
              <a:latin typeface="Times New Roman" panose="02020603050405020304" charset="0"/>
              <a:cs typeface="Times New Roman" panose="02020603050405020304" charset="0"/>
            </a:endParaRPr>
          </a:p>
          <a:p>
            <a:pPr marL="0" indent="0" algn="just">
              <a:spcAft>
                <a:spcPts val="0"/>
              </a:spcAft>
              <a:buNone/>
            </a:pPr>
            <a:r>
              <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实用模板示例：</a:t>
            </a:r>
            <a:endPar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r>
              <a:rPr lang="zh-CN" altLang="en-US" sz="2000">
                <a:solidFill>
                  <a:schemeClr val="tx1"/>
                </a:solidFill>
                <a:latin typeface="Times New Roman" panose="02020603050405020304" charset="0"/>
                <a:cs typeface="Times New Roman" panose="02020603050405020304" charset="0"/>
              </a:rPr>
              <a:t>开篇：</a:t>
            </a:r>
            <a:r>
              <a:rPr lang="en-US" altLang="zh-CN" sz="2000">
                <a:solidFill>
                  <a:schemeClr val="tx1"/>
                </a:solidFill>
                <a:latin typeface="Times New Roman" panose="02020603050405020304" charset="0"/>
                <a:cs typeface="Times New Roman" panose="02020603050405020304" charset="0"/>
              </a:rPr>
              <a:t>I am writing to make a few suggestions regarding the new library system. As a frequent user, I have noticed several areas for improvement.</a:t>
            </a:r>
            <a:endParaRPr lang="en-US" altLang="zh-CN" sz="2000">
              <a:solidFill>
                <a:schemeClr val="tx1"/>
              </a:solidFill>
              <a:latin typeface="Times New Roman" panose="02020603050405020304" charset="0"/>
              <a:cs typeface="Times New Roman" panose="02020603050405020304" charset="0"/>
            </a:endParaRPr>
          </a:p>
          <a:p>
            <a:pPr marL="0" indent="0" algn="just">
              <a:spcAft>
                <a:spcPts val="0"/>
              </a:spcAft>
              <a:buNone/>
            </a:pPr>
            <a:r>
              <a:rPr lang="zh-CN" altLang="en-US" sz="2000">
                <a:solidFill>
                  <a:schemeClr val="tx1"/>
                </a:solidFill>
                <a:latin typeface="Times New Roman" panose="02020603050405020304" charset="0"/>
                <a:cs typeface="Times New Roman" panose="02020603050405020304" charset="0"/>
              </a:rPr>
              <a:t>主体：</a:t>
            </a:r>
            <a:r>
              <a:rPr lang="en-US" altLang="zh-CN" sz="2000">
                <a:solidFill>
                  <a:schemeClr val="tx1"/>
                </a:solidFill>
                <a:latin typeface="Times New Roman" panose="02020603050405020304" charset="0"/>
                <a:cs typeface="Times New Roman" panose="02020603050405020304" charset="0"/>
              </a:rPr>
              <a:t>You might want to consider extending the opening hours during exam periods. This would help accommodate to students' study needs. Additionally, it would be worthwhile to install more power outlets, as the current number is insufficient.</a:t>
            </a:r>
            <a:endParaRPr lang="en-US" altLang="zh-CN" sz="2000">
              <a:solidFill>
                <a:schemeClr val="tx1"/>
              </a:solidFill>
              <a:latin typeface="Times New Roman" panose="02020603050405020304" charset="0"/>
              <a:cs typeface="Times New Roman" panose="02020603050405020304" charset="0"/>
            </a:endParaRPr>
          </a:p>
          <a:p>
            <a:pPr marL="0" indent="0" algn="just">
              <a:spcAft>
                <a:spcPts val="0"/>
              </a:spcAft>
              <a:buNone/>
            </a:pPr>
            <a:r>
              <a:rPr lang="zh-CN" altLang="en-US" sz="2000">
                <a:solidFill>
                  <a:schemeClr val="tx1"/>
                </a:solidFill>
                <a:latin typeface="Times New Roman" panose="02020603050405020304" charset="0"/>
                <a:cs typeface="Times New Roman" panose="02020603050405020304" charset="0"/>
              </a:rPr>
              <a:t>结尾：</a:t>
            </a:r>
            <a:r>
              <a:rPr lang="en-US" altLang="zh-CN" sz="2000">
                <a:solidFill>
                  <a:schemeClr val="tx1"/>
                </a:solidFill>
                <a:latin typeface="Times New Roman" panose="02020603050405020304" charset="0"/>
                <a:cs typeface="Times New Roman" panose="02020603050405020304" charset="0"/>
              </a:rPr>
              <a:t>I hope these recommendations prove useful. I would be happy to provide further feedback if needed.</a:t>
            </a:r>
            <a:endParaRPr lang="en-US" altLang="zh-CN" sz="2000">
              <a:solidFill>
                <a:schemeClr val="tx1"/>
              </a:solidFill>
              <a:latin typeface="Times New Roman" panose="02020603050405020304" charset="0"/>
              <a:cs typeface="Times New Roman" panose="02020603050405020304" charset="0"/>
            </a:endParaRPr>
          </a:p>
          <a:p>
            <a:pPr marL="0" indent="0" algn="just">
              <a:buNone/>
            </a:pPr>
            <a:endParaRPr lang="en-US" altLang="zh-CN" sz="20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610870"/>
            <a:ext cx="10968990" cy="5638800"/>
          </a:xfrm>
          <a:ln>
            <a:solidFill>
              <a:schemeClr val="accent1"/>
            </a:solidFill>
          </a:ln>
        </p:spPr>
        <p:txBody>
          <a:bodyPr>
            <a:noAutofit/>
          </a:bodyPr>
          <a:p>
            <a:pPr marL="0" indent="457200" algn="just">
              <a:lnSpc>
                <a:spcPts val="2280"/>
              </a:lnSpc>
              <a:spcAft>
                <a:spcPts val="0"/>
              </a:spcAft>
              <a:buNone/>
            </a:pPr>
            <a:r>
              <a:rPr lang="zh-CN" altLang="en-US" sz="2000">
                <a:solidFill>
                  <a:schemeClr val="tx1"/>
                </a:solidFill>
                <a:latin typeface="Times New Roman" panose="02020603050405020304" charset="0"/>
                <a:cs typeface="Times New Roman" panose="02020603050405020304" charset="0"/>
              </a:rPr>
              <a:t>你的英国朋友</a:t>
            </a:r>
            <a:r>
              <a:rPr lang="en-US" altLang="zh-CN" sz="2000">
                <a:solidFill>
                  <a:schemeClr val="tx1"/>
                </a:solidFill>
                <a:latin typeface="Times New Roman" panose="02020603050405020304" charset="0"/>
                <a:cs typeface="Times New Roman" panose="02020603050405020304" charset="0"/>
              </a:rPr>
              <a:t>Jim</a:t>
            </a:r>
            <a:r>
              <a:rPr lang="zh-CN" altLang="en-US" sz="2000">
                <a:solidFill>
                  <a:schemeClr val="tx1"/>
                </a:solidFill>
                <a:latin typeface="Times New Roman" panose="02020603050405020304" charset="0"/>
                <a:cs typeface="Times New Roman" panose="02020603050405020304" charset="0"/>
              </a:rPr>
              <a:t>所在的学校要组织学生来中国旅游，有两条线路可以选择：长江之行或泰山之旅。</a:t>
            </a:r>
            <a:r>
              <a:rPr lang="en-US" altLang="zh-CN" sz="2000">
                <a:solidFill>
                  <a:schemeClr val="tx1"/>
                </a:solidFill>
                <a:latin typeface="Times New Roman" panose="02020603050405020304" charset="0"/>
                <a:cs typeface="Times New Roman" panose="02020603050405020304" charset="0"/>
              </a:rPr>
              <a:t>Jim</a:t>
            </a:r>
            <a:r>
              <a:rPr lang="zh-CN" altLang="en-US" sz="2000">
                <a:solidFill>
                  <a:schemeClr val="tx1"/>
                </a:solidFill>
                <a:latin typeface="Times New Roman" panose="02020603050405020304" charset="0"/>
                <a:cs typeface="Times New Roman" panose="02020603050405020304" charset="0"/>
              </a:rPr>
              <a:t>来信希望你给些建议，请你给他回信，内容包括：</a:t>
            </a:r>
            <a:endParaRPr lang="zh-CN" altLang="en-US" sz="2000">
              <a:solidFill>
                <a:schemeClr val="tx1"/>
              </a:solidFill>
              <a:latin typeface="Times New Roman" panose="02020603050405020304" charset="0"/>
              <a:cs typeface="Times New Roman" panose="02020603050405020304" charset="0"/>
            </a:endParaRPr>
          </a:p>
          <a:p>
            <a:pPr marL="0" indent="457200" algn="just">
              <a:lnSpc>
                <a:spcPts val="2280"/>
              </a:lnSpc>
              <a:spcAft>
                <a:spcPts val="0"/>
              </a:spcAft>
              <a:buNone/>
            </a:pPr>
            <a:r>
              <a:rPr lang="en-US" altLang="zh-CN" sz="2000">
                <a:solidFill>
                  <a:schemeClr val="tx1"/>
                </a:solidFill>
                <a:latin typeface="Times New Roman" panose="02020603050405020304" charset="0"/>
                <a:cs typeface="Times New Roman" panose="02020603050405020304" charset="0"/>
              </a:rPr>
              <a:t>1. </a:t>
            </a:r>
            <a:r>
              <a:rPr lang="zh-CN" altLang="en-US" sz="2000">
                <a:solidFill>
                  <a:schemeClr val="tx1"/>
                </a:solidFill>
                <a:latin typeface="Times New Roman" panose="02020603050405020304" charset="0"/>
                <a:cs typeface="Times New Roman" panose="02020603050405020304" charset="0"/>
              </a:rPr>
              <a:t>你建议的路线；</a:t>
            </a:r>
            <a:r>
              <a:rPr lang="en-US" altLang="zh-CN" sz="2000">
                <a:solidFill>
                  <a:schemeClr val="tx1"/>
                </a:solidFill>
                <a:latin typeface="Times New Roman" panose="02020603050405020304" charset="0"/>
                <a:cs typeface="Times New Roman" panose="02020603050405020304" charset="0"/>
              </a:rPr>
              <a:t>2. </a:t>
            </a:r>
            <a:r>
              <a:rPr lang="zh-CN" altLang="en-US" sz="2000">
                <a:solidFill>
                  <a:schemeClr val="tx1"/>
                </a:solidFill>
                <a:latin typeface="Times New Roman" panose="02020603050405020304" charset="0"/>
                <a:cs typeface="Times New Roman" panose="02020603050405020304" charset="0"/>
              </a:rPr>
              <a:t>你的理由；</a:t>
            </a:r>
            <a:r>
              <a:rPr lang="en-US" altLang="zh-CN" sz="2000">
                <a:solidFill>
                  <a:schemeClr val="tx1"/>
                </a:solidFill>
                <a:latin typeface="Times New Roman" panose="02020603050405020304" charset="0"/>
                <a:cs typeface="Times New Roman" panose="02020603050405020304" charset="0"/>
              </a:rPr>
              <a:t>3. </a:t>
            </a:r>
            <a:r>
              <a:rPr lang="zh-CN" altLang="en-US" sz="2000">
                <a:solidFill>
                  <a:schemeClr val="tx1"/>
                </a:solidFill>
                <a:latin typeface="Times New Roman" panose="02020603050405020304" charset="0"/>
                <a:cs typeface="Times New Roman" panose="02020603050405020304" charset="0"/>
              </a:rPr>
              <a:t>你的祝愿。</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80"/>
              </a:lnSpc>
              <a:spcAft>
                <a:spcPts val="0"/>
              </a:spcAft>
              <a:buNone/>
            </a:pPr>
            <a:endParaRPr lang="en-US" altLang="zh-CN" sz="2000">
              <a:solidFill>
                <a:schemeClr val="tx1"/>
              </a:solidFill>
              <a:latin typeface="Times New Roman" panose="02020603050405020304" charset="0"/>
              <a:cs typeface="Times New Roman" panose="02020603050405020304" charset="0"/>
            </a:endParaRPr>
          </a:p>
          <a:p>
            <a:pPr marL="0" indent="457200" algn="just">
              <a:lnSpc>
                <a:spcPts val="228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It was such a pleasure to hear about your upcoming adventure to China! After careful consideration, I would highly recommend the Yangtze River tour over Mount Tai for your group.</a:t>
            </a:r>
            <a:endPar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280"/>
              </a:lnSpc>
              <a:spcAft>
                <a:spcPts val="0"/>
              </a:spcAft>
              <a:buNone/>
            </a:pPr>
            <a:r>
              <a:rPr lang="en-US" altLang="zh-CN" sz="2000">
                <a:solidFill>
                  <a:schemeClr val="tx1"/>
                </a:solidFill>
                <a:latin typeface="Times New Roman" panose="02020603050405020304" charset="0"/>
                <a:cs typeface="Times New Roman" panose="02020603050405020304" charset="0"/>
              </a:rPr>
              <a:t>The Yangtze offers a remarkable blend of natural wonders and cultural experiences that I believe would be more rewarding. Firstly, the Three Gorges present some of China's most spectacular scenery. Imagine cruising through majestic canyons with mist-shrouded cliffs rising from the emerald waters. Secondly, this journey provides a unique perspective on both ancient and modern China, from centuries-old riverside temples to the monumental Three Gorges Dam, showcasing incredible engineering achievement. Lastly, the river cruise offers a more comfortable travel experience while still allowing for cultural immersion.</a:t>
            </a:r>
            <a:endParaRPr lang="en-US" altLang="zh-CN" sz="2000">
              <a:solidFill>
                <a:schemeClr val="tx1"/>
              </a:solidFill>
              <a:latin typeface="Times New Roman" panose="02020603050405020304" charset="0"/>
              <a:cs typeface="Times New Roman" panose="02020603050405020304" charset="0"/>
            </a:endParaRPr>
          </a:p>
          <a:p>
            <a:pPr marL="0" indent="457200" algn="just">
              <a:lnSpc>
                <a:spcPts val="228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Whichever route you choose, I'm certain it will be an unforgettable experience. Wishing you and your classmates a journey filled with wonderful discoveries and lasting memories!</a:t>
            </a:r>
            <a:endPar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33400"/>
            <a:ext cx="10968990" cy="5716270"/>
          </a:xfrm>
          <a:ln>
            <a:solidFill>
              <a:schemeClr val="accent1"/>
            </a:solidFill>
          </a:ln>
        </p:spPr>
        <p:txBody>
          <a:bodyPr>
            <a:noAutofit/>
          </a:bodyPr>
          <a:p>
            <a:pPr marL="0" indent="457200" algn="just">
              <a:spcAft>
                <a:spcPts val="0"/>
              </a:spcAft>
              <a:buNone/>
            </a:pP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假如你是李华，你和外国交换生</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Peter</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计划组织一场名为</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“Cross-Cultural Food Exhibition”</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的活动，请写一封邮件给</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Peter</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，内容包括：</a:t>
            </a:r>
            <a:endPar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你对活动形式的建议；</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约定时间讨论安排和分工。</a:t>
            </a:r>
            <a:endParaRPr lang="zh-CN" altLang="en-US" sz="2000">
              <a:solidFill>
                <a:schemeClr val="tx1"/>
              </a:solidFill>
              <a:latin typeface="Times New Roman" panose="02020603050405020304" charset="0"/>
              <a:cs typeface="Times New Roman" panose="02020603050405020304" charset="0"/>
            </a:endParaRPr>
          </a:p>
          <a:p>
            <a:pPr marL="0" indent="0" algn="just">
              <a:spcAft>
                <a:spcPts val="0"/>
              </a:spcAft>
              <a:buNone/>
            </a:pPr>
            <a:endParaRPr lang="en-US" altLang="zh-CN" sz="2000">
              <a:solidFill>
                <a:schemeClr val="tx1"/>
              </a:solidFill>
              <a:latin typeface="Times New Roman" panose="02020603050405020304" charset="0"/>
              <a:cs typeface="Times New Roman" panose="02020603050405020304" charset="0"/>
            </a:endParaRPr>
          </a:p>
          <a:p>
            <a:pPr marL="0" indent="457200" algn="just">
              <a:spcAft>
                <a:spcPts val="0"/>
              </a:spcAft>
              <a:buNone/>
            </a:pPr>
            <a:r>
              <a:rPr lang="en-US" altLang="zh-CN" sz="2000">
                <a:solidFill>
                  <a:schemeClr val="tx1"/>
                </a:solidFill>
                <a:latin typeface="Times New Roman" panose="02020603050405020304" charset="0"/>
                <a:cs typeface="Times New Roman" panose="02020603050405020304" charset="0"/>
              </a:rPr>
              <a:t>I hope this email finds you well. I’m writing to share some thoughts on the Cross-Cultural Food Exhibition we are planning.</a:t>
            </a:r>
            <a:endParaRPr lang="en-US" altLang="zh-CN" sz="2000">
              <a:solidFill>
                <a:schemeClr val="tx1"/>
              </a:solidFill>
              <a:latin typeface="Times New Roman" panose="02020603050405020304" charset="0"/>
              <a:cs typeface="Times New Roman" panose="02020603050405020304" charset="0"/>
            </a:endParaRPr>
          </a:p>
          <a:p>
            <a:pPr marL="0" indent="457200" algn="just">
              <a:spcAft>
                <a:spcPts val="0"/>
              </a:spcAft>
              <a:buNone/>
            </a:pPr>
            <a:r>
              <a:rPr lang="en-US" altLang="zh-CN" sz="2000">
                <a:solidFill>
                  <a:schemeClr val="tx1"/>
                </a:solidFill>
                <a:latin typeface="Times New Roman" panose="02020603050405020304" charset="0"/>
                <a:cs typeface="Times New Roman" panose="02020603050405020304" charset="0"/>
              </a:rPr>
              <a:t>Firstly, to allow participants to sample a wide variety of cuisines from around the world, we could set up booths showcasing representative delicacies from different cultures. Secondly, organizing live cooking demonstrations and interactive sessions would greatly boost attendees' enthusiasm and deepen their understanding of diverse culinary traditions.</a:t>
            </a:r>
            <a:endParaRPr lang="en-US" altLang="zh-CN" sz="2000">
              <a:solidFill>
                <a:schemeClr val="tx1"/>
              </a:solidFill>
              <a:latin typeface="Times New Roman" panose="02020603050405020304" charset="0"/>
              <a:cs typeface="Times New Roman" panose="02020603050405020304" charset="0"/>
            </a:endParaRPr>
          </a:p>
          <a:p>
            <a:pPr marL="0" indent="457200" algn="just">
              <a:spcAft>
                <a:spcPts val="0"/>
              </a:spcAft>
              <a:buNone/>
            </a:pPr>
            <a:r>
              <a:rPr lang="en-US" altLang="zh-CN" sz="2000">
                <a:solidFill>
                  <a:schemeClr val="tx1"/>
                </a:solidFill>
                <a:latin typeface="Times New Roman" panose="02020603050405020304" charset="0"/>
                <a:cs typeface="Times New Roman" panose="02020603050405020304" charset="0"/>
              </a:rPr>
              <a:t>To finalize all the details for this event, I think we should meet up to brainstorm and divide our responsibilities. How about getting together </a:t>
            </a:r>
            <a:r>
              <a:rPr lang="en-US" altLang="zh-CN" sz="2000">
                <a:solidFill>
                  <a:schemeClr val="tx1"/>
                </a:solidFill>
                <a:latin typeface="Times New Roman" panose="02020603050405020304" charset="0"/>
                <a:cs typeface="Times New Roman" panose="02020603050405020304" charset="0"/>
                <a:sym typeface="+mn-ea"/>
              </a:rPr>
              <a:t>at 6:00 p.m. </a:t>
            </a:r>
            <a:r>
              <a:rPr lang="en-US" altLang="zh-CN" sz="2000">
                <a:solidFill>
                  <a:schemeClr val="tx1"/>
                </a:solidFill>
                <a:latin typeface="Times New Roman" panose="02020603050405020304" charset="0"/>
                <a:cs typeface="Times New Roman" panose="02020603050405020304" charset="0"/>
              </a:rPr>
              <a:t>next Monday in Room 307? I'm really looking forward to meeting you and hearing your ideas!</a:t>
            </a:r>
            <a:endParaRPr lang="en-US" altLang="zh-CN" sz="20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21335"/>
            <a:ext cx="10968990" cy="5728335"/>
          </a:xfrm>
          <a:ln>
            <a:solidFill>
              <a:schemeClr val="accent1"/>
            </a:solidFill>
          </a:ln>
        </p:spPr>
        <p:txBody>
          <a:bodyPr>
            <a:noAutofit/>
          </a:bodyPr>
          <a:p>
            <a:pPr marL="0" indent="0" algn="just">
              <a:lnSpc>
                <a:spcPts val="2280"/>
              </a:lnSpc>
              <a:spcAft>
                <a:spcPts val="0"/>
              </a:spcAft>
              <a:buNone/>
            </a:pP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2021</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全国乙卷）你校将举办英语演讲比赛。请你以</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Be smart online learners </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为题写一篇发言稿参赛。内容包括：</a:t>
            </a:r>
            <a:endPar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280"/>
              </a:lnSpc>
              <a:spcAft>
                <a:spcPts val="0"/>
              </a:spcAft>
              <a:buNone/>
            </a:pP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分析优势与不足；</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提出学习建议。</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endPar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280"/>
              </a:lnSpc>
              <a:spcAft>
                <a:spcPts val="0"/>
              </a:spcAft>
              <a:buNone/>
            </a:pPr>
            <a:endParaRPr lang="en-US" altLang="zh-CN" sz="1900">
              <a:solidFill>
                <a:schemeClr val="tx1"/>
              </a:solidFill>
              <a:latin typeface="Times New Roman" panose="02020603050405020304" charset="0"/>
              <a:cs typeface="Times New Roman" panose="02020603050405020304" charset="0"/>
            </a:endParaRPr>
          </a:p>
          <a:p>
            <a:pPr marL="0" indent="457200" algn="just">
              <a:lnSpc>
                <a:spcPts val="2280"/>
              </a:lnSpc>
              <a:spcAft>
                <a:spcPts val="0"/>
              </a:spcAft>
              <a:buNone/>
            </a:pPr>
            <a:r>
              <a:rPr lang="en-US" altLang="zh-CN" sz="1900">
                <a:solidFill>
                  <a:schemeClr val="tx1"/>
                </a:solidFill>
                <a:latin typeface="Times New Roman" panose="02020603050405020304" charset="0"/>
                <a:cs typeface="Times New Roman" panose="02020603050405020304" charset="0"/>
              </a:rPr>
              <a:t>It is my great honor to stand here and deliver a speech titled “Be Smart Online Learners”. As we all know, online learning is a mixed blessing. Not only does it boast many merits, but it also comes with its own set of challenges.</a:t>
            </a:r>
            <a:endParaRPr lang="en-US" altLang="zh-CN" sz="1900">
              <a:solidFill>
                <a:schemeClr val="tx1"/>
              </a:solidFill>
              <a:latin typeface="Times New Roman" panose="02020603050405020304" charset="0"/>
              <a:cs typeface="Times New Roman" panose="02020603050405020304" charset="0"/>
            </a:endParaRPr>
          </a:p>
          <a:p>
            <a:pPr marL="0" indent="457200" algn="just">
              <a:lnSpc>
                <a:spcPts val="2280"/>
              </a:lnSpc>
              <a:spcAft>
                <a:spcPts val="0"/>
              </a:spcAft>
              <a:buNone/>
            </a:pPr>
            <a:r>
              <a:rPr lang="en-US" altLang="zh-CN" sz="1900">
                <a:solidFill>
                  <a:schemeClr val="tx1"/>
                </a:solidFill>
                <a:latin typeface="Times New Roman" panose="02020603050405020304" charset="0"/>
                <a:cs typeface="Times New Roman" panose="02020603050405020304" charset="0"/>
              </a:rPr>
              <a:t>On the one hand, online learning helps us unlock the magic of the Internet, which provides us with a wealth of knowledge that would be inaccessible were we confined to a traditional classroom. Moreover, it is those informative and interesting videos that fuel our passion for studies. However, indulging in digital screens is inarguably harmful. It strains our eyes, and the various distractions online can easily disrupt our focus and even lead us astray.</a:t>
            </a:r>
            <a:endParaRPr lang="en-US" altLang="zh-CN" sz="1900">
              <a:solidFill>
                <a:schemeClr val="tx1"/>
              </a:solidFill>
              <a:latin typeface="Times New Roman" panose="02020603050405020304" charset="0"/>
              <a:cs typeface="Times New Roman" panose="02020603050405020304" charset="0"/>
            </a:endParaRPr>
          </a:p>
          <a:p>
            <a:pPr marL="0" indent="457200" algn="just">
              <a:lnSpc>
                <a:spcPts val="2280"/>
              </a:lnSpc>
              <a:spcAft>
                <a:spcPts val="0"/>
              </a:spcAft>
              <a:buNone/>
            </a:pPr>
            <a:r>
              <a:rPr lang="en-US" altLang="zh-CN" sz="1900">
                <a:solidFill>
                  <a:schemeClr val="tx1"/>
                </a:solidFill>
                <a:latin typeface="Times New Roman" panose="02020603050405020304" charset="0"/>
                <a:cs typeface="Times New Roman" panose="02020603050405020304" charset="0"/>
              </a:rPr>
              <a:t>Therefore, my dear fellow students, we must learn to navigate the digital world wisely. Let us set clear goals, manage our time effectively, and, most importantly, exercise our self-discipline. Remember, only by doing so can we truly roam freely in the vast realm of the Internet and become smart online learners. Thank you for your attention.</a:t>
            </a:r>
            <a:endParaRPr lang="en-US" altLang="zh-CN" sz="19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66725"/>
            <a:ext cx="10968990" cy="5782945"/>
          </a:xfrm>
          <a:ln>
            <a:solidFill>
              <a:schemeClr val="accent1"/>
            </a:solidFill>
          </a:ln>
        </p:spPr>
        <p:txBody>
          <a:bodyPr>
            <a:noAutofit/>
          </a:bodyPr>
          <a:p>
            <a:pPr marL="0" indent="0" algn="just">
              <a:spcAft>
                <a:spcPts val="0"/>
              </a:spcAft>
              <a:buNone/>
            </a:pP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(2024.06</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上海</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假设你是明启中学的高三学生李明，你们学校英语报开设了一个</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排忧解难</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专栏，你的校友</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Lynn</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发出求助，请根据她的来信写封回信：</a:t>
            </a:r>
            <a:endPar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提出你的建议；</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说明你的理由。</a:t>
            </a:r>
            <a:endPar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Lynn</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来信内容：</a:t>
            </a:r>
            <a:r>
              <a:rPr lang="en-US" altLang="zh-CN" sz="1900" b="1"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I’m a high school student. I want to do some cooking, but my parents don’t allow me to do so. How can I change their mind?</a:t>
            </a:r>
            <a:endParaRPr lang="en-US" altLang="zh-CN" sz="1900" b="1"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spcAft>
                <a:spcPts val="0"/>
              </a:spcAft>
              <a:buNone/>
            </a:pPr>
            <a:r>
              <a:rPr lang="en-US" altLang="zh-CN" sz="1900">
                <a:solidFill>
                  <a:schemeClr val="tx1"/>
                </a:solidFill>
                <a:latin typeface="Times New Roman" panose="02020603050405020304" charset="0"/>
                <a:cs typeface="Times New Roman" panose="02020603050405020304" charset="0"/>
              </a:rPr>
              <a:t>I truly understand your situation, as many of us share similar experiences. Here's my advice to help you gain your parents' support.</a:t>
            </a:r>
            <a:endParaRPr lang="en-US" altLang="zh-CN" sz="1900">
              <a:solidFill>
                <a:schemeClr val="tx1"/>
              </a:solidFill>
              <a:latin typeface="Times New Roman" panose="02020603050405020304" charset="0"/>
              <a:cs typeface="Times New Roman" panose="02020603050405020304" charset="0"/>
            </a:endParaRPr>
          </a:p>
          <a:p>
            <a:pPr marL="0" indent="457200" algn="just">
              <a:spcAft>
                <a:spcPts val="0"/>
              </a:spcAft>
              <a:buNone/>
            </a:pPr>
            <a:r>
              <a:rPr lang="en-US" altLang="zh-CN" sz="1900">
                <a:solidFill>
                  <a:schemeClr val="tx1"/>
                </a:solidFill>
                <a:latin typeface="Times New Roman" panose="02020603050405020304" charset="0"/>
                <a:cs typeface="Times New Roman" panose="02020603050405020304" charset="0"/>
              </a:rPr>
              <a:t>Firstly, initiate a calm conversation with your parents to understand their concerns. Then, demonstrate your responsibility by creating a detailed cooking plan that includes safety measures and time management. Most importantly, start with simple dishes on weekends when they can supervise, which will help ease their worries while showing your serious attitude.</a:t>
            </a:r>
            <a:endParaRPr lang="en-US" altLang="zh-CN" sz="1900">
              <a:solidFill>
                <a:schemeClr val="tx1"/>
              </a:solidFill>
              <a:latin typeface="Times New Roman" panose="02020603050405020304" charset="0"/>
              <a:cs typeface="Times New Roman" panose="02020603050405020304" charset="0"/>
            </a:endParaRPr>
          </a:p>
          <a:p>
            <a:pPr marL="0" indent="457200" algn="just">
              <a:spcAft>
                <a:spcPts val="0"/>
              </a:spcAft>
              <a:buNone/>
            </a:pPr>
            <a:r>
              <a:rPr lang="en-US" altLang="zh-CN" sz="1900">
                <a:solidFill>
                  <a:schemeClr val="tx1"/>
                </a:solidFill>
                <a:latin typeface="Times New Roman" panose="02020603050405020304" charset="0"/>
                <a:cs typeface="Times New Roman" panose="02020603050405020304" charset="0"/>
              </a:rPr>
              <a:t>Cooking not only develops essential life skills but also serves as a wonderful way to bond with family. I believe your parents will appreciate your mature approach and eventually support your culinary exploration.</a:t>
            </a:r>
            <a:endParaRPr lang="en-US" altLang="zh-CN" sz="1900">
              <a:solidFill>
                <a:schemeClr val="tx1"/>
              </a:solidFill>
              <a:latin typeface="Times New Roman" panose="02020603050405020304" charset="0"/>
              <a:cs typeface="Times New Roman" panose="02020603050405020304" charset="0"/>
            </a:endParaRPr>
          </a:p>
          <a:p>
            <a:pPr marL="0" indent="0" algn="just">
              <a:buNone/>
            </a:pPr>
            <a:endParaRPr lang="en-US" altLang="zh-CN" sz="17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89280"/>
            <a:ext cx="10968990" cy="5660390"/>
          </a:xfrm>
          <a:ln>
            <a:solidFill>
              <a:schemeClr val="accent1"/>
            </a:solidFill>
          </a:ln>
        </p:spPr>
        <p:txBody>
          <a:bodyPr>
            <a:normAutofit lnSpcReduction="20000"/>
          </a:bodyPr>
          <a:p>
            <a:pPr marL="0" indent="457200" algn="just">
              <a:spcAft>
                <a:spcPts val="0"/>
              </a:spcAft>
              <a:buNone/>
            </a:pPr>
            <a:r>
              <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假定你是李华，在美国某博物馆参观时，购买了一本介绍该馆所收藏文物的书籍，阅读后发现书中对一些中国文物（</a:t>
            </a:r>
            <a:r>
              <a:rPr lang="en-US" altLang="zh-CN"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artifacts</a:t>
            </a:r>
            <a:r>
              <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）的英文介绍有误。请你就此向博物馆写一封信，内容包括：</a:t>
            </a:r>
            <a:endPar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spcAft>
                <a:spcPts val="0"/>
              </a:spcAft>
              <a:buNone/>
            </a:pPr>
            <a:r>
              <a:rPr lang="en-US" altLang="zh-CN"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投诉问题；</a:t>
            </a:r>
            <a:r>
              <a:rPr lang="en-US" altLang="zh-CN"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提出建议。</a:t>
            </a:r>
            <a:endPar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endParaRPr lang="en-US" altLang="zh-CN"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spcAft>
                <a:spcPts val="0"/>
              </a:spcAft>
              <a:buNone/>
            </a:pPr>
            <a:r>
              <a:rPr lang="en-US" altLang="zh-CN" sz="2000">
                <a:solidFill>
                  <a:schemeClr val="tx1"/>
                </a:solidFill>
                <a:latin typeface="Times New Roman" panose="02020603050405020304" charset="0"/>
                <a:cs typeface="Times New Roman" panose="02020603050405020304" charset="0"/>
              </a:rPr>
              <a:t>I am writing to bring to your attention certain inaccuracies I discovered in a book about your artifact collection, which I purchased during my recent visit to your museum. </a:t>
            </a:r>
            <a:endParaRPr lang="en-US" altLang="zh-CN" sz="2000">
              <a:solidFill>
                <a:schemeClr val="tx1"/>
              </a:solidFill>
              <a:latin typeface="Times New Roman" panose="02020603050405020304" charset="0"/>
              <a:cs typeface="Times New Roman" panose="02020603050405020304" charset="0"/>
            </a:endParaRPr>
          </a:p>
          <a:p>
            <a:pPr marL="0" indent="457200" algn="just">
              <a:spcAft>
                <a:spcPts val="0"/>
              </a:spcAft>
              <a:buNone/>
            </a:pPr>
            <a:r>
              <a:rPr lang="en-US" altLang="zh-CN" sz="2000">
                <a:solidFill>
                  <a:schemeClr val="tx1"/>
                </a:solidFill>
                <a:latin typeface="Times New Roman" panose="02020603050405020304" charset="0"/>
                <a:cs typeface="Times New Roman" panose="02020603050405020304" charset="0"/>
              </a:rPr>
              <a:t>Several misinterpretations are at odds with the facts. The jade teapot originates from the Han Dynasty, contrary to what was stated in the book as a modern handicraft. Besides, the silk gown, mistakenly labeled as a royal Japanese dress, is a traditional Chinese Hanfu. To clarify these issues, I recommend consulting with specialists for a comprehensive review. It would be beneficial if the publishers could arrange a recall of the current edition for necessary updates. </a:t>
            </a:r>
            <a:endParaRPr lang="en-US" altLang="zh-CN" sz="2000">
              <a:solidFill>
                <a:schemeClr val="tx1"/>
              </a:solidFill>
              <a:latin typeface="Times New Roman" panose="02020603050405020304" charset="0"/>
              <a:cs typeface="Times New Roman" panose="02020603050405020304" charset="0"/>
            </a:endParaRPr>
          </a:p>
          <a:p>
            <a:pPr marL="0" indent="457200" algn="just">
              <a:spcAft>
                <a:spcPts val="0"/>
              </a:spcAft>
              <a:buNone/>
            </a:pPr>
            <a:r>
              <a:rPr lang="en-US" altLang="zh-CN" sz="2000">
                <a:solidFill>
                  <a:schemeClr val="tx1"/>
                </a:solidFill>
                <a:latin typeface="Times New Roman" panose="02020603050405020304" charset="0"/>
                <a:cs typeface="Times New Roman" panose="02020603050405020304" charset="0"/>
              </a:rPr>
              <a:t>I believe these actions would uphold the authenticity / credibility of the book’s content. Your prompt resolution would be highly appreciated.</a:t>
            </a:r>
            <a:r>
              <a:rPr lang="en-US" altLang="zh-CN"/>
              <a:t> </a:t>
            </a:r>
            <a:endParaRPr lang="en-US" altLang="zh-CN"/>
          </a:p>
        </p:txBody>
      </p:sp>
    </p:spTree>
    <p:custDataLst>
      <p:tags r:id="rId2"/>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99110"/>
            <a:ext cx="10968990" cy="5750560"/>
          </a:xfrm>
          <a:ln>
            <a:solidFill>
              <a:schemeClr val="accent1"/>
            </a:solidFill>
          </a:ln>
        </p:spPr>
        <p:txBody>
          <a:bodyPr>
            <a:normAutofit/>
          </a:bodyPr>
          <a:p>
            <a:pPr marL="0" indent="457200" algn="just">
              <a:lnSpc>
                <a:spcPts val="240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假定你是李华，你的英国朋友</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Jackson</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写信说他有两个活动他可以参加：艺术展和机器人展。他不知道该选择哪一个，写信向你求助。请根据以下内容给他回信：</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提出建议；</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说明理由。</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40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It’s wonderful that you’re planning to spend Sunday exploring something meaningful. After considering both options, I’d suggest the art exhibition.</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Art has a unique way of stirring emotions and sparking introspection. In an era increasingly shaped by technology, immersing yourself in creative expression can offer a refreshing perspective and meaningful mental relaxation. The exhibition would not only provide aesthetic pleasure but also inspire deeper thinking about culture and human experience. While the robot show certainly highlights fascinating innovations, the art event promises a more personally resonant and reflective experience.</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That being said, I'm certain either choice will be rewarding! Do let me know which captures your heart in the end.</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33400"/>
            <a:ext cx="10968990" cy="5716270"/>
          </a:xfrm>
          <a:ln>
            <a:solidFill>
              <a:schemeClr val="accent1"/>
            </a:solidFill>
          </a:ln>
        </p:spPr>
        <p:txBody>
          <a:bodyPr>
            <a:noAutofit/>
          </a:bodyPr>
          <a:p>
            <a:pPr marL="0" indent="0" algn="just">
              <a:spcAft>
                <a:spcPts val="0"/>
              </a:spcAft>
              <a:buNone/>
            </a:pP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IV. </a:t>
            </a: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申请信（包含求职信）</a:t>
            </a:r>
            <a:endPar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r>
              <a:rPr lang="zh-CN" altLang="en-US" sz="1900">
                <a:solidFill>
                  <a:srgbClr val="FF0000"/>
                </a:solidFill>
                <a:latin typeface="Times New Roman" panose="02020603050405020304" charset="0"/>
                <a:cs typeface="Times New Roman" panose="02020603050405020304" charset="0"/>
              </a:rPr>
              <a:t>一、</a:t>
            </a:r>
            <a:r>
              <a:rPr lang="en-US" altLang="zh-CN" sz="1900">
                <a:solidFill>
                  <a:srgbClr val="FF0000"/>
                </a:solidFill>
                <a:latin typeface="Times New Roman" panose="02020603050405020304" charset="0"/>
                <a:cs typeface="Times New Roman" panose="02020603050405020304" charset="0"/>
              </a:rPr>
              <a:t> </a:t>
            </a:r>
            <a:r>
              <a:rPr lang="zh-CN" altLang="en-US" sz="1900">
                <a:solidFill>
                  <a:srgbClr val="FF0000"/>
                </a:solidFill>
                <a:latin typeface="Times New Roman" panose="02020603050405020304" charset="0"/>
                <a:cs typeface="Times New Roman" panose="02020603050405020304" charset="0"/>
              </a:rPr>
              <a:t>开头段（表明意图与身份）</a:t>
            </a:r>
            <a:endParaRPr lang="zh-CN" altLang="en-US" sz="1900">
              <a:solidFill>
                <a:srgbClr val="FF0000"/>
              </a:solidFill>
              <a:latin typeface="Times New Roman" panose="02020603050405020304" charset="0"/>
              <a:cs typeface="Times New Roman" panose="02020603050405020304" charset="0"/>
            </a:endParaRPr>
          </a:p>
          <a:p>
            <a:pPr marL="0" indent="0" algn="just">
              <a:spcAft>
                <a:spcPts val="0"/>
              </a:spcAft>
              <a:buNone/>
            </a:pPr>
            <a:r>
              <a:rPr lang="zh-CN" altLang="en-US" sz="1900">
                <a:solidFill>
                  <a:srgbClr val="FF0000"/>
                </a:solidFill>
                <a:latin typeface="Times New Roman" panose="02020603050405020304" charset="0"/>
                <a:cs typeface="Times New Roman" panose="02020603050405020304" charset="0"/>
              </a:rPr>
              <a:t>自我介绍式：</a:t>
            </a:r>
            <a:endParaRPr lang="en-US" altLang="zh-CN" sz="1900">
              <a:solidFill>
                <a:srgbClr val="FF0000"/>
              </a:solidFill>
              <a:latin typeface="Times New Roman" panose="02020603050405020304" charset="0"/>
              <a:cs typeface="Times New Roman" panose="02020603050405020304" charset="0"/>
            </a:endParaRPr>
          </a:p>
          <a:p>
            <a:pPr marL="0" indent="0" algn="just">
              <a:spcAft>
                <a:spcPts val="0"/>
              </a:spcAft>
              <a:buNone/>
            </a:pPr>
            <a:r>
              <a:rPr lang="en-US" altLang="zh-CN" sz="1900">
                <a:solidFill>
                  <a:schemeClr val="tx1"/>
                </a:solidFill>
                <a:latin typeface="Times New Roman" panose="02020603050405020304" charset="0"/>
                <a:cs typeface="Times New Roman" panose="02020603050405020304" charset="0"/>
              </a:rPr>
              <a:t>I am Li Hua, a senior 3 student from Sunshine High School.</a:t>
            </a:r>
            <a:endParaRPr lang="en-US" altLang="zh-CN" sz="19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1900">
                <a:solidFill>
                  <a:schemeClr val="tx1"/>
                </a:solidFill>
                <a:latin typeface="Times New Roman" panose="02020603050405020304" charset="0"/>
                <a:cs typeface="Times New Roman" panose="02020603050405020304" charset="0"/>
              </a:rPr>
              <a:t>My name is Li Hua, a 17-year-old student currently studying at Mingqi High School.</a:t>
            </a:r>
            <a:endParaRPr lang="en-US" altLang="zh-CN" sz="1900">
              <a:solidFill>
                <a:schemeClr val="tx1"/>
              </a:solidFill>
              <a:latin typeface="Times New Roman" panose="02020603050405020304" charset="0"/>
              <a:cs typeface="Times New Roman" panose="02020603050405020304" charset="0"/>
            </a:endParaRPr>
          </a:p>
          <a:p>
            <a:pPr marL="0" indent="0" algn="just">
              <a:spcAft>
                <a:spcPts val="0"/>
              </a:spcAft>
              <a:buNone/>
            </a:pPr>
            <a:r>
              <a:rPr lang="zh-CN" altLang="en-US" sz="1900">
                <a:solidFill>
                  <a:srgbClr val="FF0000"/>
                </a:solidFill>
                <a:latin typeface="Times New Roman" panose="02020603050405020304" charset="0"/>
                <a:cs typeface="Times New Roman" panose="02020603050405020304" charset="0"/>
              </a:rPr>
              <a:t>信息来源式（看到广告</a:t>
            </a:r>
            <a:r>
              <a:rPr lang="en-US" altLang="zh-CN" sz="1900">
                <a:solidFill>
                  <a:srgbClr val="FF0000"/>
                </a:solidFill>
                <a:latin typeface="Times New Roman" panose="02020603050405020304" charset="0"/>
                <a:cs typeface="Times New Roman" panose="02020603050405020304" charset="0"/>
              </a:rPr>
              <a:t>/</a:t>
            </a:r>
            <a:r>
              <a:rPr lang="zh-CN" altLang="en-US" sz="1900">
                <a:solidFill>
                  <a:srgbClr val="FF0000"/>
                </a:solidFill>
                <a:latin typeface="Times New Roman" panose="02020603050405020304" charset="0"/>
                <a:cs typeface="Times New Roman" panose="02020603050405020304" charset="0"/>
              </a:rPr>
              <a:t>通知后申请）：</a:t>
            </a:r>
            <a:endParaRPr lang="en-US" altLang="zh-CN" sz="1900">
              <a:solidFill>
                <a:srgbClr val="FF0000"/>
              </a:solidFill>
              <a:latin typeface="Times New Roman" panose="02020603050405020304" charset="0"/>
              <a:cs typeface="Times New Roman" panose="02020603050405020304" charset="0"/>
            </a:endParaRPr>
          </a:p>
          <a:p>
            <a:pPr marL="0" indent="0" algn="just">
              <a:spcAft>
                <a:spcPts val="0"/>
              </a:spcAft>
              <a:buNone/>
            </a:pPr>
            <a:r>
              <a:rPr lang="en-US" altLang="zh-CN" sz="1900">
                <a:solidFill>
                  <a:schemeClr val="tx1"/>
                </a:solidFill>
                <a:latin typeface="Times New Roman" panose="02020603050405020304" charset="0"/>
                <a:cs typeface="Times New Roman" panose="02020603050405020304" charset="0"/>
              </a:rPr>
              <a:t>I have learned from the school website that you are recruiting volunteers for the coming sports meet. I am writing to apply for the position.</a:t>
            </a:r>
            <a:endParaRPr lang="en-US" altLang="zh-CN" sz="19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1900">
                <a:solidFill>
                  <a:schemeClr val="tx1"/>
                </a:solidFill>
                <a:latin typeface="Times New Roman" panose="02020603050405020304" charset="0"/>
                <a:cs typeface="Times New Roman" panose="02020603050405020304" charset="0"/>
              </a:rPr>
              <a:t>Having read the notice about the “Summer Camp for Environmental Protection”, I am writing to you to express my keen interest in participating in it.</a:t>
            </a:r>
            <a:endParaRPr lang="en-US" altLang="zh-CN" sz="1900">
              <a:solidFill>
                <a:schemeClr val="tx1"/>
              </a:solidFill>
              <a:latin typeface="Times New Roman" panose="02020603050405020304" charset="0"/>
              <a:cs typeface="Times New Roman" panose="02020603050405020304" charset="0"/>
            </a:endParaRPr>
          </a:p>
          <a:p>
            <a:pPr marL="0" indent="0" algn="just">
              <a:spcAft>
                <a:spcPts val="0"/>
              </a:spcAft>
              <a:buNone/>
            </a:pPr>
            <a:r>
              <a:rPr lang="zh-CN" altLang="en-US" sz="1900">
                <a:solidFill>
                  <a:srgbClr val="FF0000"/>
                </a:solidFill>
                <a:latin typeface="Times New Roman" panose="02020603050405020304" charset="0"/>
                <a:cs typeface="Times New Roman" panose="02020603050405020304" charset="0"/>
              </a:rPr>
              <a:t>直接申请式：</a:t>
            </a:r>
            <a:endParaRPr lang="en-US" altLang="zh-CN" sz="1900">
              <a:solidFill>
                <a:srgbClr val="FF0000"/>
              </a:solidFill>
              <a:latin typeface="Times New Roman" panose="02020603050405020304" charset="0"/>
              <a:cs typeface="Times New Roman" panose="02020603050405020304" charset="0"/>
            </a:endParaRPr>
          </a:p>
          <a:p>
            <a:pPr marL="0" indent="0" algn="just">
              <a:spcAft>
                <a:spcPts val="0"/>
              </a:spcAft>
              <a:buNone/>
            </a:pPr>
            <a:r>
              <a:rPr lang="en-US" altLang="zh-CN" sz="1900">
                <a:solidFill>
                  <a:schemeClr val="tx1"/>
                </a:solidFill>
                <a:latin typeface="Times New Roman" panose="02020603050405020304" charset="0"/>
                <a:cs typeface="Times New Roman" panose="02020603050405020304" charset="0"/>
              </a:rPr>
              <a:t>I am writing to you to apply for the scholarship that your university offers to international students.</a:t>
            </a:r>
            <a:endParaRPr lang="en-US" altLang="zh-CN" sz="19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1900">
                <a:solidFill>
                  <a:schemeClr val="tx1"/>
                </a:solidFill>
                <a:latin typeface="Times New Roman" panose="02020603050405020304" charset="0"/>
                <a:cs typeface="Times New Roman" panose="02020603050405020304" charset="0"/>
              </a:rPr>
              <a:t>I am writing this letter to recommend myself as a candidate for the position of English assistant.</a:t>
            </a:r>
            <a:endParaRPr lang="en-US" altLang="zh-CN" sz="19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77215"/>
            <a:ext cx="10968990" cy="5672455"/>
          </a:xfrm>
          <a:ln>
            <a:solidFill>
              <a:schemeClr val="accent1"/>
            </a:solidFill>
          </a:ln>
        </p:spPr>
        <p:txBody>
          <a:bodyPr>
            <a:noAutofit/>
          </a:bodyPr>
          <a:p>
            <a:pPr marL="0" indent="0" algn="just">
              <a:lnSpc>
                <a:spcPts val="2280"/>
              </a:lnSpc>
              <a:buNone/>
            </a:pP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二、主体段句式（阐述优势与理由）</a:t>
            </a:r>
            <a:endPar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280"/>
              </a:lnSpc>
              <a:buNone/>
            </a:pPr>
            <a:r>
              <a:rPr lang="zh-CN" altLang="en-US" sz="1900">
                <a:solidFill>
                  <a:srgbClr val="FF0000"/>
                </a:solidFill>
                <a:latin typeface="Times New Roman" panose="02020603050405020304" charset="0"/>
                <a:cs typeface="Times New Roman" panose="02020603050405020304" charset="0"/>
              </a:rPr>
              <a:t>说明个人能力</a:t>
            </a:r>
            <a:endParaRPr lang="en-US" altLang="zh-CN" sz="1900">
              <a:solidFill>
                <a:srgbClr val="FF0000"/>
              </a:solidFill>
              <a:latin typeface="Times New Roman" panose="02020603050405020304" charset="0"/>
              <a:cs typeface="Times New Roman" panose="02020603050405020304" charset="0"/>
            </a:endParaRPr>
          </a:p>
          <a:p>
            <a:pPr marL="0" indent="0" algn="just">
              <a:lnSpc>
                <a:spcPts val="2280"/>
              </a:lnSpc>
              <a:buNone/>
            </a:pPr>
            <a:r>
              <a:rPr lang="en-US" altLang="zh-CN" sz="1900">
                <a:solidFill>
                  <a:schemeClr val="tx1"/>
                </a:solidFill>
                <a:latin typeface="Times New Roman" panose="02020603050405020304" charset="0"/>
                <a:cs typeface="Times New Roman" panose="02020603050405020304" charset="0"/>
              </a:rPr>
              <a:t>I am well-equipped for this role due to my proficiency in [</a:t>
            </a:r>
            <a:r>
              <a:rPr lang="zh-CN" altLang="en-US" sz="1900">
                <a:solidFill>
                  <a:schemeClr val="tx1"/>
                </a:solidFill>
                <a:latin typeface="Times New Roman" panose="02020603050405020304" charset="0"/>
                <a:cs typeface="Times New Roman" panose="02020603050405020304" charset="0"/>
              </a:rPr>
              <a:t>技能</a:t>
            </a:r>
            <a:r>
              <a:rPr lang="en-US" altLang="zh-CN" sz="1900">
                <a:solidFill>
                  <a:schemeClr val="tx1"/>
                </a:solidFill>
                <a:latin typeface="Times New Roman" panose="02020603050405020304" charset="0"/>
                <a:cs typeface="Times New Roman" panose="02020603050405020304" charset="0"/>
              </a:rPr>
              <a:t>/</a:t>
            </a:r>
            <a:r>
              <a:rPr lang="zh-CN" altLang="en-US" sz="1900">
                <a:solidFill>
                  <a:schemeClr val="tx1"/>
                </a:solidFill>
                <a:latin typeface="Times New Roman" panose="02020603050405020304" charset="0"/>
                <a:cs typeface="Times New Roman" panose="02020603050405020304" charset="0"/>
              </a:rPr>
              <a:t>领域</a:t>
            </a:r>
            <a:r>
              <a:rPr lang="en-US" altLang="zh-CN" sz="1900">
                <a:solidFill>
                  <a:schemeClr val="tx1"/>
                </a:solidFill>
                <a:latin typeface="Times New Roman" panose="02020603050405020304" charset="0"/>
                <a:cs typeface="Times New Roman" panose="02020603050405020304" charset="0"/>
              </a:rPr>
              <a:t>].</a:t>
            </a:r>
            <a:endParaRPr lang="en-US" altLang="zh-CN" sz="1900">
              <a:solidFill>
                <a:schemeClr val="tx1"/>
              </a:solidFill>
              <a:latin typeface="Times New Roman" panose="02020603050405020304" charset="0"/>
              <a:cs typeface="Times New Roman" panose="02020603050405020304" charset="0"/>
            </a:endParaRPr>
          </a:p>
          <a:p>
            <a:pPr marL="0" indent="0" algn="just">
              <a:lnSpc>
                <a:spcPts val="2280"/>
              </a:lnSpc>
              <a:buNone/>
            </a:pPr>
            <a:r>
              <a:rPr lang="en-US" altLang="zh-CN" sz="1900">
                <a:solidFill>
                  <a:schemeClr val="tx1"/>
                </a:solidFill>
                <a:latin typeface="Times New Roman" panose="02020603050405020304" charset="0"/>
                <a:cs typeface="Times New Roman" panose="02020603050405020304" charset="0"/>
              </a:rPr>
              <a:t>My previous experience in [</a:t>
            </a:r>
            <a:r>
              <a:rPr lang="zh-CN" altLang="en-US" sz="1900">
                <a:solidFill>
                  <a:schemeClr val="tx1"/>
                </a:solidFill>
                <a:latin typeface="Times New Roman" panose="02020603050405020304" charset="0"/>
                <a:cs typeface="Times New Roman" panose="02020603050405020304" charset="0"/>
              </a:rPr>
              <a:t>相关经历</a:t>
            </a:r>
            <a:r>
              <a:rPr lang="en-US" altLang="zh-CN" sz="1900">
                <a:solidFill>
                  <a:schemeClr val="tx1"/>
                </a:solidFill>
                <a:latin typeface="Times New Roman" panose="02020603050405020304" charset="0"/>
                <a:cs typeface="Times New Roman" panose="02020603050405020304" charset="0"/>
              </a:rPr>
              <a:t>] has prepared me to...</a:t>
            </a:r>
            <a:endParaRPr lang="en-US" altLang="zh-CN" sz="1900">
              <a:solidFill>
                <a:schemeClr val="tx1"/>
              </a:solidFill>
              <a:latin typeface="Times New Roman" panose="02020603050405020304" charset="0"/>
              <a:cs typeface="Times New Roman" panose="02020603050405020304" charset="0"/>
            </a:endParaRPr>
          </a:p>
          <a:p>
            <a:pPr marL="0" indent="0" algn="just">
              <a:lnSpc>
                <a:spcPts val="2280"/>
              </a:lnSpc>
              <a:buNone/>
            </a:pPr>
            <a:r>
              <a:rPr lang="en-US" altLang="zh-CN" sz="1900">
                <a:solidFill>
                  <a:schemeClr val="tx1"/>
                </a:solidFill>
                <a:latin typeface="Times New Roman" panose="02020603050405020304" charset="0"/>
                <a:cs typeface="Times New Roman" panose="02020603050405020304" charset="0"/>
              </a:rPr>
              <a:t>I have a strong command of [</a:t>
            </a:r>
            <a:r>
              <a:rPr lang="zh-CN" altLang="en-US" sz="1900">
                <a:solidFill>
                  <a:schemeClr val="tx1"/>
                </a:solidFill>
                <a:latin typeface="Times New Roman" panose="02020603050405020304" charset="0"/>
                <a:cs typeface="Times New Roman" panose="02020603050405020304" charset="0"/>
              </a:rPr>
              <a:t>语言</a:t>
            </a:r>
            <a:r>
              <a:rPr lang="en-US" altLang="zh-CN" sz="1900">
                <a:solidFill>
                  <a:schemeClr val="tx1"/>
                </a:solidFill>
                <a:latin typeface="Times New Roman" panose="02020603050405020304" charset="0"/>
                <a:cs typeface="Times New Roman" panose="02020603050405020304" charset="0"/>
              </a:rPr>
              <a:t>/</a:t>
            </a:r>
            <a:r>
              <a:rPr lang="zh-CN" altLang="en-US" sz="1900">
                <a:solidFill>
                  <a:schemeClr val="tx1"/>
                </a:solidFill>
                <a:latin typeface="Times New Roman" panose="02020603050405020304" charset="0"/>
                <a:cs typeface="Times New Roman" panose="02020603050405020304" charset="0"/>
              </a:rPr>
              <a:t>技能</a:t>
            </a:r>
            <a:r>
              <a:rPr lang="en-US" altLang="zh-CN" sz="1900">
                <a:solidFill>
                  <a:schemeClr val="tx1"/>
                </a:solidFill>
                <a:latin typeface="Times New Roman" panose="02020603050405020304" charset="0"/>
                <a:cs typeface="Times New Roman" panose="02020603050405020304" charset="0"/>
              </a:rPr>
              <a:t>], which enables me to...</a:t>
            </a:r>
            <a:endParaRPr lang="en-US" altLang="zh-CN" sz="1900">
              <a:solidFill>
                <a:schemeClr val="tx1"/>
              </a:solidFill>
              <a:latin typeface="Times New Roman" panose="02020603050405020304" charset="0"/>
              <a:cs typeface="Times New Roman" panose="02020603050405020304" charset="0"/>
            </a:endParaRPr>
          </a:p>
          <a:p>
            <a:pPr marL="0" indent="0" algn="just">
              <a:lnSpc>
                <a:spcPts val="2280"/>
              </a:lnSpc>
              <a:buNone/>
            </a:pPr>
            <a:r>
              <a:rPr lang="zh-CN" altLang="en-US" sz="1900">
                <a:solidFill>
                  <a:srgbClr val="FF0000"/>
                </a:solidFill>
                <a:latin typeface="Times New Roman" panose="02020603050405020304" charset="0"/>
                <a:cs typeface="Times New Roman" panose="02020603050405020304" charset="0"/>
              </a:rPr>
              <a:t>展示个人品质</a:t>
            </a:r>
            <a:endParaRPr lang="en-US" altLang="zh-CN" sz="1900">
              <a:solidFill>
                <a:srgbClr val="FF0000"/>
              </a:solidFill>
              <a:latin typeface="Times New Roman" panose="02020603050405020304" charset="0"/>
              <a:cs typeface="Times New Roman" panose="02020603050405020304" charset="0"/>
            </a:endParaRPr>
          </a:p>
          <a:p>
            <a:pPr marL="0" indent="0" algn="just">
              <a:lnSpc>
                <a:spcPts val="2280"/>
              </a:lnSpc>
              <a:buNone/>
            </a:pPr>
            <a:r>
              <a:rPr lang="en-US" altLang="zh-CN" sz="1900">
                <a:solidFill>
                  <a:schemeClr val="tx1"/>
                </a:solidFill>
                <a:latin typeface="Times New Roman" panose="02020603050405020304" charset="0"/>
                <a:cs typeface="Times New Roman" panose="02020603050405020304" charset="0"/>
              </a:rPr>
              <a:t>I am a highly motivated and responsible individual who thrives in challenging environments.</a:t>
            </a:r>
            <a:endParaRPr lang="en-US" altLang="zh-CN" sz="1900">
              <a:solidFill>
                <a:schemeClr val="tx1"/>
              </a:solidFill>
              <a:latin typeface="Times New Roman" panose="02020603050405020304" charset="0"/>
              <a:cs typeface="Times New Roman" panose="02020603050405020304" charset="0"/>
            </a:endParaRPr>
          </a:p>
          <a:p>
            <a:pPr marL="0" indent="0" algn="just">
              <a:lnSpc>
                <a:spcPts val="2280"/>
              </a:lnSpc>
              <a:buNone/>
            </a:pPr>
            <a:r>
              <a:rPr lang="en-US" altLang="zh-CN" sz="1900">
                <a:solidFill>
                  <a:schemeClr val="tx1"/>
                </a:solidFill>
                <a:latin typeface="Times New Roman" panose="02020603050405020304" charset="0"/>
                <a:cs typeface="Times New Roman" panose="02020603050405020304" charset="0"/>
              </a:rPr>
              <a:t>My ability to work effectively in a team, coupled with my communication skills, makes me a suitable candidate.</a:t>
            </a:r>
            <a:endParaRPr lang="en-US" altLang="zh-CN" sz="1900">
              <a:solidFill>
                <a:schemeClr val="tx1"/>
              </a:solidFill>
              <a:latin typeface="Times New Roman" panose="02020603050405020304" charset="0"/>
              <a:cs typeface="Times New Roman" panose="02020603050405020304" charset="0"/>
            </a:endParaRPr>
          </a:p>
          <a:p>
            <a:pPr marL="0" indent="0" algn="just">
              <a:lnSpc>
                <a:spcPts val="2280"/>
              </a:lnSpc>
              <a:buNone/>
            </a:pPr>
            <a:r>
              <a:rPr lang="zh-CN" altLang="en-US" sz="1900">
                <a:solidFill>
                  <a:srgbClr val="FF0000"/>
                </a:solidFill>
                <a:latin typeface="Times New Roman" panose="02020603050405020304" charset="0"/>
                <a:cs typeface="Times New Roman" panose="02020603050405020304" charset="0"/>
              </a:rPr>
              <a:t>表达热情与动机</a:t>
            </a:r>
            <a:endParaRPr lang="en-US" altLang="zh-CN" sz="1900">
              <a:solidFill>
                <a:srgbClr val="FF0000"/>
              </a:solidFill>
              <a:latin typeface="Times New Roman" panose="02020603050405020304" charset="0"/>
              <a:cs typeface="Times New Roman" panose="02020603050405020304" charset="0"/>
            </a:endParaRPr>
          </a:p>
          <a:p>
            <a:pPr marL="0" indent="0" algn="just">
              <a:lnSpc>
                <a:spcPts val="2280"/>
              </a:lnSpc>
              <a:buNone/>
            </a:pPr>
            <a:r>
              <a:rPr lang="en-US" altLang="zh-CN" sz="1900">
                <a:solidFill>
                  <a:schemeClr val="tx1"/>
                </a:solidFill>
                <a:latin typeface="Times New Roman" panose="02020603050405020304" charset="0"/>
                <a:cs typeface="Times New Roman" panose="02020603050405020304" charset="0"/>
              </a:rPr>
              <a:t>I have always been passionate about [</a:t>
            </a:r>
            <a:r>
              <a:rPr lang="zh-CN" altLang="en-US" sz="1900">
                <a:solidFill>
                  <a:schemeClr val="tx1"/>
                </a:solidFill>
                <a:latin typeface="Times New Roman" panose="02020603050405020304" charset="0"/>
                <a:cs typeface="Times New Roman" panose="02020603050405020304" charset="0"/>
              </a:rPr>
              <a:t>相关领域</a:t>
            </a:r>
            <a:r>
              <a:rPr lang="en-US" altLang="zh-CN" sz="1900">
                <a:solidFill>
                  <a:schemeClr val="tx1"/>
                </a:solidFill>
                <a:latin typeface="Times New Roman" panose="02020603050405020304" charset="0"/>
                <a:cs typeface="Times New Roman" panose="02020603050405020304" charset="0"/>
              </a:rPr>
              <a:t>], and this opportunity aligns perfectly with my interests.</a:t>
            </a:r>
            <a:endParaRPr lang="en-US" altLang="zh-CN" sz="1900">
              <a:solidFill>
                <a:schemeClr val="tx1"/>
              </a:solidFill>
              <a:latin typeface="Times New Roman" panose="02020603050405020304" charset="0"/>
              <a:cs typeface="Times New Roman" panose="02020603050405020304" charset="0"/>
            </a:endParaRPr>
          </a:p>
          <a:p>
            <a:pPr marL="0" indent="0" algn="just">
              <a:lnSpc>
                <a:spcPts val="2280"/>
              </a:lnSpc>
              <a:buNone/>
            </a:pPr>
            <a:r>
              <a:rPr lang="en-US" altLang="zh-CN" sz="1900">
                <a:solidFill>
                  <a:schemeClr val="tx1"/>
                </a:solidFill>
                <a:latin typeface="Times New Roman" panose="02020603050405020304" charset="0"/>
                <a:cs typeface="Times New Roman" panose="02020603050405020304" charset="0"/>
              </a:rPr>
              <a:t>I believe this experience will not only broaden my horizons but also allow me to contribute to...</a:t>
            </a:r>
            <a:endParaRPr lang="en-US" altLang="zh-CN" sz="19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44195"/>
            <a:ext cx="10968990" cy="5705475"/>
          </a:xfrm>
          <a:ln>
            <a:solidFill>
              <a:schemeClr val="accent1"/>
            </a:solidFill>
          </a:ln>
        </p:spPr>
        <p:txBody>
          <a:bodyPr/>
          <a:p>
            <a:pPr marL="0" indent="0" algn="just">
              <a:spcAft>
                <a:spcPts val="0"/>
              </a:spcAft>
              <a:buNone/>
            </a:pP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三、结尾段句式（表达期待与感谢）</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r>
              <a:rPr lang="zh-CN" altLang="en-US" sz="2400">
                <a:solidFill>
                  <a:srgbClr val="FF0000"/>
                </a:solidFill>
                <a:latin typeface="Times New Roman" panose="02020603050405020304" charset="0"/>
                <a:cs typeface="Times New Roman" panose="02020603050405020304" charset="0"/>
              </a:rPr>
              <a:t>请求考虑与回复</a:t>
            </a:r>
            <a:endParaRPr lang="en-US" altLang="zh-CN" sz="2400">
              <a:solidFill>
                <a:srgbClr val="FF0000"/>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I would be grateful if you could consider my application and grant me an opportunity.</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I am looking forward to your favorable reply at your earliest convenience.</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zh-CN" altLang="en-US" sz="2400">
                <a:solidFill>
                  <a:srgbClr val="FF0000"/>
                </a:solidFill>
                <a:latin typeface="Times New Roman" panose="02020603050405020304" charset="0"/>
                <a:cs typeface="Times New Roman" panose="02020603050405020304" charset="0"/>
              </a:rPr>
              <a:t>表达感谢</a:t>
            </a:r>
            <a:endParaRPr lang="en-US" altLang="zh-CN" sz="2400">
              <a:solidFill>
                <a:srgbClr val="FF0000"/>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Thank you for taking the time to review my application.</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Your consideration of my application would be highly appreciated.</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a:p>
          <a:p>
            <a:pPr marL="0" indent="0">
              <a:buNone/>
            </a:pPr>
            <a:endParaRPr lang="en-US" altLang="zh-CN"/>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14655"/>
            <a:ext cx="10968990" cy="5835015"/>
          </a:xfrm>
          <a:ln>
            <a:solidFill>
              <a:schemeClr val="accent1"/>
            </a:solidFill>
          </a:ln>
        </p:spPr>
        <p:txBody>
          <a:bodyPr/>
          <a:p>
            <a:pPr marL="0" indent="0">
              <a:buNone/>
            </a:pP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高分作文须知：</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答题卡共</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14.5</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行。</a:t>
            </a:r>
            <a:r>
              <a:rPr 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写满行或空</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1-2</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行均可，</a:t>
            </a:r>
            <a:r>
              <a:rPr 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不建议低于</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10</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行。</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必须分三段。</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第一段最少两行或两行半；不要写一行半或一行。</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第二段多为主体段。建议写</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5-7</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行。</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第三段多为收尾段。建议写</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2-3</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行。（第三段为大的要点除外）</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要点必须全，且字数分配合理，重点突出。</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语言符合文体要求，高端表达贴切流畅，句式灵活，书写优美。</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buNone/>
            </a:pP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21335"/>
            <a:ext cx="10968990" cy="5728335"/>
          </a:xfrm>
          <a:ln>
            <a:solidFill>
              <a:schemeClr val="accent1"/>
            </a:solidFill>
          </a:ln>
        </p:spPr>
        <p:txBody>
          <a:bodyPr/>
          <a:p>
            <a:pPr marL="0" indent="0" algn="just">
              <a:spcAft>
                <a:spcPts val="0"/>
              </a:spcAft>
              <a:buNone/>
            </a:pP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范例</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I am Li Hua, a senior student from Mingqi High School. I am writing to apply for the volunteer position for the International Cultural Exchange Program advertised on your website.</a:t>
            </a:r>
            <a:endParaRPr lang="en-US" altLang="zh-CN" sz="2400">
              <a:solidFill>
                <a:schemeClr val="tx1"/>
              </a:solidFill>
              <a:latin typeface="Times New Roman" panose="02020603050405020304" charset="0"/>
              <a:cs typeface="Times New Roman" panose="02020603050405020304" charset="0"/>
            </a:endParaRP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I believe I am well-suited for this role for several reasons. Firstly, my fluency in English and previous experience as a school event organizer have equipped me with strong communication and teamwork skills. Moreover, my passion for cultural exchange and helping others drives me to contribute actively to your program.</a:t>
            </a:r>
            <a:endParaRPr lang="en-US" altLang="zh-CN" sz="2400">
              <a:solidFill>
                <a:schemeClr val="tx1"/>
              </a:solidFill>
              <a:latin typeface="Times New Roman" panose="02020603050405020304" charset="0"/>
              <a:cs typeface="Times New Roman" panose="02020603050405020304" charset="0"/>
            </a:endParaRP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I would be truly grateful if you could consider my application. Thank you for your time and consideration.</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688975"/>
            <a:ext cx="10968990" cy="5661025"/>
          </a:xfrm>
          <a:ln>
            <a:solidFill>
              <a:schemeClr val="accent1"/>
            </a:solidFill>
          </a:ln>
        </p:spPr>
        <p:txBody>
          <a:bodyPr>
            <a:noAutofit/>
          </a:bodyPr>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V.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演讲稿、发言稿、宣传稿、欢迎词、欢送词、开幕词</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演讲稿开头</a:t>
            </a:r>
            <a:endParaRPr lang="zh-CN" altLang="en-US" sz="2400">
              <a:solidFill>
                <a:srgbClr val="FF0000"/>
              </a:solidFill>
              <a:latin typeface="Times New Roman" panose="02020603050405020304" charset="0"/>
              <a:cs typeface="Times New Roman" panose="02020603050405020304" charset="0"/>
            </a:endParaRP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常用句式：</a:t>
            </a:r>
            <a:endParaRPr lang="zh-CN" altLang="en-US" sz="2400">
              <a:solidFill>
                <a:srgbClr val="FF0000"/>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Hi, everyone! It is a great honor for me to stand here and share my thoughts on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rPr>
              <a:t>或</a:t>
            </a:r>
            <a:r>
              <a:rPr lang="en-US" altLang="zh-CN" sz="2400">
                <a:solidFill>
                  <a:schemeClr val="tx1"/>
                </a:solidFill>
                <a:latin typeface="Times New Roman" panose="02020603050405020304" charset="0"/>
                <a:cs typeface="Times New Roman" panose="02020603050405020304" charset="0"/>
              </a:rPr>
              <a:t>Hi, everyone! It is a great honor for me to deliver a speech titled ...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更高级：</a:t>
            </a:r>
            <a:endParaRPr lang="zh-CN" altLang="en-US" sz="2400">
              <a:solidFill>
                <a:srgbClr val="FF0000"/>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We are gathered here today to address one of the most pressing issues: [</a:t>
            </a:r>
            <a:r>
              <a:rPr lang="zh-CN" altLang="en-US" sz="2400">
                <a:solidFill>
                  <a:schemeClr val="tx1"/>
                </a:solidFill>
                <a:latin typeface="Times New Roman" panose="02020603050405020304" charset="0"/>
                <a:cs typeface="Times New Roman" panose="02020603050405020304" charset="0"/>
              </a:rPr>
              <a:t>主题</a:t>
            </a:r>
            <a:r>
              <a:rPr lang="en-US" altLang="zh-CN" sz="2400">
                <a:solidFill>
                  <a:schemeClr val="tx1"/>
                </a:solidFill>
                <a:latin typeface="Times New Roman" panose="02020603050405020304" charset="0"/>
                <a:cs typeface="Times New Roman" panose="02020603050405020304" charset="0"/>
              </a:rPr>
              <a:t>].</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I'm here today to talk about a topic that is close to every one of us: [</a:t>
            </a:r>
            <a:r>
              <a:rPr lang="zh-CN" altLang="en-US" sz="2400">
                <a:solidFill>
                  <a:schemeClr val="tx1"/>
                </a:solidFill>
                <a:latin typeface="Times New Roman" panose="02020603050405020304" charset="0"/>
                <a:cs typeface="Times New Roman" panose="02020603050405020304" charset="0"/>
              </a:rPr>
              <a:t>主题</a:t>
            </a:r>
            <a:r>
              <a:rPr lang="en-US" altLang="zh-CN" sz="2400">
                <a:solidFill>
                  <a:schemeClr val="tx1"/>
                </a:solidFill>
                <a:latin typeface="Times New Roman" panose="02020603050405020304" charset="0"/>
                <a:cs typeface="Times New Roman" panose="02020603050405020304" charset="0"/>
              </a:rPr>
              <a:t>].</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演讲稿结尾</a:t>
            </a:r>
            <a:endParaRPr lang="zh-CN" altLang="en-US" sz="2400">
              <a:solidFill>
                <a:srgbClr val="FF0000"/>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Let us work hand in hand to build a rosy future.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Are you ready to join me in this great endeavor?</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Thank you for your time and your kind attention.</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77520"/>
            <a:ext cx="10968990" cy="5772150"/>
          </a:xfrm>
          <a:ln>
            <a:solidFill>
              <a:schemeClr val="accent1"/>
            </a:solidFill>
          </a:ln>
        </p:spPr>
        <p:txBody>
          <a:bodyPr>
            <a:normAutofit fontScale="70000"/>
          </a:bodyPr>
          <a:p>
            <a:pPr marL="0" indent="0" algn="just">
              <a:lnSpc>
                <a:spcPts val="2300"/>
              </a:lnSpc>
              <a:spcAft>
                <a:spcPts val="0"/>
              </a:spcAft>
              <a:buNone/>
            </a:pPr>
            <a:r>
              <a:rPr lang="zh-CN" altLang="en-US" sz="2855">
                <a:solidFill>
                  <a:srgbClr val="FF0000"/>
                </a:solidFill>
                <a:latin typeface="Times New Roman" panose="02020603050405020304" charset="0"/>
                <a:cs typeface="Times New Roman" panose="02020603050405020304" charset="0"/>
              </a:rPr>
              <a:t>欢迎词开头</a:t>
            </a:r>
            <a:endParaRPr lang="zh-CN" altLang="en-US" sz="2855">
              <a:solidFill>
                <a:srgbClr val="FF0000"/>
              </a:solidFill>
              <a:latin typeface="Times New Roman" panose="02020603050405020304" charset="0"/>
              <a:cs typeface="Times New Roman" panose="02020603050405020304" charset="0"/>
            </a:endParaRPr>
          </a:p>
          <a:p>
            <a:pPr marL="0" indent="0" algn="just">
              <a:lnSpc>
                <a:spcPts val="2300"/>
              </a:lnSpc>
              <a:spcAft>
                <a:spcPts val="0"/>
              </a:spcAft>
              <a:buNone/>
            </a:pPr>
            <a:r>
              <a:rPr lang="en-US" altLang="zh-CN" sz="2855">
                <a:solidFill>
                  <a:schemeClr val="tx1"/>
                </a:solidFill>
                <a:latin typeface="Times New Roman" panose="02020603050405020304" charset="0"/>
                <a:cs typeface="Times New Roman" panose="02020603050405020304" charset="0"/>
              </a:rPr>
              <a:t>Good morning, ladies and gentlemen! On behalf of all the students, I would like to extend our warmest welcome to our distinguished guests from the USA. It's a great honor for us to have you here.</a:t>
            </a:r>
            <a:endParaRPr lang="en-US" altLang="zh-CN" sz="2855">
              <a:solidFill>
                <a:schemeClr val="tx1"/>
              </a:solidFill>
              <a:latin typeface="Times New Roman" panose="02020603050405020304" charset="0"/>
              <a:cs typeface="Times New Roman" panose="02020603050405020304" charset="0"/>
            </a:endParaRPr>
          </a:p>
          <a:p>
            <a:pPr marL="0" indent="0" algn="just">
              <a:lnSpc>
                <a:spcPts val="2300"/>
              </a:lnSpc>
              <a:spcAft>
                <a:spcPts val="0"/>
              </a:spcAft>
              <a:buNone/>
            </a:pPr>
            <a:r>
              <a:rPr lang="zh-CN" altLang="en-US" sz="2855">
                <a:solidFill>
                  <a:srgbClr val="FF0000"/>
                </a:solidFill>
                <a:latin typeface="Times New Roman" panose="02020603050405020304" charset="0"/>
                <a:cs typeface="Times New Roman" panose="02020603050405020304" charset="0"/>
              </a:rPr>
              <a:t>欢迎词结尾</a:t>
            </a:r>
            <a:endParaRPr lang="zh-CN" altLang="en-US" sz="2855">
              <a:solidFill>
                <a:srgbClr val="FF0000"/>
              </a:solidFill>
              <a:latin typeface="Times New Roman" panose="02020603050405020304" charset="0"/>
              <a:cs typeface="Times New Roman" panose="02020603050405020304" charset="0"/>
            </a:endParaRPr>
          </a:p>
          <a:p>
            <a:pPr marL="0" indent="0" algn="just">
              <a:lnSpc>
                <a:spcPts val="2300"/>
              </a:lnSpc>
              <a:spcAft>
                <a:spcPts val="0"/>
              </a:spcAft>
              <a:buNone/>
            </a:pPr>
            <a:r>
              <a:rPr lang="en-US" altLang="zh-CN" sz="2855">
                <a:solidFill>
                  <a:schemeClr val="tx1"/>
                </a:solidFill>
                <a:latin typeface="Times New Roman" panose="02020603050405020304" charset="0"/>
                <a:cs typeface="Times New Roman" panose="02020603050405020304" charset="0"/>
              </a:rPr>
              <a:t> I sincerely hope that your visit will be a memorable and rewarding experience. We are truly excited to share our culture with you and learn from you as well. Finally, on behalf of all the students, I wish you every success and a pleasant stay in China. Thank you!</a:t>
            </a:r>
            <a:endParaRPr lang="en-US" altLang="zh-CN" sz="2855">
              <a:solidFill>
                <a:schemeClr val="tx1"/>
              </a:solidFill>
              <a:latin typeface="Times New Roman" panose="02020603050405020304" charset="0"/>
              <a:cs typeface="Times New Roman" panose="02020603050405020304" charset="0"/>
            </a:endParaRPr>
          </a:p>
          <a:p>
            <a:pPr marL="0" indent="0" algn="just">
              <a:lnSpc>
                <a:spcPts val="2300"/>
              </a:lnSpc>
              <a:spcAft>
                <a:spcPts val="0"/>
              </a:spcAft>
              <a:buNone/>
            </a:pPr>
            <a:r>
              <a:rPr lang="zh-CN" altLang="en-US" sz="2855">
                <a:solidFill>
                  <a:srgbClr val="FF0000"/>
                </a:solidFill>
                <a:latin typeface="Times New Roman" panose="02020603050405020304" charset="0"/>
                <a:cs typeface="Times New Roman" panose="02020603050405020304" charset="0"/>
              </a:rPr>
              <a:t>欢送词开头</a:t>
            </a:r>
            <a:endParaRPr lang="zh-CN" altLang="en-US" sz="2855">
              <a:solidFill>
                <a:srgbClr val="FF0000"/>
              </a:solidFill>
              <a:latin typeface="Times New Roman" panose="02020603050405020304" charset="0"/>
              <a:cs typeface="Times New Roman" panose="02020603050405020304" charset="0"/>
            </a:endParaRPr>
          </a:p>
          <a:p>
            <a:pPr marL="0" indent="0" algn="just">
              <a:lnSpc>
                <a:spcPts val="2300"/>
              </a:lnSpc>
              <a:spcAft>
                <a:spcPts val="0"/>
              </a:spcAft>
              <a:buNone/>
            </a:pPr>
            <a:r>
              <a:rPr lang="en-US" altLang="zh-CN" sz="2855">
                <a:solidFill>
                  <a:schemeClr val="tx1"/>
                </a:solidFill>
                <a:latin typeface="Times New Roman" panose="02020603050405020304" charset="0"/>
                <a:cs typeface="Times New Roman" panose="02020603050405020304" charset="0"/>
              </a:rPr>
              <a:t>Ladies and gentlemen, on behalf of all the students, it is both a sad and happy moment for us to stand here to bid farewell to our beloved friends from Canada.</a:t>
            </a:r>
            <a:endParaRPr lang="en-US" altLang="zh-CN" sz="2855">
              <a:solidFill>
                <a:schemeClr val="tx1"/>
              </a:solidFill>
              <a:latin typeface="Times New Roman" panose="02020603050405020304" charset="0"/>
              <a:cs typeface="Times New Roman" panose="02020603050405020304" charset="0"/>
            </a:endParaRPr>
          </a:p>
          <a:p>
            <a:pPr marL="0" indent="0" algn="just">
              <a:lnSpc>
                <a:spcPts val="2300"/>
              </a:lnSpc>
              <a:spcAft>
                <a:spcPts val="0"/>
              </a:spcAft>
              <a:buNone/>
            </a:pPr>
            <a:r>
              <a:rPr lang="zh-CN" altLang="en-US" sz="2855">
                <a:solidFill>
                  <a:srgbClr val="FF0000"/>
                </a:solidFill>
                <a:latin typeface="Times New Roman" panose="02020603050405020304" charset="0"/>
                <a:cs typeface="Times New Roman" panose="02020603050405020304" charset="0"/>
              </a:rPr>
              <a:t>欢送词结尾</a:t>
            </a:r>
            <a:endParaRPr lang="zh-CN" altLang="en-US" sz="2855">
              <a:solidFill>
                <a:srgbClr val="FF0000"/>
              </a:solidFill>
              <a:latin typeface="Times New Roman" panose="02020603050405020304" charset="0"/>
              <a:cs typeface="Times New Roman" panose="02020603050405020304" charset="0"/>
            </a:endParaRPr>
          </a:p>
          <a:p>
            <a:pPr marL="0" indent="0" algn="just">
              <a:lnSpc>
                <a:spcPts val="2300"/>
              </a:lnSpc>
              <a:spcAft>
                <a:spcPts val="0"/>
              </a:spcAft>
              <a:buNone/>
            </a:pPr>
            <a:r>
              <a:rPr lang="en-US" altLang="zh-CN" sz="2855">
                <a:solidFill>
                  <a:schemeClr val="tx1"/>
                </a:solidFill>
                <a:latin typeface="Times New Roman" panose="02020603050405020304" charset="0"/>
                <a:cs typeface="Times New Roman" panose="02020603050405020304" charset="0"/>
              </a:rPr>
              <a:t>This is not a permanent goodbye, but a see you later. We will miss you terribly and we can't wait to see you again.</a:t>
            </a:r>
            <a:endParaRPr lang="en-US" altLang="zh-CN" sz="2855">
              <a:solidFill>
                <a:schemeClr val="tx1"/>
              </a:solidFill>
              <a:latin typeface="Times New Roman" panose="02020603050405020304" charset="0"/>
              <a:cs typeface="Times New Roman" panose="02020603050405020304" charset="0"/>
            </a:endParaRPr>
          </a:p>
          <a:p>
            <a:pPr marL="0" indent="0" algn="just">
              <a:lnSpc>
                <a:spcPts val="2300"/>
              </a:lnSpc>
              <a:spcAft>
                <a:spcPts val="0"/>
              </a:spcAft>
              <a:buNone/>
            </a:pPr>
            <a:r>
              <a:rPr lang="en-US" altLang="zh-CN" sz="2855">
                <a:solidFill>
                  <a:schemeClr val="tx1"/>
                </a:solidFill>
                <a:latin typeface="Times New Roman" panose="02020603050405020304" charset="0"/>
                <a:cs typeface="Times New Roman" panose="02020603050405020304" charset="0"/>
              </a:rPr>
              <a:t>In conclusion, on behalf of all the students, I would like to express our heartfelt thanks for your wonderful company. We wish you a safe journey back home and greater achievements in your future life. Although we are thousands of miles apart, our friendship knows no distance. We will always remember you. Thank you and farewell!</a:t>
            </a:r>
            <a:endParaRPr lang="en-US" altLang="zh-CN" sz="2855">
              <a:solidFill>
                <a:schemeClr val="tx1"/>
              </a:solidFill>
              <a:latin typeface="Times New Roman" panose="02020603050405020304" charset="0"/>
              <a:cs typeface="Times New Roman" panose="02020603050405020304" charset="0"/>
            </a:endParaRPr>
          </a:p>
          <a:p>
            <a:pPr marL="0" indent="0">
              <a:buNone/>
            </a:pPr>
            <a:endParaRPr lang="zh-CN" altLang="en-US"/>
          </a:p>
          <a:p>
            <a:pPr marL="0" indent="0">
              <a:buNone/>
            </a:pPr>
            <a:endParaRPr lang="zh-CN" altLang="en-US"/>
          </a:p>
        </p:txBody>
      </p:sp>
    </p:spTree>
    <p:custDataLst>
      <p:tags r:id="rId2"/>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99745"/>
            <a:ext cx="10968990" cy="5749925"/>
          </a:xfrm>
          <a:ln>
            <a:solidFill>
              <a:schemeClr val="accent1"/>
            </a:solidFill>
          </a:ln>
        </p:spPr>
        <p:txBody>
          <a:bodyPr>
            <a:noAutofit/>
          </a:bodyPr>
          <a:p>
            <a:pPr marL="0" indent="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(2024.05</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济南市三模）</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88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假定你是李华，你校英语话剧社拟举办英语话剧展演活动，请你写一篇开幕词，内容包括：</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表示欢迎；</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活动介绍。</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Good evening! On behalf of the English Drama Club, it is my great pleasure to extend the warmest welcome to all of you. Thank you for taking the time to join us for this special evening of English drama.</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Tonight, you will enjoy a variety of performances carefully prepared by our club members. The show includes both adapted classics and original creations, all of which highlight not only their English language skills but also their creativity and teamwork. This event aims to bring the beauty of English literature to life and inspire more students to participate in future activities.</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Please sit back, relax, and immerse yourselves in the wonderful world of drama. We hope you will be inspired and entertained! Thank you!</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66420"/>
            <a:ext cx="10968990" cy="5894705"/>
          </a:xfrm>
          <a:ln>
            <a:solidFill>
              <a:schemeClr val="accent1"/>
            </a:solidFill>
          </a:ln>
        </p:spPr>
        <p:txBody>
          <a:bodyPr>
            <a:noAutofit/>
          </a:bodyPr>
          <a:p>
            <a:pPr marL="0" indent="0" algn="just">
              <a:lnSpc>
                <a:spcPts val="25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VI.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倡议书（有点像演讲稿）</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500"/>
              </a:lnSpc>
              <a:spcAft>
                <a:spcPts val="0"/>
              </a:spcAft>
              <a:buNone/>
            </a:pPr>
            <a:r>
              <a:rPr lang="zh-CN" altLang="en-US" sz="2400">
                <a:solidFill>
                  <a:srgbClr val="FF0000"/>
                </a:solidFill>
                <a:latin typeface="Times New Roman" panose="02020603050405020304" charset="0"/>
                <a:cs typeface="Times New Roman" panose="02020603050405020304" charset="0"/>
              </a:rPr>
              <a:t>常用开头</a:t>
            </a:r>
            <a:endParaRPr lang="zh-CN" altLang="en-US" sz="2400">
              <a:solidFill>
                <a:srgbClr val="FF0000"/>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In order to promote ... and create a better ..., we are writing this proposal to call for ...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500"/>
              </a:lnSpc>
              <a:spcAft>
                <a:spcPts val="0"/>
              </a:spcAft>
              <a:buNone/>
            </a:pPr>
            <a:r>
              <a:rPr lang="zh-CN" altLang="en-US" sz="2400">
                <a:solidFill>
                  <a:schemeClr val="tx1"/>
                </a:solidFill>
                <a:latin typeface="Times New Roman" panose="02020603050405020304" charset="0"/>
                <a:cs typeface="Times New Roman" panose="02020603050405020304" charset="0"/>
              </a:rPr>
              <a:t>如：</a:t>
            </a:r>
            <a:r>
              <a:rPr lang="en-US" altLang="zh-CN" sz="2400">
                <a:solidFill>
                  <a:schemeClr val="tx1"/>
                </a:solidFill>
                <a:latin typeface="Times New Roman" panose="02020603050405020304" charset="0"/>
                <a:cs typeface="Times New Roman" panose="02020603050405020304" charset="0"/>
              </a:rPr>
              <a:t>In order to promote a green lifestyle and create a more sustainable campus, we are writing this proposal to call for everyone's active participation in recycling.</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zh-CN" altLang="en-US" sz="2400">
                <a:solidFill>
                  <a:srgbClr val="FF0000"/>
                </a:solidFill>
                <a:latin typeface="Times New Roman" panose="02020603050405020304" charset="0"/>
                <a:cs typeface="Times New Roman" panose="02020603050405020304" charset="0"/>
              </a:rPr>
              <a:t>常用结尾</a:t>
            </a:r>
            <a:endParaRPr lang="zh-CN" altLang="en-US" sz="2400">
              <a:solidFill>
                <a:srgbClr val="FF0000"/>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Let's take immediate action and do our bit!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Every small effort counts. Let's work together to make a difference.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It is high time that we took concrete measures to ...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500"/>
              </a:lnSpc>
              <a:spcAft>
                <a:spcPts val="0"/>
              </a:spcAft>
              <a:buNone/>
            </a:pPr>
            <a:r>
              <a:rPr lang="zh-CN" altLang="en-US" sz="2400">
                <a:solidFill>
                  <a:schemeClr val="tx1"/>
                </a:solidFill>
                <a:latin typeface="Times New Roman" panose="02020603050405020304" charset="0"/>
                <a:cs typeface="Times New Roman" panose="02020603050405020304" charset="0"/>
              </a:rPr>
              <a:t>如：</a:t>
            </a:r>
            <a:r>
              <a:rPr lang="en-US" altLang="zh-CN" sz="2400">
                <a:solidFill>
                  <a:schemeClr val="tx1"/>
                </a:solidFill>
                <a:latin typeface="Times New Roman" panose="02020603050405020304" charset="0"/>
                <a:cs typeface="Times New Roman" panose="02020603050405020304" charset="0"/>
              </a:rPr>
              <a:t>A better environment depends on our joint efforts. Let's take immediate action and do our bit to build a greener campus!</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Thank you for your attention and support. Let's embark on this journey together!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Your participation is crucial. Together, we can achieve great things.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Thank you for reading this proposal. Your support and participation will make all the difference.</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500"/>
              </a:lnSpc>
              <a:spcAft>
                <a:spcPts val="0"/>
              </a:spcAft>
              <a:buNone/>
            </a:pP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44195"/>
            <a:ext cx="10968990" cy="5705475"/>
          </a:xfrm>
          <a:ln>
            <a:solidFill>
              <a:schemeClr val="accent1"/>
            </a:solidFill>
          </a:ln>
        </p:spPr>
        <p:txBody>
          <a:bodyPr>
            <a:noAutofit/>
          </a:bodyPr>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(2023.03</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济南一模）</a:t>
            </a:r>
            <a:endPar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400"/>
              </a:lnSpc>
              <a:spcAft>
                <a:spcPts val="0"/>
              </a:spcAft>
              <a:buNone/>
            </a:pP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假定你是校学生会主席李华，时值春暖花开，万物复苏，请你围绕</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走进春天，锻炼身体</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这一主题，在校英文报上发一封倡议书，要点如下：</a:t>
            </a:r>
            <a:endPar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倡议的目的；</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具体内容。</a:t>
            </a:r>
            <a:endPar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400"/>
              </a:lnSpc>
              <a:spcAft>
                <a:spcPts val="0"/>
              </a:spcAft>
              <a:buNone/>
            </a:pPr>
            <a:endParaRPr lang="en-US" altLang="zh-CN" sz="2300">
              <a:solidFill>
                <a:schemeClr val="tx1"/>
              </a:solidFill>
              <a:latin typeface="Times New Roman" panose="02020603050405020304" charset="0"/>
              <a:cs typeface="Times New Roman" panose="02020603050405020304" charset="0"/>
            </a:endParaRPr>
          </a:p>
          <a:p>
            <a:pPr marL="0" indent="45720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As spring breathes new life into every corner of our campus, we call upon everyone to step outside and engage in physical activity. With the aim of enhancing both physical and mental well-being, we launch this initiative to encourage a healthier, more vibrant lifestyle among all students.</a:t>
            </a:r>
            <a:endParaRPr lang="en-US" altLang="zh-CN" sz="2300">
              <a:solidFill>
                <a:schemeClr val="tx1"/>
              </a:solidFill>
              <a:latin typeface="Times New Roman" panose="02020603050405020304" charset="0"/>
              <a:cs typeface="Times New Roman" panose="02020603050405020304" charset="0"/>
            </a:endParaRPr>
          </a:p>
          <a:p>
            <a:pPr marL="0" indent="45720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Let’s make the most of this beautiful season! Join morning runs around the sports field, take brisk walks during breaks, or participate in group activities after class. Even a daily stretch in the fresh air can make a big difference. Remember, staying active boosts not only our immunity but also our mood and focus.</a:t>
            </a:r>
            <a:endParaRPr lang="en-US" altLang="zh-CN" sz="2300">
              <a:solidFill>
                <a:schemeClr val="tx1"/>
              </a:solidFill>
              <a:latin typeface="Times New Roman" panose="02020603050405020304" charset="0"/>
              <a:cs typeface="Times New Roman" panose="02020603050405020304" charset="0"/>
            </a:endParaRPr>
          </a:p>
          <a:p>
            <a:pPr marL="0" indent="45720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Let’s shake off the winter lethargy together! We encourage each of you to incorporate at least 30 minutes of exercise into your daily routine. Take action now — step into the spring sunshine and move!</a:t>
            </a:r>
            <a:endParaRPr lang="en-US" altLang="zh-CN" sz="23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22605"/>
            <a:ext cx="10968990" cy="5727065"/>
          </a:xfrm>
          <a:ln>
            <a:solidFill>
              <a:schemeClr val="accent1"/>
            </a:solidFill>
          </a:ln>
        </p:spPr>
        <p:txBody>
          <a:bodyPr>
            <a:noAutofit/>
          </a:bodyPr>
          <a:p>
            <a:pPr marL="0" indent="0" algn="just">
              <a:lnSpc>
                <a:spcPts val="27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VII.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报道</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700"/>
              </a:lnSpc>
              <a:spcAft>
                <a:spcPts val="0"/>
              </a:spcAft>
              <a:buNone/>
            </a:pPr>
            <a:r>
              <a:rPr lang="zh-CN" sz="2400">
                <a:solidFill>
                  <a:srgbClr val="FF0000"/>
                </a:solidFill>
                <a:latin typeface="Times New Roman" panose="02020603050405020304" charset="0"/>
                <a:cs typeface="Times New Roman" panose="02020603050405020304" charset="0"/>
              </a:rPr>
              <a:t>常用开头</a:t>
            </a:r>
            <a:endParaRPr lang="zh-CN" sz="2400">
              <a:solidFill>
                <a:srgbClr val="FF0000"/>
              </a:solidFill>
              <a:latin typeface="Times New Roman" panose="02020603050405020304" charset="0"/>
              <a:cs typeface="Times New Roman" panose="02020603050405020304" charset="0"/>
            </a:endParaRPr>
          </a:p>
          <a:p>
            <a:pPr marL="0" indent="0" algn="just">
              <a:lnSpc>
                <a:spcPts val="2700"/>
              </a:lnSpc>
              <a:spcAft>
                <a:spcPts val="0"/>
              </a:spcAft>
              <a:buNone/>
            </a:pPr>
            <a:r>
              <a:rPr lang="en-US" altLang="zh-CN" sz="2400">
                <a:solidFill>
                  <a:schemeClr val="tx1"/>
                </a:solidFill>
                <a:latin typeface="Times New Roman" panose="02020603050405020304" charset="0"/>
                <a:cs typeface="Times New Roman" panose="02020603050405020304" charset="0"/>
              </a:rPr>
              <a:t>In order to promote [</a:t>
            </a:r>
            <a:r>
              <a:rPr lang="zh-CN" altLang="en-US" sz="2400">
                <a:solidFill>
                  <a:schemeClr val="tx1"/>
                </a:solidFill>
                <a:latin typeface="Times New Roman" panose="02020603050405020304" charset="0"/>
                <a:cs typeface="Times New Roman" panose="02020603050405020304" charset="0"/>
              </a:rPr>
              <a:t>主题</a:t>
            </a:r>
            <a:r>
              <a:rPr lang="en-US" altLang="zh-CN" sz="2400">
                <a:solidFill>
                  <a:schemeClr val="tx1"/>
                </a:solidFill>
                <a:latin typeface="Times New Roman" panose="02020603050405020304" charset="0"/>
                <a:cs typeface="Times New Roman" panose="02020603050405020304" charset="0"/>
              </a:rPr>
              <a:t>] and enrich our school life, a [</a:t>
            </a:r>
            <a:r>
              <a:rPr lang="zh-CN" altLang="en-US" sz="2400">
                <a:solidFill>
                  <a:schemeClr val="tx1"/>
                </a:solidFill>
                <a:latin typeface="Times New Roman" panose="02020603050405020304" charset="0"/>
                <a:cs typeface="Times New Roman" panose="02020603050405020304" charset="0"/>
              </a:rPr>
              <a:t>活动名称</a:t>
            </a:r>
            <a:r>
              <a:rPr lang="en-US" altLang="zh-CN" sz="2400">
                <a:solidFill>
                  <a:schemeClr val="tx1"/>
                </a:solidFill>
                <a:latin typeface="Times New Roman" panose="02020603050405020304" charset="0"/>
                <a:cs typeface="Times New Roman" panose="02020603050405020304" charset="0"/>
              </a:rPr>
              <a:t>] was successfully held/organized by [</a:t>
            </a:r>
            <a:r>
              <a:rPr lang="zh-CN" altLang="en-US" sz="2400">
                <a:solidFill>
                  <a:schemeClr val="tx1"/>
                </a:solidFill>
                <a:latin typeface="Times New Roman" panose="02020603050405020304" charset="0"/>
                <a:cs typeface="Times New Roman" panose="02020603050405020304" charset="0"/>
              </a:rPr>
              <a:t>主办方</a:t>
            </a:r>
            <a:r>
              <a:rPr lang="en-US" altLang="zh-CN" sz="2400">
                <a:solidFill>
                  <a:schemeClr val="tx1"/>
                </a:solidFill>
                <a:latin typeface="Times New Roman" panose="02020603050405020304" charset="0"/>
                <a:cs typeface="Times New Roman" panose="02020603050405020304" charset="0"/>
              </a:rPr>
              <a:t>] on [</a:t>
            </a:r>
            <a:r>
              <a:rPr lang="zh-CN" altLang="en-US" sz="2400">
                <a:solidFill>
                  <a:schemeClr val="tx1"/>
                </a:solidFill>
                <a:latin typeface="Times New Roman" panose="02020603050405020304" charset="0"/>
                <a:cs typeface="Times New Roman" panose="02020603050405020304" charset="0"/>
              </a:rPr>
              <a:t>日期</a:t>
            </a:r>
            <a:r>
              <a:rPr lang="en-US" altLang="zh-CN" sz="2400">
                <a:solidFill>
                  <a:schemeClr val="tx1"/>
                </a:solidFill>
                <a:latin typeface="Times New Roman" panose="02020603050405020304" charset="0"/>
                <a:cs typeface="Times New Roman" panose="02020603050405020304" charset="0"/>
              </a:rPr>
              <a:t>] at [</a:t>
            </a:r>
            <a:r>
              <a:rPr lang="zh-CN" altLang="en-US" sz="2400">
                <a:solidFill>
                  <a:schemeClr val="tx1"/>
                </a:solidFill>
                <a:latin typeface="Times New Roman" panose="02020603050405020304" charset="0"/>
                <a:cs typeface="Times New Roman" panose="02020603050405020304" charset="0"/>
              </a:rPr>
              <a:t>地点</a:t>
            </a:r>
            <a:r>
              <a:rPr lang="en-US" altLang="zh-CN" sz="2400">
                <a:solidFill>
                  <a:schemeClr val="tx1"/>
                </a:solidFill>
                <a:latin typeface="Times New Roman" panose="02020603050405020304" charset="0"/>
                <a:cs typeface="Times New Roman" panose="02020603050405020304" charset="0"/>
              </a:rPr>
              <a:t>].</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700"/>
              </a:lnSpc>
              <a:spcAft>
                <a:spcPts val="0"/>
              </a:spcAft>
              <a:buNone/>
            </a:pPr>
            <a:r>
              <a:rPr lang="zh-CN" altLang="en-US" sz="2400">
                <a:solidFill>
                  <a:schemeClr val="tx1"/>
                </a:solidFill>
                <a:latin typeface="Times New Roman" panose="02020603050405020304" charset="0"/>
                <a:cs typeface="Times New Roman" panose="02020603050405020304" charset="0"/>
              </a:rPr>
              <a:t>例句：</a:t>
            </a:r>
            <a:r>
              <a:rPr lang="en-US" altLang="zh-CN" sz="2400">
                <a:solidFill>
                  <a:schemeClr val="tx1"/>
                </a:solidFill>
                <a:latin typeface="Times New Roman" panose="02020603050405020304" charset="0"/>
                <a:cs typeface="Times New Roman" panose="02020603050405020304" charset="0"/>
              </a:rPr>
              <a:t> In order to promote cultural exchange and enrich our school life, an English Speech Contest was successfully held by the Students’ Union last Friday in the school hall.</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700"/>
              </a:lnSpc>
              <a:spcAft>
                <a:spcPts val="0"/>
              </a:spcAf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时间</a:t>
            </a:r>
            <a:r>
              <a:rPr lang="en-US" altLang="zh-CN" sz="2400">
                <a:solidFill>
                  <a:schemeClr val="tx1"/>
                </a:solidFill>
                <a:latin typeface="Times New Roman" panose="02020603050405020304" charset="0"/>
                <a:cs typeface="Times New Roman" panose="02020603050405020304" charset="0"/>
              </a:rPr>
              <a:t>] witnessed a meaningful/vigorous [</a:t>
            </a:r>
            <a:r>
              <a:rPr lang="zh-CN" altLang="en-US" sz="2400">
                <a:solidFill>
                  <a:schemeClr val="tx1"/>
                </a:solidFill>
                <a:latin typeface="Times New Roman" panose="02020603050405020304" charset="0"/>
                <a:cs typeface="Times New Roman" panose="02020603050405020304" charset="0"/>
              </a:rPr>
              <a:t>活动名称</a:t>
            </a:r>
            <a:r>
              <a:rPr lang="en-US" altLang="zh-CN" sz="2400">
                <a:solidFill>
                  <a:schemeClr val="tx1"/>
                </a:solidFill>
                <a:latin typeface="Times New Roman" panose="02020603050405020304" charset="0"/>
                <a:cs typeface="Times New Roman" panose="02020603050405020304" charset="0"/>
              </a:rPr>
              <a:t>] at [</a:t>
            </a:r>
            <a:r>
              <a:rPr lang="zh-CN" altLang="en-US" sz="2400">
                <a:solidFill>
                  <a:schemeClr val="tx1"/>
                </a:solidFill>
                <a:latin typeface="Times New Roman" panose="02020603050405020304" charset="0"/>
                <a:cs typeface="Times New Roman" panose="02020603050405020304" charset="0"/>
              </a:rPr>
              <a:t>地点</a:t>
            </a:r>
            <a:r>
              <a:rPr lang="en-US" altLang="zh-CN" sz="2400">
                <a:solidFill>
                  <a:schemeClr val="tx1"/>
                </a:solidFill>
                <a:latin typeface="Times New Roman" panose="02020603050405020304" charset="0"/>
                <a:cs typeface="Times New Roman" panose="02020603050405020304" charset="0"/>
              </a:rPr>
              <a:t>].</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700"/>
              </a:lnSpc>
              <a:spcAft>
                <a:spcPts val="0"/>
              </a:spcAft>
              <a:buNone/>
            </a:pPr>
            <a:r>
              <a:rPr lang="zh-CN" altLang="en-US" sz="2400">
                <a:solidFill>
                  <a:schemeClr val="tx1"/>
                </a:solidFill>
                <a:latin typeface="Times New Roman" panose="02020603050405020304" charset="0"/>
                <a:cs typeface="Times New Roman" panose="02020603050405020304" charset="0"/>
              </a:rPr>
              <a:t>例句：</a:t>
            </a:r>
            <a:r>
              <a:rPr lang="en-US" altLang="zh-CN" sz="2400">
                <a:solidFill>
                  <a:schemeClr val="tx1"/>
                </a:solidFill>
                <a:latin typeface="Times New Roman" panose="02020603050405020304" charset="0"/>
                <a:cs typeface="Times New Roman" panose="02020603050405020304" charset="0"/>
              </a:rPr>
              <a:t> Last Saturday witnessed a meaningful charity run around our city center.</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700"/>
              </a:lnSpc>
              <a:spcAft>
                <a:spcPts val="0"/>
              </a:spcAft>
              <a:buNone/>
            </a:pPr>
            <a:r>
              <a:rPr lang="en-US" altLang="zh-CN" sz="2400">
                <a:solidFill>
                  <a:schemeClr val="tx1"/>
                </a:solidFill>
                <a:latin typeface="Times New Roman" panose="02020603050405020304" charset="0"/>
                <a:cs typeface="Times New Roman" panose="02020603050405020304" charset="0"/>
              </a:rPr>
              <a:t>With the purpose of [</a:t>
            </a:r>
            <a:r>
              <a:rPr lang="zh-CN" altLang="en-US" sz="2400">
                <a:solidFill>
                  <a:schemeClr val="tx1"/>
                </a:solidFill>
                <a:latin typeface="Times New Roman" panose="02020603050405020304" charset="0"/>
                <a:cs typeface="Times New Roman" panose="02020603050405020304" charset="0"/>
              </a:rPr>
              <a:t>目的</a:t>
            </a: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主办方</a:t>
            </a:r>
            <a:r>
              <a:rPr lang="en-US" altLang="zh-CN" sz="2400">
                <a:solidFill>
                  <a:schemeClr val="tx1"/>
                </a:solidFill>
                <a:latin typeface="Times New Roman" panose="02020603050405020304" charset="0"/>
                <a:cs typeface="Times New Roman" panose="02020603050405020304" charset="0"/>
              </a:rPr>
              <a:t>] organized a [</a:t>
            </a:r>
            <a:r>
              <a:rPr lang="zh-CN" altLang="en-US" sz="2400">
                <a:solidFill>
                  <a:schemeClr val="tx1"/>
                </a:solidFill>
                <a:latin typeface="Times New Roman" panose="02020603050405020304" charset="0"/>
                <a:cs typeface="Times New Roman" panose="02020603050405020304" charset="0"/>
              </a:rPr>
              <a:t>活动名称</a:t>
            </a:r>
            <a:r>
              <a:rPr lang="en-US" altLang="zh-CN" sz="2400">
                <a:solidFill>
                  <a:schemeClr val="tx1"/>
                </a:solidFill>
                <a:latin typeface="Times New Roman" panose="02020603050405020304" charset="0"/>
                <a:cs typeface="Times New Roman" panose="02020603050405020304" charset="0"/>
              </a:rPr>
              <a:t>] on [</a:t>
            </a:r>
            <a:r>
              <a:rPr lang="zh-CN" altLang="en-US" sz="2400">
                <a:solidFill>
                  <a:schemeClr val="tx1"/>
                </a:solidFill>
                <a:latin typeface="Times New Roman" panose="02020603050405020304" charset="0"/>
                <a:cs typeface="Times New Roman" panose="02020603050405020304" charset="0"/>
              </a:rPr>
              <a:t>日期</a:t>
            </a:r>
            <a:r>
              <a:rPr lang="en-US" altLang="zh-CN" sz="2400">
                <a:solidFill>
                  <a:schemeClr val="tx1"/>
                </a:solidFill>
                <a:latin typeface="Times New Roman" panose="02020603050405020304" charset="0"/>
                <a:cs typeface="Times New Roman" panose="02020603050405020304" charset="0"/>
              </a:rPr>
              <a:t>], which has attracted wide attention.</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700"/>
              </a:lnSpc>
              <a:spcAft>
                <a:spcPts val="0"/>
              </a:spcAft>
              <a:buNone/>
            </a:pPr>
            <a:r>
              <a:rPr lang="zh-CN" altLang="en-US" sz="2400">
                <a:solidFill>
                  <a:schemeClr val="tx1"/>
                </a:solidFill>
                <a:latin typeface="Times New Roman" panose="02020603050405020304" charset="0"/>
                <a:cs typeface="Times New Roman" panose="02020603050405020304" charset="0"/>
              </a:rPr>
              <a:t>例句：</a:t>
            </a:r>
            <a:r>
              <a:rPr lang="en-US" altLang="zh-CN" sz="2400">
                <a:solidFill>
                  <a:schemeClr val="tx1"/>
                </a:solidFill>
                <a:latin typeface="Times New Roman" panose="02020603050405020304" charset="0"/>
                <a:cs typeface="Times New Roman" panose="02020603050405020304" charset="0"/>
              </a:rPr>
              <a:t> With the purpose of raising environmental awareness, our school organized a Tree-Planting Activity on March 12th, which has attracted wide attention.</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33400"/>
            <a:ext cx="10968990" cy="5716270"/>
          </a:xfrm>
          <a:ln>
            <a:solidFill>
              <a:schemeClr val="accent1"/>
            </a:solidFill>
          </a:ln>
        </p:spPr>
        <p:txBody>
          <a:bodyPr/>
          <a:p>
            <a:pPr marL="0" indent="0">
              <a:lnSpc>
                <a:spcPts val="4000"/>
              </a:lnSpc>
              <a:spcAft>
                <a:spcPts val="0"/>
              </a:spcAft>
              <a:buNone/>
            </a:pPr>
            <a:endParaRPr lang="zh-CN" altLang="en-US" sz="2400">
              <a:solidFill>
                <a:schemeClr val="tx1"/>
              </a:solidFill>
              <a:latin typeface="Times New Roman" panose="02020603050405020304" charset="0"/>
              <a:cs typeface="Times New Roman" panose="02020603050405020304" charset="0"/>
            </a:endParaRPr>
          </a:p>
          <a:p>
            <a:pPr marL="0" indent="0">
              <a:lnSpc>
                <a:spcPts val="400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时态用过去：</a:t>
            </a: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因为报道是记录已经发生的事情，主要时态要用一般过去时。但在结尾总结意义时，可用现在完成时或一般现在时。</a:t>
            </a:r>
            <a:endParaRPr lang="en-US" altLang="zh-CN" sz="2400">
              <a:solidFill>
                <a:schemeClr val="tx1"/>
              </a:solidFill>
              <a:latin typeface="Times New Roman" panose="02020603050405020304" charset="0"/>
              <a:cs typeface="Times New Roman" panose="02020603050405020304" charset="0"/>
            </a:endParaRPr>
          </a:p>
          <a:p>
            <a:pPr marL="0" indent="0">
              <a:lnSpc>
                <a:spcPts val="400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语言客观：</a:t>
            </a: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报道的语言应相对客观、中立，多使用被动语态（如：</a:t>
            </a:r>
            <a:r>
              <a:rPr lang="en-US" altLang="zh-CN" sz="2400">
                <a:solidFill>
                  <a:schemeClr val="tx1"/>
                </a:solidFill>
                <a:latin typeface="Times New Roman" panose="02020603050405020304" charset="0"/>
                <a:cs typeface="Times New Roman" panose="02020603050405020304" charset="0"/>
              </a:rPr>
              <a:t>was held, were organized, was awarded</a:t>
            </a:r>
            <a:r>
              <a:rPr lang="zh-CN" altLang="en-US" sz="2400">
                <a:solidFill>
                  <a:schemeClr val="tx1"/>
                </a:solidFill>
                <a:latin typeface="Times New Roman" panose="02020603050405020304" charset="0"/>
                <a:cs typeface="Times New Roman" panose="02020603050405020304" charset="0"/>
              </a:rPr>
              <a:t>）来体现客观性。</a:t>
            </a:r>
            <a:endParaRPr lang="en-US" altLang="zh-CN" sz="2400">
              <a:solidFill>
                <a:schemeClr val="tx1"/>
              </a:solidFill>
              <a:latin typeface="Times New Roman" panose="02020603050405020304" charset="0"/>
              <a:cs typeface="Times New Roman" panose="02020603050405020304" charset="0"/>
            </a:endParaRPr>
          </a:p>
          <a:p>
            <a:pPr marL="0" indent="0">
              <a:lnSpc>
                <a:spcPts val="400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结构清晰：</a:t>
            </a: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遵循</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开头（导语）</a:t>
            </a:r>
            <a:r>
              <a:rPr lang="en-US"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正文（细节）</a:t>
            </a:r>
            <a:r>
              <a:rPr lang="en-US"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结尾（评价）</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的结构。正文部分可以详细描述活动的过程、现场气氛、观众反应等。</a:t>
            </a:r>
            <a:endParaRPr lang="zh-CN" altLang="en-US"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22605"/>
            <a:ext cx="10968990" cy="5727065"/>
          </a:xfrm>
          <a:ln>
            <a:solidFill>
              <a:schemeClr val="accent1"/>
            </a:solidFill>
          </a:ln>
        </p:spPr>
        <p:txBody>
          <a:bodyPr>
            <a:noAutofit/>
          </a:bodyPr>
          <a:p>
            <a:pPr marL="0" indent="457200" algn="just">
              <a:lnSpc>
                <a:spcPts val="288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假定你是李华，上周日你校举办了</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5</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公里越野赛跑活动。请你为校英文报写一篇报道，内容包括：</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参加人员；</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跑步路线：从校门口到南山脚下；</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活动反响。</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Last Sunday witnessed a thrilling 5-kilometer cross-country race organized by our school, with over 300 students and teachers participating enthusiastically.</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race kicked off at the school gate at 9:00 a.m. The route, stretching all the way to the foot of South Mountain, offered runners not only a physical challenge but also breathtaking spring scenery along the country road. Despite the tough course, everyone pushed their limits, cheering and supporting each other throughout the journey.</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event concluded with great success and was widely praised. Participants described it as “an unforgettable experience” that tested their perseverance and strengthened their bond with nature and classmates. It was more than a race; it was a celebration of spirit and teamwork.</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10540"/>
            <a:ext cx="10968990" cy="5739130"/>
          </a:xfrm>
          <a:ln>
            <a:solidFill>
              <a:schemeClr val="accent1"/>
            </a:solidFill>
          </a:ln>
        </p:spPr>
        <p:txBody>
          <a:bodyPr>
            <a:noAutofit/>
          </a:bodyPr>
          <a:p>
            <a:pPr marL="0" indent="0" algn="just">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VIII.</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通知</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r>
              <a:rPr lang="zh-CN" altLang="en-US" sz="2400">
                <a:solidFill>
                  <a:srgbClr val="FF0000"/>
                </a:solidFill>
                <a:latin typeface="Times New Roman" panose="02020603050405020304" charset="0"/>
                <a:cs typeface="Times New Roman" panose="02020603050405020304" charset="0"/>
              </a:rPr>
              <a:t>常见开头</a:t>
            </a:r>
            <a:endParaRPr lang="zh-CN" altLang="en-US" sz="2400">
              <a:solidFill>
                <a:srgbClr val="FF0000"/>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To arouse (</a:t>
            </a:r>
            <a:r>
              <a:rPr lang="en-US" sz="2400">
                <a:solidFill>
                  <a:schemeClr val="tx1"/>
                </a:solidFill>
                <a:latin typeface="Times New Roman" panose="02020603050405020304" charset="0"/>
                <a:cs typeface="Times New Roman" panose="02020603050405020304" charset="0"/>
              </a:rPr>
              <a:t>kindle / ignite</a:t>
            </a:r>
            <a:r>
              <a:rPr lang="en-US" altLang="zh-CN" sz="2400">
                <a:solidFill>
                  <a:schemeClr val="tx1"/>
                </a:solidFill>
                <a:latin typeface="Times New Roman" panose="02020603050405020304" charset="0"/>
                <a:cs typeface="Times New Roman" panose="02020603050405020304" charset="0"/>
              </a:rPr>
              <a:t>) students’ enthusiasm / passion for literary classics, a forum / seminar / report is scheduled / due at 9:00 on June 1st in the lecture hall. </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 is scheduled / due in the +</a:t>
            </a:r>
            <a:r>
              <a:rPr lang="zh-CN" altLang="en-US" sz="2400">
                <a:solidFill>
                  <a:schemeClr val="tx1"/>
                </a:solidFill>
                <a:latin typeface="Times New Roman" panose="02020603050405020304" charset="0"/>
                <a:cs typeface="Times New Roman" panose="02020603050405020304" charset="0"/>
              </a:rPr>
              <a:t>地点</a:t>
            </a:r>
            <a:r>
              <a:rPr lang="en-US" altLang="zh-CN" sz="2400">
                <a:solidFill>
                  <a:schemeClr val="tx1"/>
                </a:solidFill>
                <a:latin typeface="Times New Roman" panose="02020603050405020304" charset="0"/>
                <a:cs typeface="Times New Roman" panose="02020603050405020304" charset="0"/>
              </a:rPr>
              <a:t>+starting from 9:00 with the duration of two hours until 11:00 on June 1st. </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zh-CN" altLang="en-US" sz="2400">
                <a:solidFill>
                  <a:srgbClr val="FF0000"/>
                </a:solidFill>
                <a:latin typeface="Times New Roman" panose="02020603050405020304" charset="0"/>
                <a:cs typeface="Times New Roman" panose="02020603050405020304" charset="0"/>
              </a:rPr>
              <a:t>常见结尾</a:t>
            </a:r>
            <a:endParaRPr lang="zh-CN" altLang="en-US" sz="2400">
              <a:solidFill>
                <a:srgbClr val="FF0000"/>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We are in eager anticipation of your participation! </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Your participation will add great color to this activity! </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We’re awaiting your participation! </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94970"/>
            <a:ext cx="10968990" cy="5854700"/>
          </a:xfrm>
          <a:ln>
            <a:solidFill>
              <a:schemeClr val="accent1"/>
            </a:solidFill>
          </a:ln>
        </p:spPr>
        <p:txBody>
          <a:bodyPr>
            <a:noAutofit/>
          </a:bodyPr>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I. </a:t>
            </a:r>
            <a:r>
              <a:rPr lang="zh-CN" altLang="en-US" sz="2300">
                <a:solidFill>
                  <a:schemeClr val="tx1"/>
                </a:solidFill>
                <a:latin typeface="Times New Roman" panose="02020603050405020304" charset="0"/>
                <a:cs typeface="Times New Roman" panose="02020603050405020304" charset="0"/>
              </a:rPr>
              <a:t>感谢信</a:t>
            </a: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最常用：</a:t>
            </a: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I would like to express my sincere gratitude to you for your timely help.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更高级：</a:t>
            </a: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I’m more than grateful to you for your polishing my draft.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很正式：</a:t>
            </a: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I would like to extend my heartfelt thanks to you.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说明帮助的具体内容：</a:t>
            </a:r>
            <a:endPar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Thank you for taking the time to mentor me on the presentation.</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（感谢您花时间指导我做演示。）</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I truly appreciate your generosity in hosting us last weekend.</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（我非常感激您上周末招待我们的慷慨之举。）</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Your guidance was instrumental in helping me navigate the application process.</a:t>
            </a:r>
            <a:r>
              <a:rPr lang="zh-CN" altLang="en-US" sz="2300">
                <a:solidFill>
                  <a:schemeClr val="tx1"/>
                </a:solidFill>
                <a:latin typeface="Times New Roman" panose="02020603050405020304" charset="0"/>
                <a:cs typeface="Times New Roman" panose="02020603050405020304" charset="0"/>
              </a:rPr>
              <a:t>（您的指导对我顺利完成申请流程起到了关键作用。）</a:t>
            </a: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endParaRPr lang="zh-CN" altLang="en-US" sz="23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50850"/>
            <a:ext cx="10968990" cy="5798820"/>
          </a:xfrm>
          <a:ln>
            <a:solidFill>
              <a:schemeClr val="accent1"/>
            </a:solidFill>
          </a:ln>
        </p:spPr>
        <p:txBody>
          <a:bodyPr/>
          <a:p>
            <a:pPr marL="0" indent="0" algn="just">
              <a:lnSpc>
                <a:spcPts val="2760"/>
              </a:lnSpc>
              <a:spcAft>
                <a:spcPts val="0"/>
              </a:spcAft>
              <a:buNone/>
            </a:pP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说明帮助带来的积极影响（更高阶）：</a:t>
            </a:r>
            <a:endPar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Thanks to your support, I was able to complete the project ahead of schedule.</a:t>
            </a:r>
            <a:endParaRPr lang="en-US" altLang="zh-CN" sz="2400">
              <a:solidFill>
                <a:schemeClr val="tx1"/>
              </a:solidFill>
              <a:latin typeface="Times New Roman" panose="02020603050405020304" charset="0"/>
              <a:cs typeface="Times New Roman" panose="02020603050405020304" charset="0"/>
              <a:sym typeface="+mn-ea"/>
            </a:endParaRPr>
          </a:p>
          <a:p>
            <a:pPr marL="0" indent="0" algn="just">
              <a:lnSpc>
                <a:spcPts val="2760"/>
              </a:lnSpc>
              <a:spcAft>
                <a:spcPts val="0"/>
              </a:spcAft>
              <a:buNone/>
            </a:pPr>
            <a:r>
              <a:rPr lang="zh-CN" altLang="en-US" sz="2400">
                <a:solidFill>
                  <a:schemeClr val="tx1"/>
                </a:solidFill>
                <a:latin typeface="Times New Roman" panose="02020603050405020304" charset="0"/>
                <a:cs typeface="Times New Roman" panose="02020603050405020304" charset="0"/>
                <a:sym typeface="+mn-ea"/>
              </a:rPr>
              <a:t>（多亏您的支持，我才能提前完成项目。）</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I cannot overstate how much your encouragement meant to me during that challenging time.</a:t>
            </a:r>
            <a:endParaRPr lang="en-US" altLang="zh-CN" sz="2400">
              <a:solidFill>
                <a:schemeClr val="tx1"/>
              </a:solidFill>
              <a:latin typeface="Times New Roman" panose="02020603050405020304" charset="0"/>
              <a:cs typeface="Times New Roman" panose="02020603050405020304" charset="0"/>
              <a:sym typeface="+mn-ea"/>
            </a:endParaRPr>
          </a:p>
          <a:p>
            <a:pPr marL="0" indent="0" algn="just">
              <a:lnSpc>
                <a:spcPts val="2760"/>
              </a:lnSpc>
              <a:spcAft>
                <a:spcPts val="0"/>
              </a:spcAft>
              <a:buNone/>
            </a:pPr>
            <a:r>
              <a:rPr lang="zh-CN" altLang="en-US" sz="2400">
                <a:solidFill>
                  <a:schemeClr val="tx1"/>
                </a:solidFill>
                <a:latin typeface="Times New Roman" panose="02020603050405020304" charset="0"/>
                <a:cs typeface="Times New Roman" panose="02020603050405020304" charset="0"/>
                <a:sym typeface="+mn-ea"/>
              </a:rPr>
              <a:t>（您的鼓励在我那段困难时期意义重大，怎么强调都不为过。）</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It was truly a turning point for me, and I have you to thank you for it.</a:t>
            </a:r>
            <a:endParaRPr lang="en-US" altLang="zh-CN" sz="2400">
              <a:solidFill>
                <a:schemeClr val="tx1"/>
              </a:solidFill>
              <a:latin typeface="Times New Roman" panose="02020603050405020304" charset="0"/>
              <a:cs typeface="Times New Roman" panose="02020603050405020304" charset="0"/>
              <a:sym typeface="+mn-ea"/>
            </a:endParaRPr>
          </a:p>
          <a:p>
            <a:pPr marL="0" indent="0" algn="just">
              <a:lnSpc>
                <a:spcPts val="2760"/>
              </a:lnSpc>
              <a:spcAft>
                <a:spcPts val="0"/>
              </a:spcAft>
              <a:buNone/>
            </a:pPr>
            <a:r>
              <a:rPr lang="zh-CN" altLang="en-US" sz="2400">
                <a:solidFill>
                  <a:schemeClr val="tx1"/>
                </a:solidFill>
                <a:latin typeface="Times New Roman" panose="02020603050405020304" charset="0"/>
                <a:cs typeface="Times New Roman" panose="02020603050405020304" charset="0"/>
                <a:sym typeface="+mn-ea"/>
              </a:rPr>
              <a:t>（这对我来说真是一个转折点，我得多谢您。）</a:t>
            </a:r>
            <a:endParaRPr lang="zh-CN" altLang="en-US" sz="2400">
              <a:solidFill>
                <a:schemeClr val="tx1"/>
              </a:solidFill>
              <a:latin typeface="Times New Roman" panose="02020603050405020304" charset="0"/>
              <a:cs typeface="Times New Roman" panose="02020603050405020304" charset="0"/>
            </a:endParaRPr>
          </a:p>
          <a:p>
            <a:endParaRPr lang="zh-CN" altLang="en-US"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38785"/>
            <a:ext cx="10968990" cy="5810885"/>
          </a:xfrm>
          <a:ln>
            <a:solidFill>
              <a:schemeClr val="accent1"/>
            </a:solidFill>
          </a:ln>
        </p:spPr>
        <p:txBody>
          <a:bodyPr>
            <a:noAutofit/>
          </a:bodyPr>
          <a:p>
            <a:pPr marL="0" indent="0" algn="just">
              <a:lnSpc>
                <a:spcPts val="2400"/>
              </a:lnSpc>
              <a:spcAft>
                <a:spcPts val="0"/>
              </a:spcAft>
              <a:buNone/>
            </a:pP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2020</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全国</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endPar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400"/>
              </a:lnSpc>
              <a:spcAft>
                <a:spcPts val="0"/>
              </a:spcAft>
              <a:buNone/>
            </a:pP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假定你是李华，你和同学根据英语课文改编一个短剧。请你给外教</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Miss Veans</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写信，请她指导你们。包括：</a:t>
            </a:r>
            <a:endPar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情节简介；</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指导内容；</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商定时间和地点。</a:t>
            </a:r>
            <a:endPar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I am writing to you on behalf of my classmates with a humble request for your guidance. We have adapted a short play from our English textbook, “The Necklace”, and would be truly grateful for your expert advice.</a:t>
            </a:r>
            <a:endParaRPr lang="en-US" altLang="zh-CN" sz="2300">
              <a:solidFill>
                <a:schemeClr val="tx1"/>
              </a:solidFill>
              <a:latin typeface="Times New Roman" panose="02020603050405020304" charset="0"/>
              <a:cs typeface="Times New Roman" panose="02020603050405020304" charset="0"/>
            </a:endParaRPr>
          </a:p>
          <a:p>
            <a:pPr marL="0" indent="45720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The play revolves around Mathilde, a woman whose life takes a dramatic turn after losing a borrowed necklace. It explores themes of vanity, honesty, and the irony of fate. We hope to convey both the emotional depth and the moral of the story vividly. We would greatly appreciate your assistance with pronunciation, emotional expression, and stage performance. Your insights would help us portray the characters more authentically and engage the audience effectively.</a:t>
            </a:r>
            <a:endParaRPr lang="en-US" altLang="zh-CN" sz="2300">
              <a:solidFill>
                <a:schemeClr val="tx1"/>
              </a:solidFill>
              <a:latin typeface="Times New Roman" panose="02020603050405020304" charset="0"/>
              <a:cs typeface="Times New Roman" panose="02020603050405020304" charset="0"/>
            </a:endParaRPr>
          </a:p>
          <a:p>
            <a:pPr marL="0" indent="45720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Would it be possible for you to spare some time next week? We are available from Monday to Thursday after school, either in the classroom or at your office, whichever suits you best. Thank you for considering our request. We look forward to your valuable guidance.</a:t>
            </a:r>
            <a:endParaRPr lang="en-US" altLang="zh-CN" sz="23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46710"/>
            <a:ext cx="10968990" cy="5902960"/>
          </a:xfrm>
          <a:ln>
            <a:solidFill>
              <a:schemeClr val="accent1"/>
            </a:solidFill>
          </a:ln>
        </p:spPr>
        <p:txBody>
          <a:bodyPr>
            <a:noAutofit/>
          </a:bodyPr>
          <a:p>
            <a:pPr marL="0" indent="457200" algn="just">
              <a:lnSpc>
                <a:spcPts val="2700"/>
              </a:lnSpc>
              <a:spcAft>
                <a:spcPts val="0"/>
              </a:spcAft>
              <a:buNone/>
            </a:pP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假定你是李华，你在上周举行的</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“Should we allow homeless cats wander on campus?”</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征文比赛中获得了一等奖。请根据以下内容写一封给</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Vince</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的感谢信：</a:t>
            </a:r>
            <a:endPar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7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告知</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Vince</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获奖的消息；</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感谢</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Vince</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具体的帮助；</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 </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邀请</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Vince</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参加颁奖典礼。</a:t>
            </a:r>
            <a:endPar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700"/>
              </a:lnSpc>
              <a:spcAft>
                <a:spcPts val="0"/>
              </a:spcAft>
              <a:buNone/>
            </a:pPr>
            <a:r>
              <a:rPr lang="en-US" altLang="zh-CN" sz="2000">
                <a:solidFill>
                  <a:schemeClr val="tx1"/>
                </a:solidFill>
                <a:latin typeface="Times New Roman" panose="02020603050405020304" charset="0"/>
                <a:cs typeface="Times New Roman" panose="02020603050405020304" charset="0"/>
              </a:rPr>
              <a:t>I am delighted to share the wonderful news that my essay on whether homeless cats should be allowed to wander on campus has been awarded first prize in last week's writing competition. </a:t>
            </a:r>
            <a:endParaRPr lang="en-US" altLang="zh-CN" sz="2000">
              <a:solidFill>
                <a:schemeClr val="tx1"/>
              </a:solidFill>
              <a:latin typeface="Times New Roman" panose="02020603050405020304" charset="0"/>
              <a:cs typeface="Times New Roman" panose="02020603050405020304" charset="0"/>
            </a:endParaRPr>
          </a:p>
          <a:p>
            <a:pPr marL="0" indent="457200" algn="just">
              <a:lnSpc>
                <a:spcPts val="2700"/>
              </a:lnSpc>
              <a:spcAft>
                <a:spcPts val="0"/>
              </a:spcAft>
              <a:buNone/>
            </a:pPr>
            <a:r>
              <a:rPr lang="en-US" altLang="zh-CN" sz="2000">
                <a:solidFill>
                  <a:schemeClr val="tx1"/>
                </a:solidFill>
                <a:latin typeface="Times New Roman" panose="02020603050405020304" charset="0"/>
                <a:cs typeface="Times New Roman" panose="02020603050405020304" charset="0"/>
              </a:rPr>
              <a:t>None of this would have been possible without your exceptional guidance and unwavering support throughout the preparation process. Your expertise proved invaluable in shaping my work. Specifically, your suggestions regarding logical flow and word choices helped me craft persuasive arguments, while your patient proofreading eliminated subtle errors and enhanced readability. The way you taught me to balance compassion with practical considerations particularly strengthened my essay's persuasiveness.</a:t>
            </a:r>
            <a:endParaRPr lang="en-US" altLang="zh-CN" sz="2000">
              <a:solidFill>
                <a:schemeClr val="tx1"/>
              </a:solidFill>
              <a:latin typeface="Times New Roman" panose="02020603050405020304" charset="0"/>
              <a:cs typeface="Times New Roman" panose="02020603050405020304" charset="0"/>
            </a:endParaRPr>
          </a:p>
          <a:p>
            <a:pPr marL="0" indent="457200" algn="just">
              <a:lnSpc>
                <a:spcPts val="2700"/>
              </a:lnSpc>
              <a:spcAft>
                <a:spcPts val="0"/>
              </a:spcAft>
              <a:buNone/>
            </a:pPr>
            <a:r>
              <a:rPr lang="en-US" altLang="zh-CN" sz="2000">
                <a:solidFill>
                  <a:schemeClr val="tx1"/>
                </a:solidFill>
                <a:latin typeface="Times New Roman" panose="02020603050405020304" charset="0"/>
                <a:cs typeface="Times New Roman" panose="02020603050405020304" charset="0"/>
              </a:rPr>
              <a:t>The award ceremony will be held this Friday at 3 PM in the school auditorium. It would be my greatest honor to have you attend as my special guest. Your presence would make this occasion truly complete and meaningful.</a:t>
            </a:r>
            <a:endParaRPr lang="en-US" altLang="zh-CN" sz="20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95605"/>
            <a:ext cx="10968990" cy="5854065"/>
          </a:xfrm>
          <a:ln>
            <a:solidFill>
              <a:schemeClr val="accent1"/>
            </a:solidFill>
          </a:ln>
        </p:spPr>
        <p:txBody>
          <a:bodyPr>
            <a:noAutofit/>
          </a:bodyPr>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II.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邀请信</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开头</a:t>
            </a:r>
            <a:endParaRPr lang="zh-CN" altLang="en-US" sz="2400">
              <a:solidFill>
                <a:srgbClr val="FF0000"/>
              </a:solidFill>
              <a:latin typeface="Times New Roman" panose="02020603050405020304" charset="0"/>
              <a:cs typeface="Times New Roman" panose="02020603050405020304" charset="0"/>
            </a:endParaRP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常用：</a:t>
            </a:r>
            <a:r>
              <a:rPr lang="en-US" altLang="zh-CN" sz="2400">
                <a:solidFill>
                  <a:schemeClr val="tx1"/>
                </a:solidFill>
                <a:latin typeface="Times New Roman" panose="02020603050405020304" charset="0"/>
                <a:cs typeface="Times New Roman" panose="02020603050405020304" charset="0"/>
              </a:rPr>
              <a:t>I’m writing to invite you to a long-awaited (anticipated) +</a:t>
            </a:r>
            <a:r>
              <a:rPr lang="zh-CN" altLang="en-US" sz="2400">
                <a:solidFill>
                  <a:schemeClr val="tx1"/>
                </a:solidFill>
                <a:latin typeface="Times New Roman" panose="02020603050405020304" charset="0"/>
                <a:cs typeface="Times New Roman" panose="02020603050405020304" charset="0"/>
              </a:rPr>
              <a:t>活动名称</a:t>
            </a:r>
            <a:r>
              <a:rPr lang="en-US" altLang="zh-CN" sz="2400">
                <a:solidFill>
                  <a:schemeClr val="tx1"/>
                </a:solidFill>
                <a:latin typeface="Times New Roman" panose="02020603050405020304" charset="0"/>
                <a:cs typeface="Times New Roman" panose="02020603050405020304" charset="0"/>
              </a:rPr>
              <a:t>+that is due (scheduled) +</a:t>
            </a:r>
            <a:r>
              <a:rPr lang="zh-CN" altLang="en-US" sz="2400">
                <a:solidFill>
                  <a:schemeClr val="tx1"/>
                </a:solidFill>
                <a:latin typeface="Times New Roman" panose="02020603050405020304" charset="0"/>
                <a:cs typeface="Times New Roman" panose="02020603050405020304" charset="0"/>
              </a:rPr>
              <a:t>时间（或地点</a:t>
            </a:r>
            <a:r>
              <a:rPr lang="en-US" altLang="zh-CN" sz="2400">
                <a:solidFill>
                  <a:schemeClr val="tx1"/>
                </a:solidFill>
                <a:latin typeface="Times New Roman" panose="02020603050405020304" charset="0"/>
                <a:cs typeface="Times New Roman" panose="02020603050405020304" charset="0"/>
              </a:rPr>
              <a:t>).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正式：</a:t>
            </a:r>
            <a:r>
              <a:rPr lang="en-US" altLang="zh-CN" sz="2400">
                <a:solidFill>
                  <a:schemeClr val="tx1"/>
                </a:solidFill>
                <a:latin typeface="Times New Roman" panose="02020603050405020304" charset="0"/>
                <a:cs typeface="Times New Roman" panose="02020603050405020304" charset="0"/>
              </a:rPr>
              <a:t>On behalf of the Students’ Union, I am writing to extend our invitation to you to +</a:t>
            </a:r>
            <a:r>
              <a:rPr lang="zh-CN" altLang="en-US" sz="2400">
                <a:solidFill>
                  <a:schemeClr val="tx1"/>
                </a:solidFill>
                <a:latin typeface="Times New Roman" panose="02020603050405020304" charset="0"/>
                <a:cs typeface="Times New Roman" panose="02020603050405020304" charset="0"/>
              </a:rPr>
              <a:t>活动名称</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组合式：背景</a:t>
            </a:r>
            <a:r>
              <a:rPr lang="en-US" altLang="zh-CN" sz="2400">
                <a:solidFill>
                  <a:srgbClr val="FF0000"/>
                </a:solidFill>
                <a:latin typeface="Times New Roman" panose="02020603050405020304" charset="0"/>
                <a:cs typeface="Times New Roman" panose="02020603050405020304" charset="0"/>
              </a:rPr>
              <a:t>+</a:t>
            </a:r>
            <a:r>
              <a:rPr lang="zh-CN" altLang="en-US" sz="2400">
                <a:solidFill>
                  <a:srgbClr val="FF0000"/>
                </a:solidFill>
                <a:latin typeface="Times New Roman" panose="02020603050405020304" charset="0"/>
                <a:cs typeface="Times New Roman" panose="02020603050405020304" charset="0"/>
              </a:rPr>
              <a:t>目的：</a:t>
            </a:r>
            <a:r>
              <a:rPr lang="en-US" altLang="zh-CN" sz="2400">
                <a:solidFill>
                  <a:schemeClr val="tx1"/>
                </a:solidFill>
                <a:latin typeface="Times New Roman" panose="02020603050405020304" charset="0"/>
                <a:cs typeface="Times New Roman" panose="02020603050405020304" charset="0"/>
              </a:rPr>
              <a:t>To broaden our students' horizons / raise our students’ awareness of ..., our school is organizing... and you are cordially invited to attend.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结尾</a:t>
            </a:r>
            <a:endParaRPr lang="zh-CN" altLang="en-US" sz="2400">
              <a:solidFill>
                <a:srgbClr val="FF0000"/>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It would be a great honor for us if you could accept our invitation.</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Your attendance / presence will add great color to our activity.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We assure you it will be a memorable experience, and we wholeheartedly look forward to sharing this joy with you.</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10540"/>
            <a:ext cx="10968990" cy="5739130"/>
          </a:xfrm>
          <a:ln>
            <a:solidFill>
              <a:schemeClr val="accent1"/>
            </a:solidFill>
          </a:ln>
        </p:spPr>
        <p:txBody>
          <a:bodyPr>
            <a:noAutofit/>
          </a:bodyPr>
          <a:p>
            <a:pPr marL="0" indent="0" algn="just">
              <a:lnSpc>
                <a:spcPts val="26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(2022</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新高考</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应用文</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endPar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600"/>
              </a:lnSpc>
              <a:spcAft>
                <a:spcPts val="0"/>
              </a:spcAft>
              <a:buNone/>
            </a:pP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假定你是校广播站英语节目</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“Talk and Talk”</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的负责人李华，请给外教</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Caroline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写邮件邀请她做一次访谈。内容包括：</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节目介绍；</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访谈的时间和话题。</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I am writing on behalf of the "Talk and Talk" radio program to sincerely invite you to join us as a guest. As a program that has been a trusted companion to students for ten consecutive years, it is dedicated addressing students' inquiries about how to learn English effectively and efficiently, particularly in reading, grammar, and vocabulary.</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For this particular episode, we would like to center our discussion on strategies for acquiring vocabulary in a productive manner. We have chosen this topic as our listeners consistently express difficulties with memorizing new vocabulary. The recording is tentatively scheduled for 7:00 p.m. this Friday.</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We are keenly anticipating your valuable insights and truly hope you can grace us with your presence.</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65785"/>
            <a:ext cx="10968990" cy="5683885"/>
          </a:xfrm>
          <a:ln>
            <a:solidFill>
              <a:schemeClr val="accent1"/>
            </a:solidFill>
          </a:ln>
        </p:spPr>
        <p:txBody>
          <a:bodyPr>
            <a:noAutofit/>
          </a:bodyPr>
          <a:p>
            <a:pPr marL="0" indent="457200" algn="just">
              <a:lnSpc>
                <a:spcPts val="2880"/>
              </a:lnSpc>
              <a:spcAft>
                <a:spcPts val="0"/>
              </a:spcAft>
              <a:buNone/>
            </a:pP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假定你是国际部学生李华，打算邀请外教</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Vince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参加</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慈善戏剧节</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活动。请根据以下内容写一封邀请信，内容包括：</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时间和地点；</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活动安排；</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邀请参加。</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On behalf of the International Department, I am writing to extend our warmest invitation to our annual Charity Drama Festival. The event will take place in the school auditorium </a:t>
            </a:r>
            <a:r>
              <a:rPr lang="en-US" altLang="zh-CN" sz="2400">
                <a:solidFill>
                  <a:schemeClr val="tx1"/>
                </a:solidFill>
                <a:latin typeface="Times New Roman" panose="02020603050405020304" charset="0"/>
                <a:cs typeface="Times New Roman" panose="02020603050405020304" charset="0"/>
                <a:sym typeface="+mn-ea"/>
              </a:rPr>
              <a:t>from 6:00 to 8:30 p.m </a:t>
            </a:r>
            <a:r>
              <a:rPr lang="en-US" altLang="zh-CN" sz="2400">
                <a:solidFill>
                  <a:schemeClr val="tx1"/>
                </a:solidFill>
                <a:latin typeface="Times New Roman" panose="02020603050405020304" charset="0"/>
                <a:cs typeface="Times New Roman" panose="02020603050405020304" charset="0"/>
              </a:rPr>
              <a:t>next Friday.</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evening will feature appealing performances by student drama clubs, including classic plays and original adaptations. Following the performances, there will be a charity auction where handicrafts and artworks will be sold to raise funds for rural education. Your presence would not only support our cause but also add great honor to this meaningful event.</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We sincerely hope you can grace us with your presence. Your support would mean the world to us and make a significant difference to children in need. Please let us know by next Monday if you can join us.</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BEAUTIFY_FLAG" val="#wm#"/>
  <p:tag name="KSO_WM_TEMPLATE_CATEGORY" val="custom"/>
  <p:tag name="KSO_WM_TEMPLATE_INDEX" val="20205081"/>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2.xml><?xml version="1.0" encoding="utf-8"?>
<p:tagLst xmlns:p="http://schemas.openxmlformats.org/presentationml/2006/main">
  <p:tag name="KSO_WM_BEAUTIFY_FLAG" val="#wm#"/>
  <p:tag name="KSO_WM_TEMPLATE_CATEGORY" val="custom"/>
  <p:tag name="KSO_WM_TEMPLATE_INDEX" val="20205081"/>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4.xml><?xml version="1.0" encoding="utf-8"?>
<p:tagLst xmlns:p="http://schemas.openxmlformats.org/presentationml/2006/main">
  <p:tag name="KSO_WM_BEAUTIFY_FLAG" val="#wm#"/>
  <p:tag name="KSO_WM_TEMPLATE_CATEGORY" val="custom"/>
  <p:tag name="KSO_WM_TEMPLATE_INDEX" val="20205081"/>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6.xml><?xml version="1.0" encoding="utf-8"?>
<p:tagLst xmlns:p="http://schemas.openxmlformats.org/presentationml/2006/main">
  <p:tag name="KSO_WM_BEAUTIFY_FLAG" val="#wm#"/>
  <p:tag name="KSO_WM_TEMPLATE_CATEGORY" val="custom"/>
  <p:tag name="KSO_WM_TEMPLATE_INDEX" val="20205081"/>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8.xml><?xml version="1.0" encoding="utf-8"?>
<p:tagLst xmlns:p="http://schemas.openxmlformats.org/presentationml/2006/main">
  <p:tag name="KSO_WM_BEAUTIFY_FLAG" val="#wm#"/>
  <p:tag name="KSO_WM_TEMPLATE_CATEGORY" val="custom"/>
  <p:tag name="KSO_WM_TEMPLATE_INDEX" val="20205081"/>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BEAUTIFY_FLAG" val="#wm#"/>
  <p:tag name="KSO_WM_TEMPLATE_CATEGORY" val="custom"/>
  <p:tag name="KSO_WM_TEMPLATE_INDEX" val="20205081"/>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2.xml><?xml version="1.0" encoding="utf-8"?>
<p:tagLst xmlns:p="http://schemas.openxmlformats.org/presentationml/2006/main">
  <p:tag name="KSO_WM_BEAUTIFY_FLAG" val="#wm#"/>
  <p:tag name="KSO_WM_TEMPLATE_CATEGORY" val="custom"/>
  <p:tag name="KSO_WM_TEMPLATE_INDEX" val="20205081"/>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4.xml><?xml version="1.0" encoding="utf-8"?>
<p:tagLst xmlns:p="http://schemas.openxmlformats.org/presentationml/2006/main">
  <p:tag name="KSO_WM_BEAUTIFY_FLAG" val="#wm#"/>
  <p:tag name="KSO_WM_TEMPLATE_CATEGORY" val="custom"/>
  <p:tag name="KSO_WM_TEMPLATE_INDEX" val="20205081"/>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6.xml><?xml version="1.0" encoding="utf-8"?>
<p:tagLst xmlns:p="http://schemas.openxmlformats.org/presentationml/2006/main">
  <p:tag name="KSO_WM_BEAUTIFY_FLAG" val="#wm#"/>
  <p:tag name="KSO_WM_TEMPLATE_CATEGORY" val="custom"/>
  <p:tag name="KSO_WM_TEMPLATE_INDEX" val="20205081"/>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8.xml><?xml version="1.0" encoding="utf-8"?>
<p:tagLst xmlns:p="http://schemas.openxmlformats.org/presentationml/2006/main">
  <p:tag name="KSO_WM_BEAUTIFY_FLAG" val="#wm#"/>
  <p:tag name="KSO_WM_TEMPLATE_CATEGORY" val="custom"/>
  <p:tag name="KSO_WM_TEMPLATE_INDEX" val="20205081"/>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BEAUTIFY_FLAG" val="#wm#"/>
  <p:tag name="KSO_WM_TEMPLATE_CATEGORY" val="custom"/>
  <p:tag name="KSO_WM_TEMPLATE_INDEX" val="2020508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6.xml><?xml version="1.0" encoding="utf-8"?>
<p:tagLst xmlns:p="http://schemas.openxmlformats.org/presentationml/2006/main">
  <p:tag name="KSO_WM_BEAUTIFY_FLAG" val="#wm#"/>
  <p:tag name="KSO_WM_TEMPLATE_CATEGORY" val="custom"/>
  <p:tag name="KSO_WM_TEMPLATE_INDEX" val="20205081"/>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8.xml><?xml version="1.0" encoding="utf-8"?>
<p:tagLst xmlns:p="http://schemas.openxmlformats.org/presentationml/2006/main">
  <p:tag name="KSO_WM_BEAUTIFY_FLAG" val="#wm#"/>
  <p:tag name="KSO_WM_TEMPLATE_CATEGORY" val="custom"/>
  <p:tag name="KSO_WM_TEMPLATE_INDEX" val="20205081"/>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BEAUTIFY_FLAG" val="#wm#"/>
  <p:tag name="KSO_WM_TEMPLATE_CATEGORY" val="custom"/>
  <p:tag name="KSO_WM_TEMPLATE_INDEX" val="20205081"/>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2.xml><?xml version="1.0" encoding="utf-8"?>
<p:tagLst xmlns:p="http://schemas.openxmlformats.org/presentationml/2006/main">
  <p:tag name="KSO_WM_BEAUTIFY_FLAG" val="#wm#"/>
  <p:tag name="KSO_WM_TEMPLATE_CATEGORY" val="custom"/>
  <p:tag name="KSO_WM_TEMPLATE_INDEX" val="20205081"/>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4.xml><?xml version="1.0" encoding="utf-8"?>
<p:tagLst xmlns:p="http://schemas.openxmlformats.org/presentationml/2006/main">
  <p:tag name="KSO_WM_BEAUTIFY_FLAG" val="#wm#"/>
  <p:tag name="KSO_WM_TEMPLATE_CATEGORY" val="custom"/>
  <p:tag name="KSO_WM_TEMPLATE_INDEX" val="20205081"/>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6.xml><?xml version="1.0" encoding="utf-8"?>
<p:tagLst xmlns:p="http://schemas.openxmlformats.org/presentationml/2006/main">
  <p:tag name="KSO_WM_BEAUTIFY_FLAG" val="#wm#"/>
  <p:tag name="KSO_WM_TEMPLATE_CATEGORY" val="custom"/>
  <p:tag name="KSO_WM_TEMPLATE_INDEX" val="20205081"/>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8.xml><?xml version="1.0" encoding="utf-8"?>
<p:tagLst xmlns:p="http://schemas.openxmlformats.org/presentationml/2006/main">
  <p:tag name="KSO_WM_BEAUTIFY_FLAG" val="#wm#"/>
  <p:tag name="KSO_WM_TEMPLATE_CATEGORY" val="custom"/>
  <p:tag name="KSO_WM_TEMPLATE_INDEX" val="20205081"/>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20229</Words>
  <Application>WPS 演示</Application>
  <PresentationFormat>宽屏</PresentationFormat>
  <Paragraphs>248</Paragraphs>
  <Slides>29</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29</vt:i4>
      </vt:variant>
    </vt:vector>
  </HeadingPairs>
  <TitlesOfParts>
    <vt:vector size="38" baseType="lpstr">
      <vt:lpstr>Arial</vt:lpstr>
      <vt:lpstr>宋体</vt:lpstr>
      <vt:lpstr>Wingdings</vt:lpstr>
      <vt:lpstr>Wingdings</vt:lpstr>
      <vt:lpstr>Times New Roman</vt:lpstr>
      <vt:lpstr>微软雅黑</vt:lpstr>
      <vt:lpstr>Arial Unicode MS</vt:lpstr>
      <vt:lpstr>Calibri</vt:lpstr>
      <vt:lpstr>WPS</vt:lpstr>
      <vt:lpstr>专题四 应用文之书信体</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marble   duang</cp:lastModifiedBy>
  <cp:revision>251</cp:revision>
  <dcterms:created xsi:type="dcterms:W3CDTF">2019-06-19T02:08:00Z</dcterms:created>
  <dcterms:modified xsi:type="dcterms:W3CDTF">2025-09-17T01:39:06Z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2052-12.1.0.21915</vt:lpwstr>
  </property>
  <property fmtid="{D5CDD505-2E9C-101B-9397-08002B2CF9AE}" pid="3" name="ICV">
    <vt:lpwstr>48DAF385562349CA88E60893C8A6FFC4_13</vt:lpwstr>
  </property>
</Properties>
</file>