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专题五</a:t>
            </a:r>
            <a:r>
              <a:rPr lang="en-US" altLang="zh-CN">
                <a:solidFill>
                  <a:srgbClr val="FF0000"/>
                </a:solidFill>
              </a:rPr>
              <a:t> </a:t>
            </a:r>
            <a:r>
              <a:rPr lang="zh-CN" altLang="en-US">
                <a:solidFill>
                  <a:srgbClr val="FF0000"/>
                </a:solidFill>
              </a:rPr>
              <a:t>介绍类应用文</a:t>
            </a:r>
            <a:endParaRPr lang="zh-CN" altLang="en-US">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5290"/>
            <a:ext cx="10968990" cy="5834380"/>
          </a:xfrm>
          <a:ln>
            <a:solidFill>
              <a:schemeClr val="accent1"/>
            </a:solidFill>
          </a:ln>
        </p:spPr>
        <p:txBody>
          <a:bodyPr>
            <a:noAutofit/>
          </a:bodyPr>
          <a:p>
            <a:pPr marL="0" indent="45720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学校英文报组织同学们分享自己在假期中学到的新技能，请你以此为主题写一篇短文投稿。内容包括：</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简要描述；</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体验和感受。</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This past summer, I discovered the rewarding skill of gardening under my grandmother's guidance. We started with simple tasks: preparing soil, planting seeds, and learning about seasonal flowers and vegetables. Each morning began with watering and observing changes in our small garden.</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Though the initial days tested my patience, the first sprout breaking through the soil filled me with wonder. Witnessing tender seedlings grow into blooming flowers under my care brought profound joy and a sense of responsibility.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Gardening has become more than a hobby; </a:t>
            </a:r>
            <a:r>
              <a:rPr lang="en-US" altLang="zh-CN" sz="2400">
                <a:solidFill>
                  <a:schemeClr val="tx1"/>
                </a:solidFill>
                <a:latin typeface="Times New Roman" panose="02020603050405020304" charset="0"/>
                <a:cs typeface="Times New Roman" panose="02020603050405020304" charset="0"/>
              </a:rPr>
              <a:t>it’s a lesson in growth, patience, and the quiet beauty of nature. This experience deepened my connection to the environment and reminded me that great things often begin from small, caring actions.</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16865"/>
            <a:ext cx="10968990" cy="5932805"/>
          </a:xfrm>
          <a:ln>
            <a:solidFill>
              <a:schemeClr val="accent1"/>
            </a:solidFill>
          </a:ln>
        </p:spPr>
        <p:txBody>
          <a:bodyPr>
            <a:noAutofit/>
          </a:bodyPr>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假定你是明启中学高三学生吴磊，你校举办</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快乐童年</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展览，请你带一件展品介绍，并说明原因。</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would like to share my childhood teddy bear, Brownie, for the "Happy Childhood" exhibition. This fluffy companion has been with me since my fifth birthday, witnessing countless bedtime stories and secret-sharing moments. Though slightly worn with one eye loosely stitched, his comforting presence never fades.</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Brownie represents more than a stuffed animal; </a:t>
            </a:r>
            <a:r>
              <a:rPr lang="en-US" altLang="zh-CN" sz="2400">
                <a:solidFill>
                  <a:schemeClr val="tx1"/>
                </a:solidFill>
                <a:latin typeface="Times New Roman" panose="02020603050405020304" charset="0"/>
                <a:cs typeface="Times New Roman" panose="02020603050405020304" charset="0"/>
              </a:rPr>
              <a:t>he embodies unconditional friendship and imaginary adventures. Through difficult times, his silent encouragement taught me resilience and emotional connection. </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choose Brownie because he symbolizes the purest form of companionship that defines childhood. In our digital age, he reminds us that true comfort often comes from simple, tangible connections that withstand the test of time.</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84175"/>
            <a:ext cx="10968990" cy="5865495"/>
          </a:xfrm>
          <a:ln>
            <a:solidFill>
              <a:schemeClr val="accent1"/>
            </a:solidFill>
          </a:ln>
        </p:spPr>
        <p:txBody>
          <a:bodyPr>
            <a:noAutofit/>
          </a:bodyPr>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假设你是李华，你的美术老师带你去公园上了一节美术课，请你写一封信给</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Chris,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内容包括：</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你完成的作品；</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你的感想。</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I’m writing to share with you an unforgettable art class I had in the park last Friday. The sunset cast a golden glow on the trees, flowers, and the lovely lotus pond where ducks were swimming gracefully. Nearby, some elderly people were engaged in square dancing, their faces radiating joy and energy.</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This outdoor session was a delightful break from conventional classes, allowing me to dive into hands-on practice. How therapeutic it was to be surrounded by nature, breathing in the fresh air and feeling the mild breeze! It offered me a perfect escape from my demanding academic routine.</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truly cherish this experience and would love to hear about any similar memories you might have. Looking forward to your stories!</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3070"/>
            <a:ext cx="10968990" cy="5816600"/>
          </a:xfrm>
          <a:ln>
            <a:solidFill>
              <a:schemeClr val="accent1"/>
            </a:solidFill>
          </a:ln>
        </p:spPr>
        <p:txBody>
          <a:bodyPr>
            <a:noAutofit/>
          </a:bodyPr>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介绍地点</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城市、景点</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Located in/on..., it boasts a long history and rich culture.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Covering an area of..., it is famous/known for its...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makes it unique is...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sets it apart from others is...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uniqueness of </a:t>
            </a:r>
            <a:r>
              <a:rPr 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lies in its...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You will be amazed by its breathtaking natural scenery/magnificent architecture.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Visitors cannot help but marvel at the awe-inspiring grandeur of the Forbidden City.</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Every traveler is fascinated by the striking landscape of Jiuzhaigou Valley, where emerald lakes and cascading waterfalls create a scene straight out of a fairy tale.</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You will not only see the magnificent architecture but also feel the weight of history whispering through its ancient walls.</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2435"/>
            <a:ext cx="10968990" cy="5817235"/>
          </a:xfrm>
          <a:ln>
            <a:solidFill>
              <a:schemeClr val="accent1"/>
            </a:solidFill>
          </a:ln>
        </p:spPr>
        <p:txBody>
          <a:bodyPr>
            <a:noAutofit/>
          </a:bodyPr>
          <a:p>
            <a:pPr marL="0" indent="0" algn="just">
              <a:lnSpc>
                <a:spcPts val="276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介绍人物</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朋友、老师、名人</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endPar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760"/>
              </a:lnSpc>
              <a:spcAft>
                <a:spcPts val="0"/>
              </a:spcAft>
              <a:buNone/>
            </a:pP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He/She is a boy /girl with a warm smile that can light up the whole room.</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He/She is extremely outgoing/optimistic/considerate/easygoing.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What impresses me most is his/her positive attitude towards life and sense of responsibility.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What makes him/her extraordinary is that he/she is both intelligent and diligent.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Instead of giving up, he/she chose to face the challenge, which fully demonstrated his/her perseverance.</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好的：</a:t>
            </a:r>
            <a:r>
              <a:rPr lang="en-US" altLang="zh-CN" sz="2300">
                <a:solidFill>
                  <a:schemeClr val="tx1"/>
                </a:solidFill>
                <a:latin typeface="Times New Roman" panose="02020603050405020304" charset="0"/>
                <a:cs typeface="Times New Roman" panose="02020603050405020304" charset="0"/>
              </a:rPr>
              <a:t> good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excellent, outstanding, remarkable, extraordinary</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聪明的：</a:t>
            </a:r>
            <a:r>
              <a:rPr lang="en-US" altLang="zh-CN" sz="2300">
                <a:solidFill>
                  <a:schemeClr val="tx1"/>
                </a:solidFill>
                <a:latin typeface="Times New Roman" panose="02020603050405020304" charset="0"/>
                <a:cs typeface="Times New Roman" panose="02020603050405020304" charset="0"/>
              </a:rPr>
              <a:t> smart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intelligent, bright, wise, brilliant</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努力的：</a:t>
            </a:r>
            <a:r>
              <a:rPr lang="en-US" altLang="zh-CN" sz="2300">
                <a:solidFill>
                  <a:schemeClr val="tx1"/>
                </a:solidFill>
                <a:latin typeface="Times New Roman" panose="02020603050405020304" charset="0"/>
                <a:cs typeface="Times New Roman" panose="02020603050405020304" charset="0"/>
              </a:rPr>
              <a:t> hard-working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diligent, industrious, assiduous</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善良的：</a:t>
            </a:r>
            <a:r>
              <a:rPr lang="en-US" altLang="zh-CN" sz="2300">
                <a:solidFill>
                  <a:schemeClr val="tx1"/>
                </a:solidFill>
                <a:latin typeface="Times New Roman" panose="02020603050405020304" charset="0"/>
                <a:cs typeface="Times New Roman" panose="02020603050405020304" charset="0"/>
              </a:rPr>
              <a:t> kind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warm-hearted, compassionate, kind-hearted</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热情的：</a:t>
            </a:r>
            <a:r>
              <a:rPr lang="en-US" altLang="zh-CN" sz="2300">
                <a:solidFill>
                  <a:schemeClr val="tx1"/>
                </a:solidFill>
                <a:latin typeface="Times New Roman" panose="02020603050405020304" charset="0"/>
                <a:cs typeface="Times New Roman" panose="02020603050405020304" charset="0"/>
              </a:rPr>
              <a:t> enthusiastic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passionate, ardent</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喜欢：</a:t>
            </a:r>
            <a:r>
              <a:rPr lang="en-US" altLang="zh-CN" sz="2300">
                <a:solidFill>
                  <a:schemeClr val="tx1"/>
                </a:solidFill>
                <a:latin typeface="Times New Roman" panose="02020603050405020304" charset="0"/>
                <a:cs typeface="Times New Roman" panose="02020603050405020304" charset="0"/>
              </a:rPr>
              <a:t> like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be fond of, be keen on, have a passion for, be fascinated by</a:t>
            </a:r>
            <a:endParaRPr lang="en-US" altLang="zh-CN" sz="23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32435"/>
            <a:ext cx="10968990" cy="5817235"/>
          </a:xfrm>
          <a:ln>
            <a:solidFill>
              <a:schemeClr val="accent1"/>
            </a:solidFill>
          </a:ln>
        </p:spPr>
        <p:txBody>
          <a:bodyPr>
            <a:noAutofit/>
          </a:bodyPr>
          <a:p>
            <a:pPr marL="0" indent="0" algn="just">
              <a:lnSpc>
                <a:spcPts val="2880"/>
              </a:lnSpc>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介绍一位朋友</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Dear Alex,</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You asked me about my best friend, and now I'm delighted to introduce Li Hua to you.</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Li Hua is an optimistic and reliable boy with a constant smile on his face. What sets him apart is his incredible sense of humor and kindness. He is not only a top student in our class but also always willing to lend a hand to others. I'll never forget how he helped me overcome my fear of public speaking by patiently practicing with me after school.</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In his spare time, he is passionate about playing basketball and volunteering at the local animal shelter. I feel extremely lucky to have such an inspiring friend who always brings out the best in me.</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83540"/>
            <a:ext cx="10968990" cy="5866130"/>
          </a:xfrm>
          <a:ln>
            <a:solidFill>
              <a:schemeClr val="accent1"/>
            </a:solidFill>
          </a:ln>
        </p:spPr>
        <p:txBody>
          <a:bodyPr>
            <a:noAutofit/>
          </a:bodyPr>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介绍活动</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社团</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比赛、节日、俱乐部</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activity/event is scheduled / due to be held +</a:t>
            </a:r>
            <a:r>
              <a:rPr lang="zh-CN" altLang="en-US" sz="2400">
                <a:solidFill>
                  <a:schemeClr val="tx1"/>
                </a:solidFill>
                <a:latin typeface="Times New Roman" panose="02020603050405020304" charset="0"/>
                <a:cs typeface="Times New Roman" panose="02020603050405020304" charset="0"/>
              </a:rPr>
              <a:t>时间</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地点（均由小到大）</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aim/purpose of this activity is to...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It will include a wide range of programs, including...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 are a community of passionate learners where your talent finds its stage.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It is more than a club; it is a home where like-minded souls connect.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Welcome to the Debate Club, where like-minded souls connect to explore diverse perspectives and sharpen their minds.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接上面）</a:t>
            </a:r>
            <a:r>
              <a:rPr lang="en-US" altLang="zh-CN" sz="2400">
                <a:solidFill>
                  <a:schemeClr val="tx1"/>
                </a:solidFill>
                <a:latin typeface="Times New Roman" panose="02020603050405020304" charset="0"/>
                <a:cs typeface="Times New Roman" panose="02020603050405020304" charset="0"/>
              </a:rPr>
              <a:t>... where like-minded souls connect to share inspiration and spark creativity.</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 where like-minded souls connect, forming lifelong friendships and unforgettable memories.</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1640"/>
            <a:ext cx="10968990" cy="5828030"/>
          </a:xfrm>
          <a:ln>
            <a:solidFill>
              <a:schemeClr val="accent1"/>
            </a:solidFill>
          </a:ln>
        </p:spPr>
        <p:txBody>
          <a:bodyPr>
            <a:noAutofit/>
          </a:bodyPr>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(2020</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年全国</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7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你校正在组织英语作文比赛。请以身边值得尊敬和爱戴的人为题，写一篇短文参赛，内容包括：</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人物简介；</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尊敬和爱戴的原因。</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The person I respect most is my grandmother, a retired teacher in her seventies. Though her hair is silver now, her eyes still sparkle with warmth and wisdom, and her gentle smile has always been a source of comfort for our whole family.</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What makes her truly admirable is not just her kindness, but her lifelong passion for learning. Even after retirement, she spends her mornings reading and has recently learned to use a tablet to take online courses. “It’s never too late to learn,” she often says with a cheerful grin. Her perseverance and optimistic attitude towards life have taught me more than any textbook ever could.</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She is more than a grandmother; she is my role model. Her quiet strength and endless curiosity inspire me to become a better person every day.</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7190"/>
            <a:ext cx="10968990" cy="5872480"/>
          </a:xfrm>
          <a:ln>
            <a:solidFill>
              <a:schemeClr val="accent1"/>
            </a:solidFill>
          </a:ln>
        </p:spPr>
        <p:txBody>
          <a:bodyPr>
            <a:noAutofit/>
          </a:bodyPr>
          <a:p>
            <a:pPr marL="0" indent="457200" algn="just">
              <a:lnSpc>
                <a:spcPts val="2500"/>
              </a:lnSpc>
              <a:spcAft>
                <a:spcPts val="0"/>
              </a:spcAft>
              <a:buNone/>
            </a:pP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假若你是李华，上周末你观看了第十届全校学生书画作品展，请给校英语报专栏</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Art On Campus</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写稿件。内容包括：</a:t>
            </a:r>
            <a:endPar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介绍画展；</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评价一幅作品。</a:t>
            </a:r>
            <a:endPar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Last weekend, I visited the 10th Campus Art Exhibition held in the school hall, which showcased over 100 outstanding paintings and calligraphy works created by students. The exhibition was thoughtfully organized, with each piece displayed in well-lit sections, allowing visitors to fully appreciate the artistic details and creative spirit behind them.</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One painting that particularly fascinated me was titled "Sunset Over the Campus." Through skillful brushwork and warm color tones, the artist portrayed our familiar campus under the golden glow of dusk, with two students walking hand in hand toward the fading sunlight. What made this piece extraordinary was not just its technique, but the emotion it conveyed—a perfect blend of tranquility, hope, and cherished friendship.</a:t>
            </a:r>
            <a:endParaRPr lang="en-US" altLang="zh-CN" sz="23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This exhibition reminded us that beauty lies all around us. It was not merely a display of talent, but a celebration of youth, creativity, and the simple yet profound moments that make our school life meaningful.</a:t>
            </a:r>
            <a:endParaRPr lang="en-US" altLang="zh-CN" sz="23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84175"/>
            <a:ext cx="10968990" cy="5865495"/>
          </a:xfrm>
          <a:ln>
            <a:solidFill>
              <a:schemeClr val="accent1"/>
            </a:solidFill>
          </a:ln>
        </p:spPr>
        <p:txBody>
          <a:bodyPr>
            <a:noAutofit/>
          </a:bodyPr>
          <a:p>
            <a:pPr marL="0" indent="457200" algn="just">
              <a:lnSpc>
                <a:spcPts val="26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学校新建图书馆前的空地即将绿化，现征求学生的建议。假定你是李华，请给校英语报</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Colorful Campus</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编辑</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Martin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写封邮件，内容包括：</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绿化布局；</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设计理由。</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I am writing to share some suggestions for greening the empty space in front of our new library. I believe this area presents a wonderful opportunity to create not just a beautiful landscape, but a functional space that benefits our entire school community.</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My proposal includes two zones: a shaded seating area with benches under trees for quiet reading, and a lawn for group activities and outdoor classes. The seating area would be surrounded by fragrant plants like jasmine. The lawn would be dotted with greenery that requires minimal maintenance.</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This design would create a harmonious balance between functionality and beauty. The shaded area would provide much-needed quiet space for study, and the open lawn would encourage social interaction and creative learning beyond classroom walls. Such a space would greatly enhance our campus life.</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40055"/>
            <a:ext cx="10968990" cy="5809615"/>
          </a:xfrm>
          <a:ln>
            <a:solidFill>
              <a:schemeClr val="accent1"/>
            </a:solidFill>
          </a:ln>
        </p:spPr>
        <p:txBody>
          <a:bodyPr>
            <a:normAutofit/>
          </a:bodyPr>
          <a:p>
            <a:pPr marL="0" indent="457200" algn="just">
              <a:lnSpc>
                <a:spcPts val="26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你们学校正举办主题为</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用英文讲中国故事</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的征文活动。请你以一位中国历史人物为题写一篇短文投稿，内容包括：</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人物简介及事迹；</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意义或启示。</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6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Among China's most celebrated literary figures, Li Bai stands out as the immortal poet of the Tang Dynasty. Born in 701 AD, he wandered across China, drawing inspiration from nature, friendship, and wine. His poems, characterized by boundless imagination and emotional depth, captured the splendor of his era and the spirit of romanticism.</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Li Bai’s legacy reminds us to cherish the beauty in ordinary moments, to boldly embrace freedom, and to fearlessly express our true selves through art and action. His poetry transcends the boundaries of time and space, offering endless inspiration to dreamers.</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Li Bai is our national treasure, whose numerous poems are like pearls embedded in a crown! </a:t>
            </a:r>
            <a:endParaRPr lang="en-US" altLang="zh-CN" sz="2400">
              <a:solidFill>
                <a:schemeClr val="tx1"/>
              </a:solidFill>
              <a:latin typeface="Times New Roman" panose="02020603050405020304" charset="0"/>
              <a:cs typeface="Times New Roman" panose="02020603050405020304" charset="0"/>
            </a:endParaRPr>
          </a:p>
          <a:p>
            <a:pPr marL="0" indent="0">
              <a:buNone/>
            </a:pPr>
            <a:r>
              <a:rPr lang="en-US" altLang="zh-CN"/>
              <a:t> </a:t>
            </a:r>
            <a:endParaRPr lang="en-US" altLang="zh-CN"/>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8731</Words>
  <Application>WPS 演示</Application>
  <PresentationFormat>宽屏</PresentationFormat>
  <Paragraphs>94</Paragraphs>
  <Slides>12</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vt:i4>
      </vt:variant>
    </vt:vector>
  </HeadingPairs>
  <TitlesOfParts>
    <vt:vector size="21" baseType="lpstr">
      <vt:lpstr>Arial</vt:lpstr>
      <vt:lpstr>宋体</vt:lpstr>
      <vt:lpstr>Wingdings</vt:lpstr>
      <vt:lpstr>Wingdings</vt:lpstr>
      <vt:lpstr>微软雅黑</vt:lpstr>
      <vt:lpstr>Arial Unicode MS</vt:lpstr>
      <vt:lpstr>Calibri</vt:lpstr>
      <vt:lpstr>Times New Roman</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187</cp:revision>
  <dcterms:created xsi:type="dcterms:W3CDTF">2019-06-19T02:08:00Z</dcterms:created>
  <dcterms:modified xsi:type="dcterms:W3CDTF">2025-09-18T14:20:20Z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4F54A8A800FA4052BD5057AE6D269795_11</vt:lpwstr>
  </property>
</Properties>
</file>