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1"/>
  </p:notesMasterIdLst>
  <p:handoutMasterIdLst>
    <p:handoutMasterId r:id="rId32"/>
  </p:handout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3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DCDCDC"/>
    <a:srgbClr val="F0F0F0"/>
    <a:srgbClr val="E6E6E6"/>
    <a:srgbClr val="C8C8C8"/>
    <a:srgbClr val="FAFAFA"/>
    <a:srgbClr val="BEBE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778" autoAdjust="0"/>
    <p:restoredTop sz="94660"/>
  </p:normalViewPr>
  <p:slideViewPr>
    <p:cSldViewPr snapToGrid="0" showGuides="1">
      <p:cViewPr varScale="1">
        <p:scale>
          <a:sx n="99" d="100"/>
          <a:sy n="99" d="100"/>
        </p:scale>
        <p:origin x="84" y="582"/>
      </p:cViewPr>
      <p:guideLst>
        <p:guide orient="horz" pos="2160"/>
        <p:guide pos="3838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92" d="100"/>
          <a:sy n="92" d="100"/>
        </p:scale>
        <p:origin x="2550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5" Type="http://schemas.openxmlformats.org/officeDocument/2006/relationships/tableStyles" Target="tableStyles.xml"/><Relationship Id="rId34" Type="http://schemas.openxmlformats.org/officeDocument/2006/relationships/viewProps" Target="viewProps.xml"/><Relationship Id="rId33" Type="http://schemas.openxmlformats.org/officeDocument/2006/relationships/presProps" Target="presProps.xml"/><Relationship Id="rId32" Type="http://schemas.openxmlformats.org/officeDocument/2006/relationships/handoutMaster" Target="handoutMasters/handoutMaster1.xml"/><Relationship Id="rId31" Type="http://schemas.openxmlformats.org/officeDocument/2006/relationships/notesMaster" Target="notesMasters/notesMaster1.xml"/><Relationship Id="rId30" Type="http://schemas.openxmlformats.org/officeDocument/2006/relationships/slide" Target="slides/slide28.xml"/><Relationship Id="rId3" Type="http://schemas.openxmlformats.org/officeDocument/2006/relationships/slide" Target="slides/slide1.xml"/><Relationship Id="rId29" Type="http://schemas.openxmlformats.org/officeDocument/2006/relationships/slide" Target="slides/slide27.xml"/><Relationship Id="rId28" Type="http://schemas.openxmlformats.org/officeDocument/2006/relationships/slide" Target="slides/slide26.xml"/><Relationship Id="rId27" Type="http://schemas.openxmlformats.org/officeDocument/2006/relationships/slide" Target="slides/slide25.xml"/><Relationship Id="rId26" Type="http://schemas.openxmlformats.org/officeDocument/2006/relationships/slide" Target="slides/slide24.xml"/><Relationship Id="rId25" Type="http://schemas.openxmlformats.org/officeDocument/2006/relationships/slide" Target="slides/slide23.xml"/><Relationship Id="rId24" Type="http://schemas.openxmlformats.org/officeDocument/2006/relationships/slide" Target="slides/slide22.xml"/><Relationship Id="rId23" Type="http://schemas.openxmlformats.org/officeDocument/2006/relationships/slide" Target="slides/slide21.xml"/><Relationship Id="rId22" Type="http://schemas.openxmlformats.org/officeDocument/2006/relationships/slide" Target="slides/slide20.xml"/><Relationship Id="rId21" Type="http://schemas.openxmlformats.org/officeDocument/2006/relationships/slide" Target="slides/slide19.xml"/><Relationship Id="rId20" Type="http://schemas.openxmlformats.org/officeDocument/2006/relationships/slide" Target="slides/slide18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9B84EA-7D68-4D60-9CB1-D50884785D1C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4E0FC9-F1F8-4FAE-9988-3BA365CFD46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A48B96-639E-45A3-A0BA-2464DFDB1FA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837353-30EB-4A48-80EB-173D804AEFB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6" Type="http://schemas.openxmlformats.org/officeDocument/2006/relationships/tags" Target="../tags/tag5.xml"/><Relationship Id="rId5" Type="http://schemas.openxmlformats.org/officeDocument/2006/relationships/tags" Target="../tags/tag4.xml"/><Relationship Id="rId4" Type="http://schemas.openxmlformats.org/officeDocument/2006/relationships/tags" Target="../tags/tag3.xml"/><Relationship Id="rId3" Type="http://schemas.openxmlformats.org/officeDocument/2006/relationships/tags" Target="../tags/tag2.xml"/><Relationship Id="rId2" Type="http://schemas.openxmlformats.org/officeDocument/2006/relationships/tags" Target="../tags/tag1.xml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5" Type="http://schemas.openxmlformats.org/officeDocument/2006/relationships/tags" Target="../tags/tag51.xml"/><Relationship Id="rId4" Type="http://schemas.openxmlformats.org/officeDocument/2006/relationships/tags" Target="../tags/tag50.xml"/><Relationship Id="rId3" Type="http://schemas.openxmlformats.org/officeDocument/2006/relationships/tags" Target="../tags/tag49.xml"/><Relationship Id="rId2" Type="http://schemas.openxmlformats.org/officeDocument/2006/relationships/tags" Target="../tags/tag48.xml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6" Type="http://schemas.openxmlformats.org/officeDocument/2006/relationships/tags" Target="../tags/tag56.xml"/><Relationship Id="rId5" Type="http://schemas.openxmlformats.org/officeDocument/2006/relationships/tags" Target="../tags/tag55.xml"/><Relationship Id="rId4" Type="http://schemas.openxmlformats.org/officeDocument/2006/relationships/tags" Target="../tags/tag54.xml"/><Relationship Id="rId3" Type="http://schemas.openxmlformats.org/officeDocument/2006/relationships/tags" Target="../tags/tag53.xml"/><Relationship Id="rId2" Type="http://schemas.openxmlformats.org/officeDocument/2006/relationships/tags" Target="../tags/tag52.xml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6" Type="http://schemas.openxmlformats.org/officeDocument/2006/relationships/tags" Target="../tags/tag10.xml"/><Relationship Id="rId5" Type="http://schemas.openxmlformats.org/officeDocument/2006/relationships/tags" Target="../tags/tag9.xml"/><Relationship Id="rId4" Type="http://schemas.openxmlformats.org/officeDocument/2006/relationships/tags" Target="../tags/tag8.xml"/><Relationship Id="rId3" Type="http://schemas.openxmlformats.org/officeDocument/2006/relationships/tags" Target="../tags/tag7.xml"/><Relationship Id="rId2" Type="http://schemas.openxmlformats.org/officeDocument/2006/relationships/tags" Target="../tags/tag6.xml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6" Type="http://schemas.openxmlformats.org/officeDocument/2006/relationships/tags" Target="../tags/tag15.xml"/><Relationship Id="rId5" Type="http://schemas.openxmlformats.org/officeDocument/2006/relationships/tags" Target="../tags/tag14.xml"/><Relationship Id="rId4" Type="http://schemas.openxmlformats.org/officeDocument/2006/relationships/tags" Target="../tags/tag13.xml"/><Relationship Id="rId3" Type="http://schemas.openxmlformats.org/officeDocument/2006/relationships/tags" Target="../tags/tag12.xml"/><Relationship Id="rId2" Type="http://schemas.openxmlformats.org/officeDocument/2006/relationships/tags" Target="../tags/tag11.xml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7" Type="http://schemas.openxmlformats.org/officeDocument/2006/relationships/tags" Target="../tags/tag21.xml"/><Relationship Id="rId6" Type="http://schemas.openxmlformats.org/officeDocument/2006/relationships/tags" Target="../tags/tag20.xml"/><Relationship Id="rId5" Type="http://schemas.openxmlformats.org/officeDocument/2006/relationships/tags" Target="../tags/tag19.xml"/><Relationship Id="rId4" Type="http://schemas.openxmlformats.org/officeDocument/2006/relationships/tags" Target="../tags/tag18.xml"/><Relationship Id="rId3" Type="http://schemas.openxmlformats.org/officeDocument/2006/relationships/tags" Target="../tags/tag17.xml"/><Relationship Id="rId2" Type="http://schemas.openxmlformats.org/officeDocument/2006/relationships/tags" Target="../tags/tag16.xml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9" Type="http://schemas.openxmlformats.org/officeDocument/2006/relationships/tags" Target="../tags/tag29.xml"/><Relationship Id="rId8" Type="http://schemas.openxmlformats.org/officeDocument/2006/relationships/tags" Target="../tags/tag28.xml"/><Relationship Id="rId7" Type="http://schemas.openxmlformats.org/officeDocument/2006/relationships/tags" Target="../tags/tag27.xml"/><Relationship Id="rId6" Type="http://schemas.openxmlformats.org/officeDocument/2006/relationships/tags" Target="../tags/tag26.xml"/><Relationship Id="rId5" Type="http://schemas.openxmlformats.org/officeDocument/2006/relationships/tags" Target="../tags/tag25.xml"/><Relationship Id="rId4" Type="http://schemas.openxmlformats.org/officeDocument/2006/relationships/tags" Target="../tags/tag24.xml"/><Relationship Id="rId3" Type="http://schemas.openxmlformats.org/officeDocument/2006/relationships/tags" Target="../tags/tag23.xml"/><Relationship Id="rId2" Type="http://schemas.openxmlformats.org/officeDocument/2006/relationships/tags" Target="../tags/tag22.xml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5" Type="http://schemas.openxmlformats.org/officeDocument/2006/relationships/tags" Target="../tags/tag33.xml"/><Relationship Id="rId4" Type="http://schemas.openxmlformats.org/officeDocument/2006/relationships/tags" Target="../tags/tag32.xml"/><Relationship Id="rId3" Type="http://schemas.openxmlformats.org/officeDocument/2006/relationships/tags" Target="../tags/tag31.xml"/><Relationship Id="rId2" Type="http://schemas.openxmlformats.org/officeDocument/2006/relationships/tags" Target="../tags/tag30.xml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4" Type="http://schemas.openxmlformats.org/officeDocument/2006/relationships/tags" Target="../tags/tag36.xml"/><Relationship Id="rId3" Type="http://schemas.openxmlformats.org/officeDocument/2006/relationships/tags" Target="../tags/tag35.xml"/><Relationship Id="rId2" Type="http://schemas.openxmlformats.org/officeDocument/2006/relationships/tags" Target="../tags/tag34.xml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7" Type="http://schemas.openxmlformats.org/officeDocument/2006/relationships/tags" Target="../tags/tag42.xml"/><Relationship Id="rId6" Type="http://schemas.openxmlformats.org/officeDocument/2006/relationships/tags" Target="../tags/tag41.xml"/><Relationship Id="rId5" Type="http://schemas.openxmlformats.org/officeDocument/2006/relationships/tags" Target="../tags/tag40.xml"/><Relationship Id="rId4" Type="http://schemas.openxmlformats.org/officeDocument/2006/relationships/tags" Target="../tags/tag39.xml"/><Relationship Id="rId3" Type="http://schemas.openxmlformats.org/officeDocument/2006/relationships/tags" Target="../tags/tag38.xml"/><Relationship Id="rId2" Type="http://schemas.openxmlformats.org/officeDocument/2006/relationships/tags" Target="../tags/tag37.xml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6" Type="http://schemas.openxmlformats.org/officeDocument/2006/relationships/tags" Target="../tags/tag47.xml"/><Relationship Id="rId5" Type="http://schemas.openxmlformats.org/officeDocument/2006/relationships/tags" Target="../tags/tag46.xml"/><Relationship Id="rId4" Type="http://schemas.openxmlformats.org/officeDocument/2006/relationships/tags" Target="../tags/tag45.xml"/><Relationship Id="rId3" Type="http://schemas.openxmlformats.org/officeDocument/2006/relationships/tags" Target="../tags/tag44.xml"/><Relationship Id="rId2" Type="http://schemas.openxmlformats.org/officeDocument/2006/relationships/tags" Target="../tags/tag43.xml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  <p:custDataLst>
              <p:tags r:id="rId2"/>
            </p:custDataLst>
          </p:nvPr>
        </p:nvSpPr>
        <p:spPr>
          <a:xfrm>
            <a:off x="1198800" y="914400"/>
            <a:ext cx="9799200" cy="2570400"/>
          </a:xfrm>
        </p:spPr>
        <p:txBody>
          <a:bodyPr lIns="90000" tIns="46800" rIns="90000" bIns="46800" anchor="b" anchorCtr="0">
            <a:normAutofit/>
          </a:bodyPr>
          <a:lstStyle>
            <a:lvl1pPr algn="ctr">
              <a:defRPr sz="6000"/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  <p:custDataLst>
              <p:tags r:id="rId3"/>
            </p:custDataLst>
          </p:nvPr>
        </p:nvSpPr>
        <p:spPr>
          <a:xfrm>
            <a:off x="1198800" y="3560400"/>
            <a:ext cx="9799200" cy="1472400"/>
          </a:xfrm>
        </p:spPr>
        <p:txBody>
          <a:bodyPr lIns="90000" tIns="46800" rIns="90000" bIns="46800">
            <a:normAutofit/>
          </a:bodyPr>
          <a:lstStyle>
            <a:lvl1pPr marL="0" indent="0" algn="ctr">
              <a:lnSpc>
                <a:spcPct val="110000"/>
              </a:lnSpc>
              <a:buNone/>
              <a:defRPr sz="2400" spc="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单击此处编辑母版副标题样式</a:t>
            </a:r>
            <a:endParaRPr lang="zh-CN" altLang="en-US" dirty="0"/>
          </a:p>
        </p:txBody>
      </p:sp>
      <p:sp>
        <p:nvSpPr>
          <p:cNvPr id="16" name="日期占位符 15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17" name="页脚占位符 16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5"/>
            </p:custDataLst>
          </p:nvPr>
        </p:nvSpPr>
        <p:spPr>
          <a:xfrm>
            <a:off x="608400" y="774000"/>
            <a:ext cx="10972800" cy="5482800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末尾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5"/>
            </p:custDataLst>
          </p:nvPr>
        </p:nvSpPr>
        <p:spPr>
          <a:xfrm>
            <a:off x="1198800" y="2484000"/>
            <a:ext cx="9799200" cy="1018800"/>
          </a:xfrm>
        </p:spPr>
        <p:txBody>
          <a:bodyPr vert="horz" lIns="90000" tIns="46800" rIns="90000" bIns="46800" rtlCol="0" anchor="t" anchorCtr="0">
            <a:normAutofit/>
          </a:bodyPr>
          <a:lstStyle>
            <a:lvl1pPr algn="ctr">
              <a:defRPr sz="6000"/>
            </a:lvl1pPr>
          </a:lstStyle>
          <a:p>
            <a:pPr lvl="0"/>
            <a:r>
              <a:rPr lang="zh-CN" altLang="en-US" smtClean="0"/>
              <a:t>单击此处编辑标题</a:t>
            </a:r>
            <a:endParaRPr lang="zh-CN" altLang="en-US"/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  <p:custDataLst>
              <p:tags r:id="rId6"/>
            </p:custDataLst>
          </p:nvPr>
        </p:nvSpPr>
        <p:spPr>
          <a:xfrm>
            <a:off x="1198800" y="3560400"/>
            <a:ext cx="9799200" cy="471600"/>
          </a:xfrm>
        </p:spPr>
        <p:txBody>
          <a:bodyPr lIns="90000" tIns="46800" rIns="90000" bIns="46800">
            <a:normAutofit/>
          </a:bodyPr>
          <a:lstStyle>
            <a:lvl1pPr algn="ctr">
              <a:lnSpc>
                <a:spcPct val="110000"/>
              </a:lnSpc>
              <a:buNone/>
              <a:defRPr sz="2400" spc="200"/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>
          <a:xfrm>
            <a:off x="608400" y="1490400"/>
            <a:ext cx="10969200" cy="47592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2"/>
            </p:custDataLst>
          </p:nvPr>
        </p:nvSpPr>
        <p:spPr>
          <a:xfrm>
            <a:off x="1990800" y="3848400"/>
            <a:ext cx="7768800" cy="766800"/>
          </a:xfrm>
        </p:spPr>
        <p:txBody>
          <a:bodyPr lIns="90000" tIns="46800" rIns="90000" bIns="46800" anchor="b" anchorCtr="0">
            <a:normAutofit/>
          </a:bodyPr>
          <a:lstStyle>
            <a:lvl1pPr>
              <a:defRPr sz="4400"/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1990800" y="4615200"/>
            <a:ext cx="7768800" cy="867600"/>
          </a:xfrm>
        </p:spPr>
        <p:txBody>
          <a:bodyPr lIns="90000" tIns="46800" rIns="90000" bIns="46800">
            <a:normAutofit/>
          </a:bodyPr>
          <a:lstStyle>
            <a:lvl1pPr marL="0" indent="0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  <p:custDataLst>
              <p:tags r:id="rId3"/>
            </p:custDataLst>
          </p:nvPr>
        </p:nvSpPr>
        <p:spPr>
          <a:xfrm>
            <a:off x="608400" y="1501200"/>
            <a:ext cx="5176800" cy="47484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411600" y="1501200"/>
            <a:ext cx="5176800" cy="4748400"/>
          </a:xfrm>
        </p:spPr>
        <p:txBody>
          <a:bodyPr lIns="90000" tIns="46800" rIns="90000" bIns="4680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6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7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608400" y="1429200"/>
            <a:ext cx="5342400" cy="381600"/>
          </a:xfrm>
        </p:spPr>
        <p:txBody>
          <a:bodyPr lIns="101600" tIns="38100" rIns="76200" bIns="3810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0840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  <p:custDataLst>
              <p:tags r:id="rId5"/>
            </p:custDataLst>
          </p:nvPr>
        </p:nvSpPr>
        <p:spPr>
          <a:xfrm>
            <a:off x="6235750" y="1421729"/>
            <a:ext cx="5342400" cy="381600"/>
          </a:xfrm>
        </p:spPr>
        <p:txBody>
          <a:bodyPr vert="horz" lIns="101600" tIns="38100" rIns="76200" bIns="38100" rtlCol="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单击此处编辑文本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  <p:custDataLst>
              <p:tags r:id="rId6"/>
            </p:custDataLst>
          </p:nvPr>
        </p:nvSpPr>
        <p:spPr>
          <a:xfrm>
            <a:off x="623575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  <p:custDataLst>
              <p:tags r:id="rId7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  <p:custDataLst>
              <p:tags r:id="rId8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  <p:custDataLst>
              <p:tags r:id="rId9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图片占位符 2"/>
          <p:cNvSpPr>
            <a:spLocks noGrp="1"/>
          </p:cNvSpPr>
          <p:nvPr>
            <p:ph type="pic" idx="1"/>
            <p:custDataLst>
              <p:tags r:id="rId2"/>
            </p:custDataLst>
          </p:nvPr>
        </p:nvSpPr>
        <p:spPr>
          <a:xfrm>
            <a:off x="608400" y="1555200"/>
            <a:ext cx="5233077" cy="4608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  <p:custDataLst>
              <p:tags r:id="rId3"/>
            </p:custDataLst>
          </p:nvPr>
        </p:nvSpPr>
        <p:spPr>
          <a:xfrm>
            <a:off x="6350400" y="1555200"/>
            <a:ext cx="5227200" cy="4608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  <p:sp>
        <p:nvSpPr>
          <p:cNvPr id="9" name="标题 8"/>
          <p:cNvSpPr>
            <a:spLocks noGrp="1"/>
          </p:cNvSpPr>
          <p:nvPr>
            <p:ph type="title"/>
            <p:custDataLst>
              <p:tags r:id="rId7"/>
            </p:custDataLst>
          </p:nvPr>
        </p:nvSpPr>
        <p:spPr/>
        <p:txBody>
          <a:bodyPr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 hasCustomPrompt="1"/>
            <p:custDataLst>
              <p:tags r:id="rId2"/>
            </p:custDataLst>
          </p:nvPr>
        </p:nvSpPr>
        <p:spPr>
          <a:xfrm>
            <a:off x="10234800" y="914400"/>
            <a:ext cx="1044000" cy="5029200"/>
          </a:xfrm>
        </p:spPr>
        <p:txBody>
          <a:bodyPr vert="eaVert" lIns="90000" tIns="46800" rIns="90000" bIns="46800" rtlCol="0" anchor="ctr" anchorCtr="0">
            <a:normAutofit/>
          </a:bodyPr>
          <a:lstStyle>
            <a:lvl1pPr>
              <a:buNone/>
              <a:defRPr sz="2800"/>
            </a:lvl1pPr>
          </a:lstStyle>
          <a:p>
            <a:pPr lvl="0"/>
            <a:r>
              <a:rPr lang="zh-CN" altLang="en-US" smtClean="0"/>
              <a:t>单击此处编辑标题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  <p:custDataLst>
              <p:tags r:id="rId3"/>
            </p:custDataLst>
          </p:nvPr>
        </p:nvSpPr>
        <p:spPr>
          <a:xfrm>
            <a:off x="914400" y="914400"/>
            <a:ext cx="9169200" cy="5029200"/>
          </a:xfrm>
        </p:spPr>
        <p:txBody>
          <a:bodyPr vert="eaVert" lIns="46800" tIns="46800" rIns="46800" bIns="46800"/>
          <a:lstStyle>
            <a:lvl1pPr marL="228600" indent="-228600">
              <a:spcAft>
                <a:spcPts val="1000"/>
              </a:spcAft>
              <a:defRPr spc="300"/>
            </a:lvl1pPr>
            <a:lvl2pPr marL="685800" indent="-228600">
              <a:defRPr spc="300"/>
            </a:lvl2pPr>
            <a:lvl3pPr marL="1143000" indent="-228600">
              <a:defRPr spc="300"/>
            </a:lvl3pPr>
            <a:lvl4pPr marL="1600200" indent="-228600">
              <a:defRPr spc="300"/>
            </a:lvl4pPr>
            <a:lvl5pPr marL="2057400" indent="-228600">
              <a:defRPr spc="300"/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8" Type="http://schemas.openxmlformats.org/officeDocument/2006/relationships/theme" Target="../theme/theme1.xml"/><Relationship Id="rId17" Type="http://schemas.openxmlformats.org/officeDocument/2006/relationships/tags" Target="../tags/tag62.xml"/><Relationship Id="rId16" Type="http://schemas.openxmlformats.org/officeDocument/2006/relationships/tags" Target="../tags/tag61.xml"/><Relationship Id="rId15" Type="http://schemas.openxmlformats.org/officeDocument/2006/relationships/tags" Target="../tags/tag60.xml"/><Relationship Id="rId14" Type="http://schemas.openxmlformats.org/officeDocument/2006/relationships/tags" Target="../tags/tag59.xml"/><Relationship Id="rId13" Type="http://schemas.openxmlformats.org/officeDocument/2006/relationships/tags" Target="../tags/tag58.xml"/><Relationship Id="rId12" Type="http://schemas.openxmlformats.org/officeDocument/2006/relationships/tags" Target="../tags/tag57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  <p:custDataLst>
              <p:tags r:id="rId12"/>
            </p:custDataLst>
          </p:nvPr>
        </p:nvSpPr>
        <p:spPr>
          <a:xfrm>
            <a:off x="608400" y="608400"/>
            <a:ext cx="10969200" cy="705600"/>
          </a:xfrm>
          <a:prstGeom prst="rect">
            <a:avLst/>
          </a:prstGeom>
        </p:spPr>
        <p:txBody>
          <a:bodyPr vert="horz" lIns="90170" tIns="46990" rIns="90170" bIns="46990" rtlCol="0" anchor="ctr" anchorCtr="0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13"/>
            </p:custDataLst>
          </p:nvPr>
        </p:nvSpPr>
        <p:spPr>
          <a:xfrm>
            <a:off x="608400" y="1490400"/>
            <a:ext cx="10969200" cy="4759200"/>
          </a:xfrm>
          <a:prstGeom prst="rect">
            <a:avLst/>
          </a:prstGeo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14"/>
            </p:custDataLst>
          </p:nvPr>
        </p:nvSpPr>
        <p:spPr>
          <a:xfrm>
            <a:off x="6120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15"/>
            </p:custDataLst>
          </p:nvPr>
        </p:nvSpPr>
        <p:spPr>
          <a:xfrm>
            <a:off x="4116000" y="6314400"/>
            <a:ext cx="396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16"/>
            </p:custDataLst>
          </p:nvPr>
        </p:nvSpPr>
        <p:spPr>
          <a:xfrm>
            <a:off x="88776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  <p:custDataLst>
      <p:tags r:id="rId17"/>
    </p:custData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fontAlgn="auto" latinLnBrk="0" hangingPunct="1">
        <a:lnSpc>
          <a:spcPct val="100000"/>
        </a:lnSpc>
        <a:spcBef>
          <a:spcPct val="0"/>
        </a:spcBef>
        <a:buNone/>
        <a:defRPr sz="3600" b="0" u="none" strike="noStrike" kern="1200" cap="none" spc="300" normalizeH="0" baseline="0">
          <a:solidFill>
            <a:schemeClr val="tx1">
              <a:lumMod val="85000"/>
              <a:lumOff val="15000"/>
            </a:schemeClr>
          </a:solidFill>
          <a:uFillTx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●"/>
        <a:defRPr sz="18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1pPr>
      <a:lvl2pPr marL="6858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tabLst>
          <a:tab pos="1609725" algn="l"/>
          <a:tab pos="1609725" algn="l"/>
          <a:tab pos="1609725" algn="l"/>
          <a:tab pos="1609725" algn="l"/>
        </a:tabLst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2pPr>
      <a:lvl3pPr marL="11430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3pPr>
      <a:lvl4pPr marL="16002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Wingdings" panose="05000000000000000000" charset="0"/>
        <a:buChar char="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4pPr>
      <a:lvl5pPr marL="20574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64.xml"/><Relationship Id="rId1" Type="http://schemas.openxmlformats.org/officeDocument/2006/relationships/tags" Target="../tags/tag63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82.xml"/><Relationship Id="rId1" Type="http://schemas.openxmlformats.org/officeDocument/2006/relationships/tags" Target="../tags/tag8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84.xml"/><Relationship Id="rId1" Type="http://schemas.openxmlformats.org/officeDocument/2006/relationships/tags" Target="../tags/tag8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86.xml"/><Relationship Id="rId1" Type="http://schemas.openxmlformats.org/officeDocument/2006/relationships/tags" Target="../tags/tag85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88.xml"/><Relationship Id="rId1" Type="http://schemas.openxmlformats.org/officeDocument/2006/relationships/tags" Target="../tags/tag8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90.xml"/><Relationship Id="rId1" Type="http://schemas.openxmlformats.org/officeDocument/2006/relationships/tags" Target="../tags/tag89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92.xml"/><Relationship Id="rId1" Type="http://schemas.openxmlformats.org/officeDocument/2006/relationships/tags" Target="../tags/tag9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94.xml"/><Relationship Id="rId1" Type="http://schemas.openxmlformats.org/officeDocument/2006/relationships/tags" Target="../tags/tag93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96.xml"/><Relationship Id="rId1" Type="http://schemas.openxmlformats.org/officeDocument/2006/relationships/tags" Target="../tags/tag95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98.xml"/><Relationship Id="rId1" Type="http://schemas.openxmlformats.org/officeDocument/2006/relationships/tags" Target="../tags/tag9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100.xml"/><Relationship Id="rId1" Type="http://schemas.openxmlformats.org/officeDocument/2006/relationships/tags" Target="../tags/tag99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66.xml"/><Relationship Id="rId1" Type="http://schemas.openxmlformats.org/officeDocument/2006/relationships/tags" Target="../tags/tag65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102.xml"/><Relationship Id="rId1" Type="http://schemas.openxmlformats.org/officeDocument/2006/relationships/tags" Target="../tags/tag101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104.xml"/><Relationship Id="rId1" Type="http://schemas.openxmlformats.org/officeDocument/2006/relationships/tags" Target="../tags/tag103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106.xml"/><Relationship Id="rId1" Type="http://schemas.openxmlformats.org/officeDocument/2006/relationships/tags" Target="../tags/tag105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108.xml"/><Relationship Id="rId1" Type="http://schemas.openxmlformats.org/officeDocument/2006/relationships/tags" Target="../tags/tag107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110.xml"/><Relationship Id="rId1" Type="http://schemas.openxmlformats.org/officeDocument/2006/relationships/tags" Target="../tags/tag109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112.xml"/><Relationship Id="rId1" Type="http://schemas.openxmlformats.org/officeDocument/2006/relationships/tags" Target="../tags/tag111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114.xml"/><Relationship Id="rId1" Type="http://schemas.openxmlformats.org/officeDocument/2006/relationships/tags" Target="../tags/tag113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116.xml"/><Relationship Id="rId1" Type="http://schemas.openxmlformats.org/officeDocument/2006/relationships/tags" Target="../tags/tag115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118.xml"/><Relationship Id="rId1" Type="http://schemas.openxmlformats.org/officeDocument/2006/relationships/tags" Target="../tags/tag11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68.xml"/><Relationship Id="rId1" Type="http://schemas.openxmlformats.org/officeDocument/2006/relationships/tags" Target="../tags/tag6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70.xml"/><Relationship Id="rId1" Type="http://schemas.openxmlformats.org/officeDocument/2006/relationships/tags" Target="../tags/tag69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72.xml"/><Relationship Id="rId1" Type="http://schemas.openxmlformats.org/officeDocument/2006/relationships/tags" Target="../tags/tag7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74.xml"/><Relationship Id="rId1" Type="http://schemas.openxmlformats.org/officeDocument/2006/relationships/tags" Target="../tags/tag7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76.xml"/><Relationship Id="rId1" Type="http://schemas.openxmlformats.org/officeDocument/2006/relationships/tags" Target="../tags/tag7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78.xml"/><Relationship Id="rId1" Type="http://schemas.openxmlformats.org/officeDocument/2006/relationships/tags" Target="../tags/tag7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80.xml"/><Relationship Id="rId1" Type="http://schemas.openxmlformats.org/officeDocument/2006/relationships/tags" Target="../tags/tag7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  <p:custDataLst>
              <p:tags r:id="rId1"/>
            </p:custDataLst>
          </p:nvPr>
        </p:nvSpPr>
        <p:spPr>
          <a:xfrm>
            <a:off x="1198800" y="1360170"/>
            <a:ext cx="9799200" cy="2570400"/>
          </a:xfrm>
        </p:spPr>
        <p:txBody>
          <a:bodyPr/>
          <a:p>
            <a:r>
              <a:rPr lang="zh-CN" altLang="zh-CN">
                <a:solidFill>
                  <a:srgbClr val="FF0000"/>
                </a:solidFill>
              </a:rPr>
              <a:t>专题三</a:t>
            </a:r>
            <a:r>
              <a:rPr lang="en-US" altLang="zh-CN">
                <a:solidFill>
                  <a:srgbClr val="FF0000"/>
                </a:solidFill>
              </a:rPr>
              <a:t> </a:t>
            </a:r>
            <a:r>
              <a:rPr lang="zh-CN" altLang="en-US">
                <a:solidFill>
                  <a:srgbClr val="FF0000"/>
                </a:solidFill>
              </a:rPr>
              <a:t>一词多义</a:t>
            </a:r>
            <a:br>
              <a:rPr lang="zh-CN" altLang="en-US">
                <a:solidFill>
                  <a:srgbClr val="FF0000"/>
                </a:solidFill>
              </a:rPr>
            </a:br>
            <a:r>
              <a:rPr lang="en-US" altLang="zh-CN" sz="4400">
                <a:solidFill>
                  <a:schemeClr val="accent1"/>
                </a:solidFill>
              </a:rPr>
              <a:t>(</a:t>
            </a:r>
            <a:r>
              <a:rPr lang="zh-CN" altLang="en-US" sz="4400">
                <a:solidFill>
                  <a:schemeClr val="accent1"/>
                </a:solidFill>
              </a:rPr>
              <a:t>非字母顺序排列</a:t>
            </a:r>
            <a:r>
              <a:rPr lang="en-US" altLang="zh-CN" sz="4400">
                <a:solidFill>
                  <a:schemeClr val="accent1"/>
                </a:solidFill>
              </a:rPr>
              <a:t>)</a:t>
            </a:r>
            <a:endParaRPr lang="en-US" altLang="zh-CN" sz="4400">
              <a:solidFill>
                <a:schemeClr val="accent1"/>
              </a:solidFill>
            </a:endParaRPr>
          </a:p>
        </p:txBody>
      </p:sp>
    </p:spTree>
    <p:custDataLst>
      <p:tags r:id="rId2"/>
    </p:custData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内容占位符 2"/>
          <p:cNvSpPr>
            <a:spLocks noGrp="1"/>
          </p:cNvSpPr>
          <p:nvPr>
            <p:ph idx="1"/>
            <p:custDataLst>
              <p:tags r:id="rId1"/>
            </p:custDataLst>
          </p:nvPr>
        </p:nvSpPr>
        <p:spPr>
          <a:xfrm>
            <a:off x="608330" y="396240"/>
            <a:ext cx="10968990" cy="5853430"/>
          </a:xfrm>
          <a:ln>
            <a:solidFill>
              <a:schemeClr val="accent1"/>
            </a:solidFill>
          </a:ln>
        </p:spPr>
        <p:txBody>
          <a:bodyPr>
            <a:noAutofit/>
          </a:bodyPr>
          <a:p>
            <a:pPr marL="0" indent="0" algn="just">
              <a:lnSpc>
                <a:spcPts val="35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41. landscape </a:t>
            </a:r>
            <a:endParaRPr lang="en-US" altLang="zh-CN" sz="24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 algn="just">
              <a:lnSpc>
                <a:spcPts val="35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Recent electoral shocks have shaken the European political landscape. </a:t>
            </a:r>
            <a:endParaRPr lang="en-US" altLang="zh-CN" sz="24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 algn="just">
              <a:lnSpc>
                <a:spcPts val="35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42. geography </a:t>
            </a:r>
            <a:endParaRPr lang="en-US" altLang="zh-CN" sz="24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 algn="just">
              <a:lnSpc>
                <a:spcPts val="35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The geography of flats made it hard to get to know our neighbors. </a:t>
            </a:r>
            <a:endParaRPr lang="en-US" altLang="zh-CN" sz="24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 algn="just">
              <a:lnSpc>
                <a:spcPts val="35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43. consume </a:t>
            </a:r>
            <a:endParaRPr lang="en-US" altLang="zh-CN" sz="24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 algn="just">
              <a:lnSpc>
                <a:spcPts val="35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Consuming digital formats relates to reduced concentration, an entertainment mindset and a tendency to multitask. </a:t>
            </a:r>
            <a:endParaRPr lang="en-US" altLang="zh-CN" sz="24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 algn="just">
              <a:lnSpc>
                <a:spcPts val="35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44. cloud </a:t>
            </a:r>
            <a:endParaRPr lang="en-US" altLang="zh-CN" sz="24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 algn="just">
              <a:lnSpc>
                <a:spcPts val="35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He maintained his composure, resisting the impulse to allow her description to cloud his judgment.</a:t>
            </a:r>
            <a:endParaRPr lang="en-US" altLang="zh-CN" sz="24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 algn="just">
              <a:lnSpc>
                <a:spcPts val="35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45. coat </a:t>
            </a:r>
            <a:endParaRPr lang="en-US" altLang="zh-CN" sz="24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 algn="just">
              <a:lnSpc>
                <a:spcPts val="35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The room seemed deserted. A film of dust coated the table. </a:t>
            </a:r>
            <a:endParaRPr lang="en-US" altLang="zh-CN" sz="24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</p:spTree>
    <p:custDataLst>
      <p:tags r:id="rId2"/>
    </p:custData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内容占位符 2"/>
          <p:cNvSpPr>
            <a:spLocks noGrp="1"/>
          </p:cNvSpPr>
          <p:nvPr>
            <p:ph idx="1"/>
            <p:custDataLst>
              <p:tags r:id="rId1"/>
            </p:custDataLst>
          </p:nvPr>
        </p:nvSpPr>
        <p:spPr>
          <a:xfrm>
            <a:off x="608330" y="421640"/>
            <a:ext cx="10968990" cy="5828030"/>
          </a:xfrm>
          <a:ln>
            <a:solidFill>
              <a:schemeClr val="accent1"/>
            </a:solidFill>
          </a:ln>
        </p:spPr>
        <p:txBody>
          <a:bodyPr>
            <a:noAutofit/>
          </a:bodyPr>
          <a:p>
            <a:pPr marL="0" indent="0" algn="just">
              <a:lnSpc>
                <a:spcPts val="37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46. coin </a:t>
            </a:r>
            <a:endParaRPr lang="en-US" altLang="zh-CN" sz="24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 algn="just">
              <a:lnSpc>
                <a:spcPts val="37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The term was coined around the notion that some aspects of plant behavior could be compared to intelligence in animals. </a:t>
            </a:r>
            <a:endParaRPr lang="en-US" altLang="zh-CN" sz="24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 algn="just">
              <a:lnSpc>
                <a:spcPts val="37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47. cook (doctor) </a:t>
            </a:r>
            <a:endParaRPr lang="en-US" altLang="zh-CN" sz="24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 algn="just">
              <a:lnSpc>
                <a:spcPts val="37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The presence of cooked experimental data compromised the scientific spirit. </a:t>
            </a:r>
            <a:endParaRPr lang="en-US" altLang="zh-CN" sz="24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 algn="just">
              <a:lnSpc>
                <a:spcPts val="37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48. command</a:t>
            </a:r>
            <a:endParaRPr lang="en-US" altLang="zh-CN" sz="24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 algn="just">
              <a:lnSpc>
                <a:spcPts val="37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Graduates from elite universities command the highest salaries. </a:t>
            </a:r>
            <a:endParaRPr lang="en-US" altLang="zh-CN" sz="24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 algn="just">
              <a:lnSpc>
                <a:spcPts val="37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49. communicate </a:t>
            </a:r>
            <a:endParaRPr lang="en-US" altLang="zh-CN" sz="24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 algn="just">
              <a:lnSpc>
                <a:spcPts val="37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Her enthusiasm communicated itself to her students. </a:t>
            </a:r>
            <a:endParaRPr lang="en-US" altLang="zh-CN" sz="24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 algn="just">
              <a:lnSpc>
                <a:spcPts val="37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50. contract </a:t>
            </a:r>
            <a:endParaRPr lang="en-US" altLang="zh-CN" sz="24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 algn="just">
              <a:lnSpc>
                <a:spcPts val="37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Those forced to exercise their smiling muscles reacted more enthusiastically to funny pictures than did those whose mouths were contracted in a frown. </a:t>
            </a:r>
            <a:endParaRPr lang="en-US" altLang="zh-CN" sz="24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</p:spTree>
    <p:custDataLst>
      <p:tags r:id="rId2"/>
    </p:custData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内容占位符 2"/>
          <p:cNvSpPr>
            <a:spLocks noGrp="1"/>
          </p:cNvSpPr>
          <p:nvPr>
            <p:ph idx="1"/>
            <p:custDataLst>
              <p:tags r:id="rId1"/>
            </p:custDataLst>
          </p:nvPr>
        </p:nvSpPr>
        <p:spPr>
          <a:xfrm>
            <a:off x="608330" y="415290"/>
            <a:ext cx="10968990" cy="5834380"/>
          </a:xfrm>
          <a:ln>
            <a:solidFill>
              <a:schemeClr val="accent1"/>
            </a:solidFill>
          </a:ln>
        </p:spPr>
        <p:txBody>
          <a:bodyPr>
            <a:noAutofit/>
          </a:bodyPr>
          <a:p>
            <a:pPr marL="0" indent="0" algn="just"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51. course</a:t>
            </a:r>
            <a:endParaRPr lang="en-US" altLang="zh-CN" sz="24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Blood coursed through her veins. </a:t>
            </a:r>
            <a:endParaRPr lang="en-US" altLang="zh-CN" sz="24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52.  crop </a:t>
            </a:r>
            <a:endParaRPr lang="en-US" altLang="zh-CN" sz="24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We had to crop the image to fit it into the frame. </a:t>
            </a:r>
            <a:endParaRPr lang="en-US" altLang="zh-CN" sz="24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53. craft </a:t>
            </a:r>
            <a:endParaRPr lang="en-US" altLang="zh-CN" sz="24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He crafted complex plots and striking characters that capture the panorama of English society. </a:t>
            </a:r>
            <a:endParaRPr lang="en-US" altLang="zh-CN" sz="24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54. curious </a:t>
            </a:r>
            <a:endParaRPr lang="en-US" altLang="zh-CN" sz="24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This exists a curious phenomenon among students. </a:t>
            </a:r>
            <a:endParaRPr lang="en-US" altLang="zh-CN" sz="24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55. cushion </a:t>
            </a:r>
            <a:endParaRPr lang="en-US" altLang="zh-CN" sz="24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It is imperative that we understand the changes that are happening and find ways to cushion the impacts. </a:t>
            </a:r>
            <a:endParaRPr lang="en-US" altLang="zh-CN" sz="24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 algn="just">
              <a:buNone/>
            </a:pPr>
            <a:endParaRPr lang="en-US" altLang="zh-CN" sz="24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</p:spTree>
    <p:custDataLst>
      <p:tags r:id="rId2"/>
    </p:custData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内容占位符 2"/>
          <p:cNvSpPr>
            <a:spLocks noGrp="1"/>
          </p:cNvSpPr>
          <p:nvPr>
            <p:ph idx="1"/>
            <p:custDataLst>
              <p:tags r:id="rId1"/>
            </p:custDataLst>
          </p:nvPr>
        </p:nvSpPr>
        <p:spPr>
          <a:xfrm>
            <a:off x="608330" y="365760"/>
            <a:ext cx="10968990" cy="5883910"/>
          </a:xfrm>
          <a:ln>
            <a:solidFill>
              <a:schemeClr val="accent1"/>
            </a:solidFill>
          </a:ln>
        </p:spPr>
        <p:txBody>
          <a:bodyPr>
            <a:noAutofit/>
          </a:bodyPr>
          <a:p>
            <a:pPr marL="0" indent="0" algn="just">
              <a:lnSpc>
                <a:spcPts val="35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56. minute </a:t>
            </a:r>
            <a:endParaRPr lang="en-US" altLang="zh-CN" sz="24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 algn="just">
              <a:lnSpc>
                <a:spcPts val="35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The equipment is able to detect the minute errors. </a:t>
            </a:r>
            <a:endParaRPr lang="en-US" altLang="zh-CN" sz="24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 algn="just">
              <a:lnSpc>
                <a:spcPts val="35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57. sound </a:t>
            </a:r>
            <a:endParaRPr lang="en-US" altLang="zh-CN" sz="24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 algn="just">
              <a:lnSpc>
                <a:spcPts val="35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They solicited sound advice to better their project. </a:t>
            </a:r>
            <a:endParaRPr lang="en-US" altLang="zh-CN" sz="24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 algn="just">
              <a:lnSpc>
                <a:spcPts val="35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58. concentrate </a:t>
            </a:r>
            <a:endParaRPr lang="en-US" altLang="zh-CN" sz="24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 algn="just">
              <a:lnSpc>
                <a:spcPts val="35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They purchased orange juice concentrate. </a:t>
            </a:r>
            <a:endParaRPr lang="en-US" altLang="zh-CN" sz="24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 algn="just">
              <a:lnSpc>
                <a:spcPts val="35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Additives are expensive but are used in very low concentrations. </a:t>
            </a:r>
            <a:endParaRPr lang="en-US" altLang="zh-CN" sz="24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 algn="just">
              <a:lnSpc>
                <a:spcPts val="35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59. structure </a:t>
            </a:r>
            <a:endParaRPr lang="en-US" altLang="zh-CN" sz="24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 algn="just">
              <a:lnSpc>
                <a:spcPts val="35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She structured the essay based on facts and opinions. </a:t>
            </a:r>
            <a:endParaRPr lang="en-US" altLang="zh-CN" sz="24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 algn="just">
              <a:lnSpc>
                <a:spcPts val="35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60. accent </a:t>
            </a:r>
            <a:endParaRPr lang="en-US" altLang="zh-CN" sz="24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 algn="just">
              <a:lnSpc>
                <a:spcPts val="35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Use make-up to accent your cheekbones and eyes.  </a:t>
            </a:r>
            <a:endParaRPr lang="en-US" altLang="zh-CN" sz="24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 algn="just">
              <a:buNone/>
            </a:pPr>
            <a:endParaRPr lang="en-US" altLang="zh-CN" sz="24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</p:spTree>
    <p:custDataLst>
      <p:tags r:id="rId2"/>
    </p:custData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内容占位符 2"/>
          <p:cNvSpPr>
            <a:spLocks noGrp="1"/>
          </p:cNvSpPr>
          <p:nvPr>
            <p:ph idx="1"/>
            <p:custDataLst>
              <p:tags r:id="rId1"/>
            </p:custDataLst>
          </p:nvPr>
        </p:nvSpPr>
        <p:spPr>
          <a:xfrm>
            <a:off x="608330" y="402590"/>
            <a:ext cx="10968990" cy="5847080"/>
          </a:xfrm>
          <a:ln>
            <a:solidFill>
              <a:schemeClr val="accent1"/>
            </a:solidFill>
          </a:ln>
        </p:spPr>
        <p:txBody>
          <a:bodyPr>
            <a:noAutofit/>
          </a:bodyPr>
          <a:p>
            <a:pPr marL="0" indent="0" algn="just"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61. second </a:t>
            </a:r>
            <a:endParaRPr lang="en-US" altLang="zh-CN" sz="24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Tim never hesitated to second a motion tabled by his good friend Jim. </a:t>
            </a:r>
            <a:endParaRPr lang="en-US" altLang="zh-CN" sz="24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62. discipline</a:t>
            </a:r>
            <a:endParaRPr lang="en-US" altLang="zh-CN" sz="24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Psychology is a discipline that bridges the natural and social sciences.</a:t>
            </a:r>
            <a:endParaRPr lang="en-US" altLang="zh-CN" sz="24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63. counter </a:t>
            </a:r>
            <a:endParaRPr lang="en-US" altLang="zh-CN" sz="24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When they blamed him for the collapse of the bridge, he countered that his warnings about the bridge had been ignored. </a:t>
            </a:r>
            <a:endParaRPr lang="en-US" altLang="zh-CN" sz="24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64. subject </a:t>
            </a:r>
            <a:endParaRPr lang="en-US" altLang="zh-CN" sz="24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The subjects of this experiment were all men aged 18-35. </a:t>
            </a:r>
            <a:endParaRPr lang="en-US" altLang="zh-CN" sz="24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65. notice </a:t>
            </a:r>
            <a:endParaRPr lang="en-US" altLang="zh-CN" sz="24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Jim gave notice on Thursday. </a:t>
            </a:r>
            <a:endParaRPr lang="en-US" altLang="zh-CN" sz="24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The trip was planned on short notice. </a:t>
            </a:r>
            <a:endParaRPr lang="en-US" altLang="zh-CN" sz="24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</p:spTree>
    <p:custDataLst>
      <p:tags r:id="rId2"/>
    </p:custData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内容占位符 2"/>
          <p:cNvSpPr>
            <a:spLocks noGrp="1"/>
          </p:cNvSpPr>
          <p:nvPr>
            <p:ph idx="1"/>
            <p:custDataLst>
              <p:tags r:id="rId1"/>
            </p:custDataLst>
          </p:nvPr>
        </p:nvSpPr>
        <p:spPr>
          <a:xfrm>
            <a:off x="608330" y="396240"/>
            <a:ext cx="10968990" cy="5853430"/>
          </a:xfrm>
          <a:ln>
            <a:solidFill>
              <a:schemeClr val="accent1"/>
            </a:solidFill>
          </a:ln>
        </p:spPr>
        <p:txBody>
          <a:bodyPr>
            <a:noAutofit/>
          </a:bodyPr>
          <a:p>
            <a:pPr marL="0" indent="0">
              <a:lnSpc>
                <a:spcPts val="2500"/>
              </a:lnSpc>
              <a:spcAft>
                <a:spcPts val="0"/>
              </a:spcAft>
              <a:buNone/>
            </a:pPr>
            <a:r>
              <a:rPr lang="en-US" altLang="zh-CN" sz="23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66. hide </a:t>
            </a:r>
            <a:endParaRPr lang="en-US" altLang="zh-CN" sz="23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lnSpc>
                <a:spcPts val="2500"/>
              </a:lnSpc>
              <a:spcAft>
                <a:spcPts val="0"/>
              </a:spcAft>
              <a:buNone/>
            </a:pPr>
            <a:r>
              <a:rPr lang="en-US" altLang="zh-CN" sz="23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He wanted boots made of cow hide. </a:t>
            </a:r>
            <a:endParaRPr lang="en-US" altLang="zh-CN" sz="23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lnSpc>
                <a:spcPts val="2500"/>
              </a:lnSpc>
              <a:spcAft>
                <a:spcPts val="0"/>
              </a:spcAft>
              <a:buNone/>
            </a:pPr>
            <a:r>
              <a:rPr lang="en-US" altLang="zh-CN" sz="23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He betrayed his friend to save his own hide. </a:t>
            </a:r>
            <a:endParaRPr lang="en-US" altLang="zh-CN" sz="23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lnSpc>
                <a:spcPts val="2500"/>
              </a:lnSpc>
              <a:spcAft>
                <a:spcPts val="0"/>
              </a:spcAft>
              <a:buNone/>
            </a:pPr>
            <a:r>
              <a:rPr lang="en-US" altLang="zh-CN" sz="23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67. bark </a:t>
            </a:r>
            <a:endParaRPr lang="en-US" altLang="zh-CN" sz="23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lnSpc>
                <a:spcPts val="2500"/>
              </a:lnSpc>
              <a:spcAft>
                <a:spcPts val="0"/>
              </a:spcAft>
              <a:buNone/>
            </a:pPr>
            <a:r>
              <a:rPr lang="en-US" altLang="zh-CN" sz="23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The ancient oak stood resilient through the storms, its thick, furrowed bark serving as a protective armor against the elements.</a:t>
            </a:r>
            <a:endParaRPr lang="en-US" altLang="zh-CN" sz="23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lnSpc>
                <a:spcPts val="2500"/>
              </a:lnSpc>
              <a:spcAft>
                <a:spcPts val="0"/>
              </a:spcAft>
              <a:buNone/>
            </a:pPr>
            <a:r>
              <a:rPr lang="en-US" altLang="zh-CN" sz="23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His bark is always worse than his bite. </a:t>
            </a:r>
            <a:endParaRPr lang="en-US" altLang="zh-CN" sz="23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lnSpc>
                <a:spcPts val="2500"/>
              </a:lnSpc>
              <a:spcAft>
                <a:spcPts val="0"/>
              </a:spcAft>
              <a:buNone/>
            </a:pPr>
            <a:r>
              <a:rPr lang="en-US" altLang="zh-CN" sz="23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Convinced that his lack of promotion was due to a colleague's sabotage, John was barking up the wrong tree; the real obstacle was his own reluctance to advocate for his accomplishments in a system that valued visibility as much as competence.</a:t>
            </a:r>
            <a:endParaRPr lang="en-US" altLang="zh-CN" sz="23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lnSpc>
                <a:spcPts val="2500"/>
              </a:lnSpc>
              <a:spcAft>
                <a:spcPts val="0"/>
              </a:spcAft>
              <a:buNone/>
            </a:pPr>
            <a:r>
              <a:rPr lang="en-US" altLang="zh-CN" sz="23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68. clearing </a:t>
            </a:r>
            <a:endParaRPr lang="en-US" altLang="zh-CN" sz="23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lnSpc>
                <a:spcPts val="2500"/>
              </a:lnSpc>
              <a:spcAft>
                <a:spcPts val="0"/>
              </a:spcAft>
              <a:buNone/>
            </a:pPr>
            <a:r>
              <a:rPr lang="en-US" altLang="zh-CN" sz="23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We found a clearing in the forest and seated ourselves. </a:t>
            </a:r>
            <a:endParaRPr lang="en-US" altLang="zh-CN" sz="23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lnSpc>
                <a:spcPts val="2500"/>
              </a:lnSpc>
              <a:spcAft>
                <a:spcPts val="0"/>
              </a:spcAft>
              <a:buNone/>
            </a:pPr>
            <a:r>
              <a:rPr lang="en-US" altLang="zh-CN" sz="23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69. hearing </a:t>
            </a:r>
            <a:endParaRPr lang="en-US" altLang="zh-CN" sz="23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lnSpc>
                <a:spcPts val="2500"/>
              </a:lnSpc>
              <a:spcAft>
                <a:spcPts val="0"/>
              </a:spcAft>
              <a:buNone/>
            </a:pPr>
            <a:r>
              <a:rPr lang="en-US" altLang="zh-CN" sz="23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Amidst the solemn atmosphere of the hearing, the scientist's voice remained steady as she presented irrefutable evidence. </a:t>
            </a:r>
            <a:endParaRPr lang="en-US" altLang="zh-CN" sz="23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lnSpc>
                <a:spcPts val="2500"/>
              </a:lnSpc>
              <a:spcAft>
                <a:spcPts val="0"/>
              </a:spcAft>
              <a:buNone/>
            </a:pPr>
            <a:r>
              <a:rPr lang="en-US" altLang="zh-CN" sz="23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70. plot </a:t>
            </a:r>
            <a:endParaRPr lang="en-US" altLang="zh-CN" sz="23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lnSpc>
                <a:spcPts val="2500"/>
              </a:lnSpc>
              <a:spcAft>
                <a:spcPts val="0"/>
              </a:spcAft>
              <a:buNone/>
            </a:pPr>
            <a:r>
              <a:rPr lang="en-US" altLang="zh-CN" sz="23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The vegetable plot was dotted with all kinds of leafy vegetables. </a:t>
            </a:r>
            <a:endParaRPr lang="en-US" altLang="zh-CN" sz="23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</p:spTree>
    <p:custDataLst>
      <p:tags r:id="rId2"/>
    </p:custData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内容占位符 2"/>
          <p:cNvSpPr>
            <a:spLocks noGrp="1"/>
          </p:cNvSpPr>
          <p:nvPr>
            <p:ph idx="1"/>
            <p:custDataLst>
              <p:tags r:id="rId1"/>
            </p:custDataLst>
          </p:nvPr>
        </p:nvSpPr>
        <p:spPr>
          <a:xfrm>
            <a:off x="608330" y="440055"/>
            <a:ext cx="10968990" cy="5809615"/>
          </a:xfrm>
          <a:ln>
            <a:solidFill>
              <a:schemeClr val="accent1"/>
            </a:solidFill>
          </a:ln>
        </p:spPr>
        <p:txBody>
          <a:bodyPr>
            <a:noAutofit/>
          </a:bodyPr>
          <a:p>
            <a:pPr marL="0" indent="0">
              <a:lnSpc>
                <a:spcPts val="32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71. charge </a:t>
            </a:r>
            <a:endParaRPr lang="en-US" altLang="zh-CN" sz="24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lnSpc>
                <a:spcPts val="32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Children charged down the stairs the moment the bell rang. </a:t>
            </a:r>
            <a:endParaRPr lang="en-US" altLang="zh-CN" sz="24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lnSpc>
                <a:spcPts val="32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The company led the charge in the carbon labeling drive. </a:t>
            </a:r>
            <a:endParaRPr lang="en-US" altLang="zh-CN" sz="24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lnSpc>
                <a:spcPts val="32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72. cake </a:t>
            </a:r>
            <a:endParaRPr lang="en-US" altLang="zh-CN" sz="24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lnSpc>
                <a:spcPts val="32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The mud on his boots caked and peeled off bit by bit. </a:t>
            </a:r>
            <a:endParaRPr lang="en-US" altLang="zh-CN" sz="24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lnSpc>
                <a:spcPts val="32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73. trip </a:t>
            </a:r>
            <a:endParaRPr lang="en-US" altLang="zh-CN" sz="24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lnSpc>
                <a:spcPts val="32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He tripped over several pronunciations, and had some mental block, so the speech turned into incoherent fragments. When he slunk off the stage, he dreaded he would become the laughing stock. </a:t>
            </a:r>
            <a:endParaRPr lang="en-US" altLang="zh-CN" sz="24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lnSpc>
                <a:spcPts val="32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74. serve </a:t>
            </a:r>
            <a:endParaRPr lang="en-US" altLang="zh-CN" sz="24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lnSpc>
                <a:spcPts val="32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If my memory serves me well, he is famous for his thunderous serve.  </a:t>
            </a:r>
            <a:endParaRPr lang="en-US" altLang="zh-CN" sz="24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lnSpc>
                <a:spcPts val="32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75. shadow </a:t>
            </a:r>
            <a:endParaRPr lang="en-US" altLang="zh-CN" sz="24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lnSpc>
                <a:spcPts val="32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His wife shadowed him for several weeks, even during his leak. </a:t>
            </a:r>
            <a:endParaRPr lang="en-US" altLang="zh-CN" sz="24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lnSpc>
                <a:spcPts val="32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It is helpful for teachers to shadow managers in some industries. </a:t>
            </a:r>
            <a:endParaRPr lang="en-US" altLang="zh-CN" sz="24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</p:spTree>
    <p:custDataLst>
      <p:tags r:id="rId2"/>
    </p:custData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内容占位符 2"/>
          <p:cNvSpPr>
            <a:spLocks noGrp="1"/>
          </p:cNvSpPr>
          <p:nvPr>
            <p:ph idx="1"/>
            <p:custDataLst>
              <p:tags r:id="rId1"/>
            </p:custDataLst>
          </p:nvPr>
        </p:nvSpPr>
        <p:spPr>
          <a:xfrm>
            <a:off x="608330" y="433705"/>
            <a:ext cx="10968990" cy="5815965"/>
          </a:xfrm>
          <a:ln>
            <a:solidFill>
              <a:schemeClr val="accent1"/>
            </a:solidFill>
          </a:ln>
        </p:spPr>
        <p:txBody>
          <a:bodyPr>
            <a:noAutofit/>
          </a:bodyPr>
          <a:p>
            <a:pPr marL="0" indent="0" algn="just">
              <a:lnSpc>
                <a:spcPts val="2880"/>
              </a:lnSpc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76. deliberate </a:t>
            </a:r>
            <a:endParaRPr lang="en-US" altLang="zh-CN" sz="24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 algn="just">
              <a:lnSpc>
                <a:spcPts val="2880"/>
              </a:lnSpc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He strode onto the platform with deliberate steps. </a:t>
            </a:r>
            <a:endParaRPr lang="en-US" altLang="zh-CN" sz="24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 algn="just">
              <a:lnSpc>
                <a:spcPts val="2880"/>
              </a:lnSpc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77. desperate </a:t>
            </a:r>
            <a:endParaRPr lang="en-US" altLang="zh-CN" sz="24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 algn="just">
              <a:lnSpc>
                <a:spcPts val="2880"/>
              </a:lnSpc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H’d been through the dot-com boom and burst and, desperate for a job, signed on with a real estate agency. </a:t>
            </a:r>
            <a:endParaRPr lang="en-US" altLang="zh-CN" sz="24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 algn="just">
              <a:lnSpc>
                <a:spcPts val="2880"/>
              </a:lnSpc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78. digest </a:t>
            </a:r>
            <a:endParaRPr lang="en-US" altLang="zh-CN" sz="24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 algn="just">
              <a:lnSpc>
                <a:spcPts val="2880"/>
              </a:lnSpc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This passage appears to be a digest of a book review. </a:t>
            </a:r>
            <a:endParaRPr lang="en-US" altLang="zh-CN" sz="24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 algn="just">
              <a:lnSpc>
                <a:spcPts val="2880"/>
              </a:lnSpc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79. dismiss </a:t>
            </a:r>
            <a:endParaRPr lang="en-US" altLang="zh-CN" sz="24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 algn="just">
              <a:lnSpc>
                <a:spcPts val="2880"/>
              </a:lnSpc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He dismissed wind power as an unreliable energy source. </a:t>
            </a:r>
            <a:endParaRPr lang="en-US" altLang="zh-CN" sz="24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 algn="just">
              <a:lnSpc>
                <a:spcPts val="2880"/>
              </a:lnSpc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80. effect </a:t>
            </a:r>
            <a:endParaRPr lang="en-US" altLang="zh-CN" sz="24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 algn="just">
              <a:lnSpc>
                <a:spcPts val="2880"/>
              </a:lnSpc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Some changes have been effected by the customers. </a:t>
            </a:r>
            <a:endParaRPr lang="en-US" altLang="zh-CN" sz="24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 algn="just">
              <a:buNone/>
            </a:pPr>
            <a:endParaRPr lang="en-US" altLang="zh-CN" sz="24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</p:spTree>
    <p:custDataLst>
      <p:tags r:id="rId2"/>
    </p:custData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内容占位符 2"/>
          <p:cNvSpPr>
            <a:spLocks noGrp="1"/>
          </p:cNvSpPr>
          <p:nvPr>
            <p:ph idx="1"/>
            <p:custDataLst>
              <p:tags r:id="rId1"/>
            </p:custDataLst>
          </p:nvPr>
        </p:nvSpPr>
        <p:spPr>
          <a:xfrm>
            <a:off x="608330" y="446405"/>
            <a:ext cx="10968990" cy="5803265"/>
          </a:xfrm>
          <a:ln>
            <a:solidFill>
              <a:schemeClr val="accent1"/>
            </a:solidFill>
          </a:ln>
        </p:spPr>
        <p:txBody>
          <a:bodyPr/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81. enterprise </a:t>
            </a:r>
            <a:endParaRPr lang="en-US" altLang="zh-CN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Since the days of Aristotle, a search for universal principals has characterized the scientific enterprise. </a:t>
            </a:r>
            <a:endParaRPr lang="en-US" altLang="zh-CN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82. entertain </a:t>
            </a:r>
            <a:endParaRPr lang="en-US" altLang="zh-CN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Barbecue is a favorite way of entertaining friends. </a:t>
            </a:r>
            <a:endParaRPr lang="en-US" altLang="zh-CN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Entertaining a hope of reconciliation, I visited my elder brother. </a:t>
            </a:r>
            <a:endParaRPr lang="en-US" altLang="zh-CN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83. level </a:t>
            </a:r>
            <a:endParaRPr lang="en-US" altLang="zh-CN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The system levels the playing field for everyone. </a:t>
            </a:r>
            <a:endParaRPr lang="en-US" altLang="zh-CN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84. exhaust </a:t>
            </a:r>
            <a:endParaRPr lang="en-US" altLang="zh-CN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She showed inexhaustible energy on the court and insatiable thirst for knowledge. </a:t>
            </a:r>
            <a:endParaRPr lang="en-US" altLang="zh-CN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85. faint </a:t>
            </a:r>
            <a:endParaRPr lang="en-US" altLang="zh-CN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That struck some readers as faint praise. </a:t>
            </a:r>
            <a:endParaRPr lang="en-US" altLang="zh-CN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</p:spTree>
    <p:custDataLst>
      <p:tags r:id="rId2"/>
    </p:custData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内容占位符 2"/>
          <p:cNvSpPr>
            <a:spLocks noGrp="1"/>
          </p:cNvSpPr>
          <p:nvPr>
            <p:ph idx="1"/>
            <p:custDataLst>
              <p:tags r:id="rId1"/>
            </p:custDataLst>
          </p:nvPr>
        </p:nvSpPr>
        <p:spPr>
          <a:xfrm>
            <a:off x="608330" y="430530"/>
            <a:ext cx="10968990" cy="5819140"/>
          </a:xfrm>
          <a:ln>
            <a:solidFill>
              <a:schemeClr val="accent1"/>
            </a:solidFill>
          </a:ln>
        </p:spPr>
        <p:txBody>
          <a:bodyPr/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86. fair </a:t>
            </a:r>
            <a:endParaRPr lang="en-US" altLang="zh-CN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It feels good to picnic in fair weather. </a:t>
            </a:r>
            <a:endParaRPr lang="en-US" altLang="zh-CN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The Science Fair in our school arrests great attention. </a:t>
            </a:r>
            <a:endParaRPr lang="en-US" altLang="zh-CN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87. fat </a:t>
            </a:r>
            <a:endParaRPr lang="en-US" altLang="zh-CN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He had a fat chance of winning the competition. </a:t>
            </a:r>
            <a:endParaRPr lang="en-US" altLang="zh-CN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88. feed </a:t>
            </a:r>
            <a:endParaRPr lang="en-US" altLang="zh-CN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He fed a coin in the pay phone and picked the receiver. </a:t>
            </a:r>
            <a:endParaRPr lang="en-US" altLang="zh-CN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89. fetch </a:t>
            </a:r>
            <a:endParaRPr lang="en-US" altLang="zh-CN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The masterpiece fetched a total of $100, 000. </a:t>
            </a:r>
            <a:endParaRPr lang="en-US" altLang="zh-CN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90. field </a:t>
            </a:r>
            <a:endParaRPr lang="en-US" altLang="zh-CN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Our headmaster has to field numerous calls from students every year. </a:t>
            </a:r>
            <a:endParaRPr lang="en-US" altLang="zh-CN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</p:spTree>
    <p:custDataLst>
      <p:tags r:id="rId2"/>
    </p:custData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内容占位符 2"/>
          <p:cNvSpPr>
            <a:spLocks noGrp="1"/>
          </p:cNvSpPr>
          <p:nvPr>
            <p:ph idx="1"/>
            <p:custDataLst>
              <p:tags r:id="rId1"/>
            </p:custDataLst>
          </p:nvPr>
        </p:nvSpPr>
        <p:spPr>
          <a:xfrm>
            <a:off x="608330" y="544195"/>
            <a:ext cx="10968990" cy="5705475"/>
          </a:xfrm>
          <a:ln>
            <a:solidFill>
              <a:schemeClr val="accent1"/>
            </a:solidFill>
          </a:ln>
        </p:spPr>
        <p:txBody>
          <a:bodyPr>
            <a:noAutofit/>
          </a:bodyPr>
          <a:p>
            <a:pPr marL="0" indent="0">
              <a:lnSpc>
                <a:spcPts val="2880"/>
              </a:lnSpc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1. culture</a:t>
            </a:r>
            <a:endParaRPr lang="en-US" altLang="zh-CN" sz="24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lnSpc>
                <a:spcPts val="2880"/>
              </a:lnSpc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It takes two to three weeks to grow the culture. (</a:t>
            </a:r>
            <a:r>
              <a:rPr lang="zh-CN" altLang="en-US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细菌或细胞培养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) </a:t>
            </a:r>
            <a:endParaRPr lang="en-US" altLang="zh-CN" sz="24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lnSpc>
                <a:spcPts val="2880"/>
              </a:lnSpc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The farmers cleared the forest for rice culture. (</a:t>
            </a:r>
            <a:r>
              <a:rPr lang="zh-CN" altLang="en-US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栽培、种植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) </a:t>
            </a:r>
            <a:endParaRPr lang="en-US" altLang="zh-CN" sz="24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lnSpc>
                <a:spcPts val="2880"/>
              </a:lnSpc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2. account</a:t>
            </a:r>
            <a:r>
              <a:rPr lang="zh-CN" altLang="en-US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叙述</a:t>
            </a:r>
            <a:endParaRPr lang="zh-CN" altLang="en-US" sz="24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lnSpc>
                <a:spcPts val="2880"/>
              </a:lnSpc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It is painful to read these roundabout accounts today. </a:t>
            </a:r>
            <a:endParaRPr lang="en-US" altLang="zh-CN" sz="24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lnSpc>
                <a:spcPts val="2880"/>
              </a:lnSpc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3. address</a:t>
            </a:r>
            <a:r>
              <a:rPr lang="zh-CN" altLang="en-US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讲话</a:t>
            </a:r>
            <a:endParaRPr lang="en-US" altLang="zh-CN" sz="24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lnSpc>
                <a:spcPts val="2880"/>
              </a:lnSpc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I was addressing a small gathering in a suburban Virginia living room. </a:t>
            </a:r>
            <a:endParaRPr lang="en-US" altLang="zh-CN" sz="24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lnSpc>
                <a:spcPts val="2880"/>
              </a:lnSpc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4. agenda</a:t>
            </a:r>
            <a:r>
              <a:rPr lang="zh-CN" altLang="en-US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目的</a:t>
            </a:r>
            <a:endParaRPr lang="zh-CN" altLang="en-US" sz="24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lnSpc>
                <a:spcPts val="2880"/>
              </a:lnSpc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The artist is letting his own agenda affect what was meant to be a community project. </a:t>
            </a:r>
            <a:endParaRPr lang="en-US" altLang="zh-CN" sz="24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lnSpc>
                <a:spcPts val="2880"/>
              </a:lnSpc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5. article</a:t>
            </a:r>
            <a:r>
              <a:rPr lang="zh-CN" altLang="en-US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物品、条款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endParaRPr lang="en-US" altLang="zh-CN" sz="24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lnSpc>
                <a:spcPts val="2880"/>
              </a:lnSpc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It was on all of the articles handed out to soldiers. </a:t>
            </a:r>
            <a:endParaRPr lang="en-US" altLang="zh-CN" sz="24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</p:spTree>
    <p:custDataLst>
      <p:tags r:id="rId2"/>
    </p:custData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内容占位符 2"/>
          <p:cNvSpPr>
            <a:spLocks noGrp="1"/>
          </p:cNvSpPr>
          <p:nvPr>
            <p:ph idx="1"/>
            <p:custDataLst>
              <p:tags r:id="rId1"/>
            </p:custDataLst>
          </p:nvPr>
        </p:nvSpPr>
        <p:spPr>
          <a:xfrm>
            <a:off x="608330" y="433070"/>
            <a:ext cx="10968990" cy="5816600"/>
          </a:xfrm>
          <a:ln>
            <a:solidFill>
              <a:schemeClr val="accent1"/>
            </a:solidFill>
          </a:ln>
        </p:spPr>
        <p:txBody>
          <a:bodyPr/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91. file </a:t>
            </a:r>
            <a:endParaRPr lang="en-US" altLang="zh-CN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The doors of the museum opened and the visitors began to file in. </a:t>
            </a:r>
            <a:endParaRPr lang="en-US" altLang="zh-CN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The girl settled in her chair, filing her nails. </a:t>
            </a:r>
            <a:endParaRPr lang="en-US" altLang="zh-CN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92. pile </a:t>
            </a:r>
            <a:endParaRPr lang="en-US" altLang="zh-CN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Pierre came to pick them up, and they all piled in. </a:t>
            </a:r>
            <a:endParaRPr lang="en-US" altLang="zh-CN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93. game </a:t>
            </a:r>
            <a:endParaRPr lang="en-US" altLang="zh-CN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The large and slow-growing animals were easy game. </a:t>
            </a:r>
            <a:endParaRPr lang="en-US" altLang="zh-CN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94. gain </a:t>
            </a:r>
            <a:endParaRPr lang="en-US" altLang="zh-CN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The swimmer finally gained the river bank. </a:t>
            </a:r>
            <a:endParaRPr lang="en-US" altLang="zh-CN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95. survey </a:t>
            </a:r>
            <a:endParaRPr lang="en-US" altLang="zh-CN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They set the brake and got out of the car to survey the damage. </a:t>
            </a:r>
            <a:endParaRPr lang="en-US" altLang="zh-CN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</p:spTree>
    <p:custDataLst>
      <p:tags r:id="rId2"/>
    </p:custData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内容占位符 2"/>
          <p:cNvSpPr>
            <a:spLocks noGrp="1"/>
          </p:cNvSpPr>
          <p:nvPr>
            <p:ph idx="1"/>
            <p:custDataLst>
              <p:tags r:id="rId1"/>
            </p:custDataLst>
          </p:nvPr>
        </p:nvSpPr>
        <p:spPr>
          <a:xfrm>
            <a:off x="608330" y="415290"/>
            <a:ext cx="10968990" cy="5834380"/>
          </a:xfrm>
          <a:ln>
            <a:solidFill>
              <a:schemeClr val="accent1"/>
            </a:solidFill>
          </a:ln>
        </p:spPr>
        <p:txBody>
          <a:bodyPr/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96. handsome </a:t>
            </a:r>
            <a:endParaRPr lang="en-US" altLang="zh-CN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The company gave a handsome reward to researchers. </a:t>
            </a:r>
            <a:endParaRPr lang="en-US" altLang="zh-CN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97. issue </a:t>
            </a:r>
            <a:endParaRPr lang="en-US" altLang="zh-CN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They issued a monthly magazine and I subscribed to every issue. </a:t>
            </a:r>
            <a:endParaRPr lang="en-US" altLang="zh-CN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Smoke issued from the exhaust of the car. </a:t>
            </a:r>
            <a:endParaRPr lang="en-US" altLang="zh-CN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98. harbor </a:t>
            </a:r>
            <a:endParaRPr lang="en-US" altLang="zh-CN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Many people harbor biases against the obese. </a:t>
            </a:r>
            <a:endParaRPr lang="en-US" altLang="zh-CN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99. implication </a:t>
            </a:r>
            <a:endParaRPr lang="en-US" altLang="zh-CN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The Supreme Court’s decisions carry important implications for how medicine seeks to relieve dying patients of pain. </a:t>
            </a:r>
            <a:endParaRPr lang="en-US" altLang="zh-CN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100. inform</a:t>
            </a:r>
            <a:endParaRPr lang="en-US" altLang="zh-CN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Different forms of reading inform each other. </a:t>
            </a:r>
            <a:endParaRPr lang="en-US" altLang="zh-CN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</p:spTree>
    <p:custDataLst>
      <p:tags r:id="rId2"/>
    </p:custData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内容占位符 2"/>
          <p:cNvSpPr>
            <a:spLocks noGrp="1"/>
          </p:cNvSpPr>
          <p:nvPr>
            <p:ph idx="1"/>
            <p:custDataLst>
              <p:tags r:id="rId1"/>
            </p:custDataLst>
          </p:nvPr>
        </p:nvSpPr>
        <p:spPr>
          <a:xfrm>
            <a:off x="608330" y="390525"/>
            <a:ext cx="10968990" cy="5859145"/>
          </a:xfrm>
          <a:ln>
            <a:solidFill>
              <a:schemeClr val="accent1"/>
            </a:solidFill>
          </a:ln>
        </p:spPr>
        <p:txBody>
          <a:bodyPr/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101. invite </a:t>
            </a:r>
            <a:endParaRPr lang="en-US" altLang="zh-CN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Her inappropriate remarks invited constant troubles. </a:t>
            </a:r>
            <a:endParaRPr lang="en-US" altLang="zh-CN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102. spell</a:t>
            </a:r>
            <a:endParaRPr lang="en-US" altLang="zh-CN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The crop failure spelt failure for many farmers. </a:t>
            </a:r>
            <a:endParaRPr lang="en-US" altLang="zh-CN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103. literature </a:t>
            </a:r>
            <a:endParaRPr lang="en-US" altLang="zh-CN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Literature review comes before the main body of your paper. </a:t>
            </a:r>
            <a:endParaRPr lang="en-US" altLang="zh-CN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104. lift </a:t>
            </a:r>
            <a:endParaRPr lang="en-US" altLang="zh-CN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With slumping housing market, odds are that loan cap will be lifted. </a:t>
            </a:r>
            <a:endParaRPr lang="en-US" altLang="zh-CN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105. observe </a:t>
            </a:r>
            <a:endParaRPr lang="en-US" altLang="zh-CN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“Women’s capacity for tolerating stress may be greater than men’s,” he observed. </a:t>
            </a:r>
            <a:endParaRPr lang="en-US" altLang="zh-CN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Others stress safe work practice by observing rules and regulations. </a:t>
            </a:r>
            <a:endParaRPr lang="en-US" altLang="zh-CN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</p:spTree>
    <p:custDataLst>
      <p:tags r:id="rId2"/>
    </p:custData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内容占位符 2"/>
          <p:cNvSpPr>
            <a:spLocks noGrp="1"/>
          </p:cNvSpPr>
          <p:nvPr>
            <p:ph idx="1"/>
            <p:custDataLst>
              <p:tags r:id="rId1"/>
            </p:custDataLst>
          </p:nvPr>
        </p:nvSpPr>
        <p:spPr>
          <a:xfrm>
            <a:off x="608330" y="384175"/>
            <a:ext cx="10968990" cy="5865495"/>
          </a:xfrm>
          <a:ln>
            <a:solidFill>
              <a:schemeClr val="accent1"/>
            </a:solidFill>
          </a:ln>
        </p:spPr>
        <p:txBody>
          <a:bodyPr/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106. pool </a:t>
            </a:r>
            <a:endParaRPr lang="en-US" altLang="zh-CN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We should pool resources in a bid to do some greater things. </a:t>
            </a:r>
            <a:endParaRPr lang="en-US" altLang="zh-CN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107. preserve </a:t>
            </a:r>
            <a:endParaRPr lang="en-US" altLang="zh-CN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The civil service became the perserve of the educated middle class. </a:t>
            </a:r>
            <a:endParaRPr lang="en-US" altLang="zh-CN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108. produce </a:t>
            </a:r>
            <a:endParaRPr lang="en-US" altLang="zh-CN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Laughter does produce short-term changes in the function of the heart and its blood vessels. </a:t>
            </a:r>
            <a:endParaRPr lang="en-US" altLang="zh-CN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109. regard </a:t>
            </a:r>
            <a:endParaRPr lang="en-US" altLang="zh-CN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Teachers are held in high regard in our society. </a:t>
            </a:r>
            <a:endParaRPr lang="en-US" altLang="zh-CN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She stood back and regarded him coldly. </a:t>
            </a:r>
            <a:endParaRPr lang="en-US" altLang="zh-CN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110. relate </a:t>
            </a:r>
            <a:endParaRPr lang="en-US" altLang="zh-CN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He related a story, which I could relate to. </a:t>
            </a:r>
            <a:endParaRPr lang="en-US" altLang="zh-CN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</p:spTree>
    <p:custDataLst>
      <p:tags r:id="rId2"/>
    </p:custData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内容占位符 2"/>
          <p:cNvSpPr>
            <a:spLocks noGrp="1"/>
          </p:cNvSpPr>
          <p:nvPr>
            <p:ph idx="1"/>
            <p:custDataLst>
              <p:tags r:id="rId1"/>
            </p:custDataLst>
          </p:nvPr>
        </p:nvSpPr>
        <p:spPr>
          <a:xfrm>
            <a:off x="608330" y="440055"/>
            <a:ext cx="10968990" cy="5809615"/>
          </a:xfrm>
          <a:ln>
            <a:solidFill>
              <a:schemeClr val="accent1"/>
            </a:solidFill>
          </a:ln>
        </p:spPr>
        <p:txBody>
          <a:bodyPr/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111. save </a:t>
            </a:r>
            <a:endParaRPr lang="en-US" altLang="zh-CN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His vast body of writings on music is unknown save to specialists. </a:t>
            </a:r>
            <a:endParaRPr lang="en-US" altLang="zh-CN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112. screen </a:t>
            </a:r>
            <a:endParaRPr lang="en-US" altLang="zh-CN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The match will be screened live on television. </a:t>
            </a:r>
            <a:endParaRPr lang="en-US" altLang="zh-CN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The judges screened the statistics in the paper to see its authenticity. </a:t>
            </a:r>
            <a:endParaRPr lang="en-US" altLang="zh-CN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113. sit </a:t>
            </a:r>
            <a:endParaRPr lang="en-US" altLang="zh-CN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Students will sit for the bar after two years of law school. </a:t>
            </a:r>
            <a:endParaRPr lang="en-US" altLang="zh-CN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114. succeed</a:t>
            </a:r>
            <a:endParaRPr lang="en-US" altLang="zh-CN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Parkrun is succeeding where London’s Olympics is failing. </a:t>
            </a:r>
            <a:endParaRPr lang="en-US" altLang="zh-CN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115. humble </a:t>
            </a:r>
            <a:endParaRPr lang="en-US" altLang="zh-CN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He was humbled by her generosity. </a:t>
            </a:r>
            <a:endParaRPr lang="en-US" altLang="zh-CN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The world champion was humbled last night in three rounds. </a:t>
            </a:r>
            <a:endParaRPr lang="en-US" altLang="zh-CN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</p:spTree>
    <p:custDataLst>
      <p:tags r:id="rId2"/>
    </p:custData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内容占位符 2"/>
          <p:cNvSpPr>
            <a:spLocks noGrp="1"/>
          </p:cNvSpPr>
          <p:nvPr>
            <p:ph idx="1"/>
            <p:custDataLst>
              <p:tags r:id="rId1"/>
            </p:custDataLst>
          </p:nvPr>
        </p:nvSpPr>
        <p:spPr>
          <a:xfrm>
            <a:off x="608330" y="359410"/>
            <a:ext cx="10968990" cy="5890260"/>
          </a:xfrm>
          <a:ln>
            <a:solidFill>
              <a:schemeClr val="accent1"/>
            </a:solidFill>
          </a:ln>
        </p:spPr>
        <p:txBody>
          <a:bodyPr/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116. season </a:t>
            </a:r>
            <a:endParaRPr lang="en-US" altLang="zh-CN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To enhance the flavor of the lamb, season it with garlic before roasting it in the oven. </a:t>
            </a:r>
            <a:endParaRPr lang="en-US" altLang="zh-CN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117. skin </a:t>
            </a:r>
            <a:endParaRPr lang="en-US" altLang="zh-CN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He skinned his knees climbing down the tree. </a:t>
            </a:r>
            <a:endParaRPr lang="en-US" altLang="zh-CN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118. fare </a:t>
            </a:r>
            <a:endParaRPr lang="en-US" altLang="zh-CN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The cab driver dropped off a fare who liked traditional Chinese fare. </a:t>
            </a:r>
            <a:endParaRPr lang="en-US" altLang="zh-CN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119. pilot </a:t>
            </a:r>
            <a:endParaRPr lang="en-US" altLang="zh-CN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The piloted (pilot) program was a great success. </a:t>
            </a:r>
            <a:endParaRPr lang="en-US" altLang="zh-CN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120. buffet </a:t>
            </a:r>
            <a:endParaRPr lang="en-US" altLang="zh-CN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Their flight was buffeted by a raging storm. </a:t>
            </a:r>
            <a:endParaRPr lang="en-US" altLang="zh-CN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buNone/>
            </a:pPr>
            <a:endParaRPr lang="en-US" altLang="zh-CN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buNone/>
            </a:pPr>
            <a:endParaRPr lang="en-US" altLang="zh-CN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</p:spTree>
    <p:custDataLst>
      <p:tags r:id="rId2"/>
    </p:custData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内容占位符 2"/>
          <p:cNvSpPr>
            <a:spLocks noGrp="1"/>
          </p:cNvSpPr>
          <p:nvPr>
            <p:ph idx="1"/>
            <p:custDataLst>
              <p:tags r:id="rId1"/>
            </p:custDataLst>
          </p:nvPr>
        </p:nvSpPr>
        <p:spPr>
          <a:xfrm>
            <a:off x="608330" y="426720"/>
            <a:ext cx="10968990" cy="5822950"/>
          </a:xfrm>
          <a:ln>
            <a:solidFill>
              <a:schemeClr val="accent1"/>
            </a:solidFill>
          </a:ln>
        </p:spPr>
        <p:txBody>
          <a:bodyPr>
            <a:normAutofit lnSpcReduction="10000"/>
          </a:bodyPr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121. ease </a:t>
            </a:r>
            <a:endParaRPr lang="en-US" altLang="zh-CN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He eased slowly past the barking dog. </a:t>
            </a:r>
            <a:endParaRPr lang="en-US" altLang="zh-CN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122. element </a:t>
            </a:r>
            <a:endParaRPr lang="en-US" altLang="zh-CN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She is really in her element at parties. </a:t>
            </a:r>
            <a:endParaRPr lang="en-US" altLang="zh-CN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Only if we are exposed to the elements can we mature like a butterfly emerging from a cocoon. </a:t>
            </a:r>
            <a:endParaRPr lang="en-US" altLang="zh-CN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123. sample </a:t>
            </a:r>
            <a:endParaRPr lang="en-US" altLang="zh-CN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We sampled some delicacies that tickled our taste buds. </a:t>
            </a:r>
            <a:endParaRPr lang="en-US" altLang="zh-CN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124. flag </a:t>
            </a:r>
            <a:endParaRPr lang="en-US" altLang="zh-CN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Students’ enthusiasm for English is flagging. </a:t>
            </a:r>
            <a:endParaRPr lang="en-US" altLang="zh-CN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We flagged a truck down and asked for help. </a:t>
            </a:r>
            <a:endParaRPr lang="en-US" altLang="zh-CN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125. exact </a:t>
            </a:r>
            <a:endParaRPr lang="en-US" altLang="zh-CN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She was determined to exact a promise from him. </a:t>
            </a:r>
            <a:endParaRPr lang="en-US" altLang="zh-CN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</p:spTree>
    <p:custDataLst>
      <p:tags r:id="rId2"/>
    </p:custData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内容占位符 2"/>
          <p:cNvSpPr>
            <a:spLocks noGrp="1"/>
          </p:cNvSpPr>
          <p:nvPr>
            <p:ph idx="1"/>
            <p:custDataLst>
              <p:tags r:id="rId1"/>
            </p:custDataLst>
          </p:nvPr>
        </p:nvSpPr>
        <p:spPr>
          <a:xfrm>
            <a:off x="608330" y="482600"/>
            <a:ext cx="10968990" cy="5767070"/>
          </a:xfrm>
          <a:ln>
            <a:solidFill>
              <a:schemeClr val="accent1"/>
            </a:solidFill>
          </a:ln>
        </p:spPr>
        <p:txBody>
          <a:bodyPr/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126. wind </a:t>
            </a:r>
            <a:endParaRPr lang="en-US" altLang="zh-CN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The Great Wall winds across the northern border like a dragon. </a:t>
            </a:r>
            <a:endParaRPr lang="en-US" altLang="zh-CN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He was momentarily winded by the blow to his stomach. </a:t>
            </a:r>
            <a:endParaRPr lang="en-US" altLang="zh-CN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127. duck </a:t>
            </a:r>
            <a:endParaRPr lang="en-US" altLang="zh-CN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The boxer ducked the blows from the opponent with agility. </a:t>
            </a:r>
            <a:endParaRPr lang="en-US" altLang="zh-CN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The kids were ducking each other in the pool. </a:t>
            </a:r>
            <a:endParaRPr lang="en-US" altLang="zh-CN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128. steel </a:t>
            </a:r>
            <a:endParaRPr lang="en-US" altLang="zh-CN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He steeled himself not to shrink from the forthcoming criticism. </a:t>
            </a:r>
            <a:endParaRPr lang="en-US" altLang="zh-CN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129. mine </a:t>
            </a:r>
            <a:endParaRPr lang="en-US" altLang="zh-CN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The coach tried every means to mine the player’s potential. </a:t>
            </a:r>
            <a:endParaRPr lang="en-US" altLang="zh-CN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130. discount</a:t>
            </a:r>
            <a:endParaRPr lang="en-US" altLang="zh-CN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By no means can we discount the importance of AI-assisted teaching. </a:t>
            </a:r>
            <a:endParaRPr lang="en-US" altLang="zh-CN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</p:spTree>
    <p:custDataLst>
      <p:tags r:id="rId2"/>
    </p:custData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内容占位符 2"/>
          <p:cNvSpPr>
            <a:spLocks noGrp="1"/>
          </p:cNvSpPr>
          <p:nvPr>
            <p:ph idx="1"/>
            <p:custDataLst>
              <p:tags r:id="rId1"/>
            </p:custDataLst>
          </p:nvPr>
        </p:nvSpPr>
        <p:spPr>
          <a:xfrm>
            <a:off x="608330" y="440055"/>
            <a:ext cx="10968990" cy="5809615"/>
          </a:xfrm>
          <a:ln>
            <a:solidFill>
              <a:schemeClr val="accent1"/>
            </a:solidFill>
          </a:ln>
        </p:spPr>
        <p:txBody>
          <a:bodyPr>
            <a:noAutofit/>
          </a:bodyPr>
          <a:p>
            <a:pPr marL="0" indent="0">
              <a:lnSpc>
                <a:spcPts val="35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131. humor </a:t>
            </a:r>
            <a:endParaRPr lang="en-US" altLang="zh-CN" sz="24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lnSpc>
                <a:spcPts val="35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He was in ill humor today. </a:t>
            </a:r>
            <a:endParaRPr lang="en-US" altLang="zh-CN" sz="24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lnSpc>
                <a:spcPts val="35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132. impact </a:t>
            </a:r>
            <a:endParaRPr lang="en-US" altLang="zh-CN" sz="24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lnSpc>
                <a:spcPts val="35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The moon impacted the earth, resulting in the extinction of dinosaurs. </a:t>
            </a:r>
            <a:endParaRPr lang="en-US" altLang="zh-CN" sz="24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lnSpc>
                <a:spcPts val="35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133. negotiate </a:t>
            </a:r>
            <a:endParaRPr lang="en-US" altLang="zh-CN" sz="24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lnSpc>
                <a:spcPts val="35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The climbers had to negotiate a steep rock face.</a:t>
            </a:r>
            <a:endParaRPr lang="en-US" altLang="zh-CN" sz="24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lnSpc>
                <a:spcPts val="35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134. project </a:t>
            </a:r>
            <a:endParaRPr lang="en-US" altLang="zh-CN" sz="24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lnSpc>
                <a:spcPts val="35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Images were projected onto the wall. </a:t>
            </a:r>
            <a:endParaRPr lang="en-US" altLang="zh-CN" sz="24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lnSpc>
                <a:spcPts val="35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It is projected that we will weather the crisis. </a:t>
            </a:r>
            <a:endParaRPr lang="en-US" altLang="zh-CN" sz="24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lnSpc>
                <a:spcPts val="35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135. tip </a:t>
            </a:r>
            <a:endParaRPr lang="en-US" altLang="zh-CN" sz="24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lnSpc>
                <a:spcPts val="35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   We tipped plates of fresh meat, fish and vegetables into the hot pot. </a:t>
            </a:r>
            <a:endParaRPr lang="en-US" altLang="zh-CN" sz="24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</p:spTree>
    <p:custDataLst>
      <p:tags r:id="rId2"/>
    </p:custData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内容占位符 2"/>
          <p:cNvSpPr>
            <a:spLocks noGrp="1"/>
          </p:cNvSpPr>
          <p:nvPr>
            <p:ph idx="1"/>
            <p:custDataLst>
              <p:tags r:id="rId1"/>
            </p:custDataLst>
          </p:nvPr>
        </p:nvSpPr>
        <p:spPr>
          <a:xfrm>
            <a:off x="608330" y="566420"/>
            <a:ext cx="10968990" cy="5683250"/>
          </a:xfrm>
          <a:ln>
            <a:solidFill>
              <a:schemeClr val="accent1"/>
            </a:solidFill>
          </a:ln>
        </p:spPr>
        <p:txBody>
          <a:bodyPr>
            <a:noAutofit/>
          </a:bodyPr>
          <a:p>
            <a:pPr marL="0" indent="0" algn="just">
              <a:lnSpc>
                <a:spcPts val="2760"/>
              </a:lnSpc>
              <a:spcAft>
                <a:spcPts val="0"/>
              </a:spcAft>
              <a:buNone/>
            </a:pPr>
            <a:r>
              <a:rPr lang="en-US" altLang="zh-CN" sz="23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6. extend</a:t>
            </a:r>
            <a:endParaRPr lang="en-US" altLang="zh-CN" sz="23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 algn="just">
              <a:lnSpc>
                <a:spcPts val="2760"/>
              </a:lnSpc>
              <a:spcAft>
                <a:spcPts val="0"/>
              </a:spcAft>
              <a:buNone/>
            </a:pPr>
            <a:r>
              <a:rPr lang="en-US" altLang="zh-CN" sz="23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Peter extended himself in the exam and passed it with flying colors. </a:t>
            </a:r>
            <a:endParaRPr lang="en-US" altLang="zh-CN" sz="23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 algn="just">
              <a:lnSpc>
                <a:spcPts val="2760"/>
              </a:lnSpc>
              <a:spcAft>
                <a:spcPts val="0"/>
              </a:spcAft>
              <a:buNone/>
            </a:pPr>
            <a:r>
              <a:rPr lang="en-US" altLang="zh-CN" sz="23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7. tear </a:t>
            </a:r>
            <a:endParaRPr lang="en-US" altLang="zh-CN" sz="23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 algn="just">
              <a:lnSpc>
                <a:spcPts val="2760"/>
              </a:lnSpc>
              <a:spcAft>
                <a:spcPts val="0"/>
              </a:spcAft>
              <a:buNone/>
            </a:pPr>
            <a:r>
              <a:rPr lang="en-US" altLang="zh-CN" sz="23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He tore across the lawn and hit a trunk on the face. </a:t>
            </a:r>
            <a:endParaRPr lang="en-US" altLang="zh-CN" sz="23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 algn="just">
              <a:lnSpc>
                <a:spcPts val="2760"/>
              </a:lnSpc>
              <a:spcAft>
                <a:spcPts val="0"/>
              </a:spcAft>
              <a:buNone/>
            </a:pPr>
            <a:r>
              <a:rPr lang="en-US" altLang="zh-CN" sz="23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She tore into the trunk to find the appropriate dress to be worn at the ball. </a:t>
            </a:r>
            <a:endParaRPr lang="en-US" altLang="zh-CN" sz="23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 algn="just">
              <a:lnSpc>
                <a:spcPts val="2760"/>
              </a:lnSpc>
              <a:spcAft>
                <a:spcPts val="0"/>
              </a:spcAft>
              <a:buNone/>
            </a:pPr>
            <a:r>
              <a:rPr lang="en-US" altLang="zh-CN" sz="23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8. practice </a:t>
            </a:r>
            <a:endParaRPr lang="en-US" altLang="zh-CN" sz="23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 algn="just">
              <a:lnSpc>
                <a:spcPts val="2760"/>
              </a:lnSpc>
              <a:spcAft>
                <a:spcPts val="0"/>
              </a:spcAft>
              <a:buNone/>
            </a:pPr>
            <a:r>
              <a:rPr lang="en-US" altLang="zh-CN" sz="23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It is his practice to read several books a week. </a:t>
            </a:r>
            <a:endParaRPr lang="en-US" altLang="zh-CN" sz="23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 algn="just">
              <a:lnSpc>
                <a:spcPts val="2760"/>
              </a:lnSpc>
              <a:spcAft>
                <a:spcPts val="0"/>
              </a:spcAft>
              <a:buNone/>
            </a:pPr>
            <a:r>
              <a:rPr lang="en-US" altLang="zh-CN" sz="23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Mary operated a busy legal practice in Los Angeles. </a:t>
            </a:r>
            <a:endParaRPr lang="en-US" altLang="zh-CN" sz="23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 algn="just">
              <a:lnSpc>
                <a:spcPts val="2760"/>
              </a:lnSpc>
              <a:spcAft>
                <a:spcPts val="0"/>
              </a:spcAft>
              <a:buNone/>
            </a:pPr>
            <a:r>
              <a:rPr lang="en-US" altLang="zh-CN" sz="23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To practice medicine, a student should be armed with extensive hands-on experience. </a:t>
            </a:r>
            <a:endParaRPr lang="en-US" altLang="zh-CN" sz="23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 algn="just">
              <a:lnSpc>
                <a:spcPts val="2760"/>
              </a:lnSpc>
              <a:spcAft>
                <a:spcPts val="0"/>
              </a:spcAft>
              <a:buNone/>
            </a:pPr>
            <a:r>
              <a:rPr lang="en-US" altLang="zh-CN" sz="23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9. champion </a:t>
            </a:r>
            <a:endParaRPr lang="en-US" altLang="zh-CN" sz="23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 algn="just">
              <a:lnSpc>
                <a:spcPts val="2760"/>
              </a:lnSpc>
              <a:spcAft>
                <a:spcPts val="0"/>
              </a:spcAft>
              <a:buNone/>
            </a:pPr>
            <a:r>
              <a:rPr lang="en-US" altLang="zh-CN" sz="23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She chose to champion the dying dialect, believing the faintest light can defeat the overwhelming night.</a:t>
            </a:r>
            <a:endParaRPr lang="en-US" altLang="zh-CN" sz="23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 algn="just">
              <a:lnSpc>
                <a:spcPts val="2760"/>
              </a:lnSpc>
              <a:spcAft>
                <a:spcPts val="0"/>
              </a:spcAft>
              <a:buNone/>
            </a:pPr>
            <a:r>
              <a:rPr lang="en-US" altLang="zh-CN" sz="23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10. credit </a:t>
            </a:r>
            <a:endParaRPr lang="en-US" altLang="zh-CN" sz="23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 algn="just">
              <a:lnSpc>
                <a:spcPts val="2760"/>
              </a:lnSpc>
              <a:spcAft>
                <a:spcPts val="0"/>
              </a:spcAft>
              <a:buNone/>
            </a:pPr>
            <a:r>
              <a:rPr lang="en-US" altLang="zh-CN" sz="23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Despite obtaining a citation for bravery, he declined to take full credit for rescuing the drowning boy, a revelation of his humility.</a:t>
            </a:r>
            <a:endParaRPr lang="en-US" altLang="zh-CN" sz="23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</p:spTree>
    <p:custDataLst>
      <p:tags r:id="rId2"/>
    </p:custData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内容占位符 2"/>
          <p:cNvSpPr>
            <a:spLocks noGrp="1"/>
          </p:cNvSpPr>
          <p:nvPr>
            <p:ph idx="1"/>
            <p:custDataLst>
              <p:tags r:id="rId1"/>
            </p:custDataLst>
          </p:nvPr>
        </p:nvSpPr>
        <p:spPr>
          <a:xfrm>
            <a:off x="608330" y="499110"/>
            <a:ext cx="10968990" cy="5750560"/>
          </a:xfrm>
          <a:ln>
            <a:solidFill>
              <a:schemeClr val="accent1"/>
            </a:solidFill>
          </a:ln>
        </p:spPr>
        <p:txBody>
          <a:bodyPr>
            <a:noAutofit/>
          </a:bodyPr>
          <a:p>
            <a:pPr marL="0" indent="0">
              <a:lnSpc>
                <a:spcPts val="288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11. sport </a:t>
            </a:r>
            <a:endParaRPr lang="en-US" altLang="zh-CN" sz="24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lnSpc>
                <a:spcPts val="288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Tim is obsessed with the sport of fishing, so he is called a sportsman. </a:t>
            </a:r>
            <a:endParaRPr lang="en-US" altLang="zh-CN" sz="24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lnSpc>
                <a:spcPts val="288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12. exercise </a:t>
            </a:r>
            <a:endParaRPr lang="en-US" altLang="zh-CN" sz="24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lnSpc>
                <a:spcPts val="288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Those parents who exercise their ever-present supervision of their children are often nicknamed helicopter parents. </a:t>
            </a:r>
            <a:endParaRPr lang="en-US" altLang="zh-CN" sz="24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lnSpc>
                <a:spcPts val="288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13. pen </a:t>
            </a:r>
            <a:endParaRPr lang="en-US" altLang="zh-CN" sz="24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lnSpc>
                <a:spcPts val="288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The grounded child bordered on madness after being penned in a small pace for a month. </a:t>
            </a:r>
            <a:endParaRPr lang="en-US" altLang="zh-CN" sz="24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lnSpc>
                <a:spcPts val="288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14. float</a:t>
            </a:r>
            <a:endParaRPr lang="en-US" altLang="zh-CN" sz="24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lnSpc>
                <a:spcPts val="288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Tim floated the idea of scrolling through webpages to find flashes of inspiration. </a:t>
            </a:r>
            <a:endParaRPr lang="en-US" altLang="zh-CN" sz="24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lnSpc>
                <a:spcPts val="288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15. translate </a:t>
            </a:r>
            <a:endParaRPr lang="en-US" altLang="zh-CN" sz="24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lnSpc>
                <a:spcPts val="288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It’s time to translate words into action; stop paying lip service. </a:t>
            </a:r>
            <a:endParaRPr lang="en-US" altLang="zh-CN" sz="24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</p:spTree>
    <p:custDataLst>
      <p:tags r:id="rId2"/>
    </p:custData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内容占位符 2"/>
          <p:cNvSpPr>
            <a:spLocks noGrp="1"/>
          </p:cNvSpPr>
          <p:nvPr>
            <p:ph idx="1"/>
            <p:custDataLst>
              <p:tags r:id="rId1"/>
            </p:custDataLst>
          </p:nvPr>
        </p:nvSpPr>
        <p:spPr>
          <a:xfrm>
            <a:off x="608330" y="463550"/>
            <a:ext cx="10968990" cy="6014720"/>
          </a:xfrm>
          <a:ln>
            <a:solidFill>
              <a:schemeClr val="accent1"/>
            </a:solidFill>
          </a:ln>
        </p:spPr>
        <p:txBody>
          <a:bodyPr>
            <a:noAutofit/>
          </a:bodyPr>
          <a:p>
            <a:pPr marL="0" indent="0" algn="just">
              <a:lnSpc>
                <a:spcPts val="29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16. balance </a:t>
            </a:r>
            <a:endParaRPr lang="en-US" altLang="zh-CN" sz="24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 algn="just">
              <a:lnSpc>
                <a:spcPts val="29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A glance at my bank balance reduced me to great dismay. </a:t>
            </a:r>
            <a:endParaRPr lang="en-US" altLang="zh-CN" sz="24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 algn="just">
              <a:lnSpc>
                <a:spcPts val="29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17. bar</a:t>
            </a:r>
            <a:endParaRPr lang="en-US" altLang="zh-CN" sz="24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 algn="just">
              <a:lnSpc>
                <a:spcPts val="29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It needs to give the committee explicit authority once and for all to bar broadband providers from interfering in the traffic on their network. </a:t>
            </a:r>
            <a:endParaRPr lang="en-US" altLang="zh-CN" sz="24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 algn="just">
              <a:lnSpc>
                <a:spcPts val="29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18. bear </a:t>
            </a:r>
            <a:endParaRPr lang="en-US" altLang="zh-CN" sz="24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 algn="just">
              <a:lnSpc>
                <a:spcPts val="29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Bearing gifts, he visited his uncle and lingered for a conversation.</a:t>
            </a:r>
            <a:endParaRPr lang="en-US" altLang="zh-CN" sz="24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 algn="just">
              <a:lnSpc>
                <a:spcPts val="29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19. blow</a:t>
            </a:r>
            <a:endParaRPr lang="en-US" altLang="zh-CN" sz="24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 algn="just">
              <a:lnSpc>
                <a:spcPts val="29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His failure dealt a blow to his hard-earned self-confidence. </a:t>
            </a:r>
            <a:endParaRPr lang="en-US" altLang="zh-CN" sz="24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 algn="just">
              <a:lnSpc>
                <a:spcPts val="29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20. board </a:t>
            </a:r>
            <a:endParaRPr lang="en-US" altLang="zh-CN" sz="24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 algn="just">
              <a:lnSpc>
                <a:spcPts val="29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The school is primarily funded by its board, which is comprised of influential and wealthy leaders from various industries.</a:t>
            </a:r>
            <a:endParaRPr lang="en-US" altLang="zh-CN" sz="24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 algn="just">
              <a:lnSpc>
                <a:spcPts val="29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The across-the-board spending cut of 15% for all governmental departments met with strong opposition from civil servants, who argued such a blanket approach would choke innovation in critical areas while failing to address the root causes of the budget deficit. </a:t>
            </a:r>
            <a:endParaRPr lang="en-US" altLang="zh-CN" sz="24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</p:spTree>
    <p:custDataLst>
      <p:tags r:id="rId2"/>
    </p:custData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内容占位符 2"/>
          <p:cNvSpPr>
            <a:spLocks noGrp="1"/>
          </p:cNvSpPr>
          <p:nvPr>
            <p:ph idx="1"/>
            <p:custDataLst>
              <p:tags r:id="rId1"/>
            </p:custDataLst>
          </p:nvPr>
        </p:nvSpPr>
        <p:spPr>
          <a:xfrm>
            <a:off x="608330" y="421640"/>
            <a:ext cx="10968990" cy="5828030"/>
          </a:xfrm>
          <a:ln>
            <a:solidFill>
              <a:schemeClr val="accent1"/>
            </a:solidFill>
          </a:ln>
        </p:spPr>
        <p:txBody>
          <a:bodyPr>
            <a:noAutofit/>
          </a:bodyPr>
          <a:p>
            <a:pPr marL="0" indent="0" algn="just">
              <a:lnSpc>
                <a:spcPts val="288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21. stomach </a:t>
            </a:r>
            <a:endParaRPr lang="en-US" altLang="zh-CN" sz="24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 algn="just">
              <a:lnSpc>
                <a:spcPts val="288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She found she could stomach his occasional neglect and even his cutting remarks, but his two-sidedness of asking for loyalty while conducting a secret love affair was intolerable.</a:t>
            </a:r>
            <a:endParaRPr lang="en-US" altLang="zh-CN" sz="24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 algn="just">
              <a:lnSpc>
                <a:spcPts val="288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22. buy </a:t>
            </a:r>
            <a:endParaRPr lang="en-US" altLang="zh-CN" sz="24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 algn="just">
              <a:lnSpc>
                <a:spcPts val="288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Lots of people bought that story, and over three decades, some 10 million smokers went to early graves. </a:t>
            </a:r>
            <a:endParaRPr lang="en-US" altLang="zh-CN" sz="24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 algn="just">
              <a:lnSpc>
                <a:spcPts val="288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23. cap</a:t>
            </a:r>
            <a:endParaRPr lang="en-US" altLang="zh-CN" sz="24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 algn="just">
              <a:lnSpc>
                <a:spcPts val="288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The NBA has a soft salary cap, meaning teams can exceed it under certain exceptions (like signing their own free agents) but must pay a luxury tax if they go too far over.</a:t>
            </a:r>
            <a:endParaRPr lang="en-US" altLang="zh-CN" sz="24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 algn="just">
              <a:lnSpc>
                <a:spcPts val="288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24. capacity</a:t>
            </a:r>
            <a:endParaRPr lang="en-US" altLang="zh-CN" sz="24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 algn="just">
              <a:lnSpc>
                <a:spcPts val="288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I attended the meeting in my capacity as chairman of the safety committee. </a:t>
            </a:r>
            <a:endParaRPr lang="en-US" altLang="zh-CN" sz="24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 algn="just">
              <a:lnSpc>
                <a:spcPts val="288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25. channel</a:t>
            </a:r>
            <a:endParaRPr lang="en-US" altLang="zh-CN" sz="24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 algn="just">
              <a:lnSpc>
                <a:spcPts val="288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Most of his energy was channeled into writing and lecturing. </a:t>
            </a:r>
            <a:endParaRPr lang="en-US" altLang="zh-CN" sz="24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</p:spTree>
    <p:custDataLst>
      <p:tags r:id="rId2"/>
    </p:custData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内容占位符 2"/>
          <p:cNvSpPr>
            <a:spLocks noGrp="1"/>
          </p:cNvSpPr>
          <p:nvPr>
            <p:ph idx="1"/>
            <p:custDataLst>
              <p:tags r:id="rId1"/>
            </p:custDataLst>
          </p:nvPr>
        </p:nvSpPr>
        <p:spPr>
          <a:xfrm>
            <a:off x="608330" y="440055"/>
            <a:ext cx="10968990" cy="5809615"/>
          </a:xfrm>
          <a:ln>
            <a:solidFill>
              <a:schemeClr val="accent1"/>
            </a:solidFill>
          </a:ln>
        </p:spPr>
        <p:txBody>
          <a:bodyPr>
            <a:noAutofit/>
          </a:bodyPr>
          <a:p>
            <a:pPr marL="0" indent="0" algn="just">
              <a:lnSpc>
                <a:spcPts val="288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26. draw </a:t>
            </a:r>
            <a:endParaRPr lang="en-US" altLang="zh-CN" sz="24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 algn="just">
              <a:lnSpc>
                <a:spcPts val="288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Recent years have seen climbing the Everest become a big draw among enthusiasts. </a:t>
            </a:r>
            <a:endParaRPr lang="en-US" altLang="zh-CN" sz="24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 algn="just">
              <a:lnSpc>
                <a:spcPts val="288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27. appropriate </a:t>
            </a:r>
            <a:endParaRPr lang="en-US" altLang="zh-CN" sz="24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 algn="just">
              <a:lnSpc>
                <a:spcPts val="288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Things like fish collars, rejected sweet potatoes, and cucumber butts were all appropriated and, with the help of a number of good chefs, turned into excellent cuisine.</a:t>
            </a:r>
            <a:endParaRPr lang="en-US" altLang="zh-CN" sz="24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 algn="just">
              <a:lnSpc>
                <a:spcPts val="288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28. land </a:t>
            </a:r>
            <a:endParaRPr lang="en-US" altLang="zh-CN" sz="24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 algn="just">
              <a:lnSpc>
                <a:spcPts val="288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The young attorney landed his first big client by winning a high-profile case.</a:t>
            </a:r>
            <a:endParaRPr lang="en-US" altLang="zh-CN" sz="24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 algn="just">
              <a:lnSpc>
                <a:spcPts val="288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29. secure </a:t>
            </a:r>
            <a:endParaRPr lang="en-US" altLang="zh-CN" sz="24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 algn="just">
              <a:lnSpc>
                <a:spcPts val="288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The film crew finally secured permission to shoot in the historic palace.</a:t>
            </a:r>
            <a:endParaRPr lang="en-US" altLang="zh-CN" sz="24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 algn="just">
              <a:lnSpc>
                <a:spcPts val="288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30. spare </a:t>
            </a:r>
            <a:endParaRPr lang="en-US" altLang="zh-CN" sz="24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 algn="just">
              <a:lnSpc>
                <a:spcPts val="288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Each recycled item provided a chance to spare the landfill.</a:t>
            </a:r>
            <a:endParaRPr lang="en-US" altLang="zh-CN" sz="24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 algn="just">
              <a:lnSpc>
                <a:spcPts val="288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You could have spared yourself an unnecessary trip by phoning in advance. </a:t>
            </a:r>
            <a:endParaRPr lang="en-US" altLang="zh-CN" sz="24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 algn="just">
              <a:lnSpc>
                <a:spcPts val="288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He scored a key goal with 1 minute to spare. </a:t>
            </a:r>
            <a:endParaRPr lang="en-US" altLang="zh-CN" sz="24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</p:spTree>
    <p:custDataLst>
      <p:tags r:id="rId2"/>
    </p:custData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内容占位符 2"/>
          <p:cNvSpPr>
            <a:spLocks noGrp="1"/>
          </p:cNvSpPr>
          <p:nvPr>
            <p:ph idx="1"/>
            <p:custDataLst>
              <p:tags r:id="rId1"/>
            </p:custDataLst>
          </p:nvPr>
        </p:nvSpPr>
        <p:spPr>
          <a:xfrm>
            <a:off x="608330" y="377190"/>
            <a:ext cx="10968990" cy="5872480"/>
          </a:xfrm>
          <a:ln>
            <a:solidFill>
              <a:schemeClr val="accent1"/>
            </a:solidFill>
          </a:ln>
        </p:spPr>
        <p:txBody>
          <a:bodyPr>
            <a:noAutofit/>
          </a:bodyPr>
          <a:p>
            <a:pPr marL="0" indent="0" algn="just">
              <a:lnSpc>
                <a:spcPts val="288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31.station </a:t>
            </a:r>
            <a:endParaRPr lang="en-US" altLang="zh-CN" sz="24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 algn="just">
              <a:lnSpc>
                <a:spcPts val="288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She stationed herself at the window to await his return. </a:t>
            </a:r>
            <a:endParaRPr lang="en-US" altLang="zh-CN" sz="24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 algn="just">
              <a:lnSpc>
                <a:spcPts val="288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32. skirt </a:t>
            </a:r>
            <a:endParaRPr lang="en-US" altLang="zh-CN" sz="24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 algn="just">
              <a:lnSpc>
                <a:spcPts val="288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The negotiators masterfully skirted conflicting issues, shifting the dialogue into a graceful ambiguity of mutual understanding that would otherwise have been a fierce tug-of-war. </a:t>
            </a:r>
            <a:endParaRPr lang="en-US" altLang="zh-CN" sz="24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 algn="just">
              <a:lnSpc>
                <a:spcPts val="288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33. slip </a:t>
            </a:r>
            <a:endParaRPr lang="en-US" altLang="zh-CN" sz="24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 algn="just">
              <a:lnSpc>
                <a:spcPts val="288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Professional players can’t afford to make a single slip. </a:t>
            </a:r>
            <a:endParaRPr lang="en-US" altLang="zh-CN" sz="24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 algn="just">
              <a:lnSpc>
                <a:spcPts val="288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34. complex </a:t>
            </a:r>
            <a:endParaRPr lang="en-US" altLang="zh-CN" sz="24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 algn="just">
              <a:lnSpc>
                <a:spcPts val="288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The town has one of the best leisure complexes in the country. </a:t>
            </a:r>
            <a:endParaRPr lang="en-US" altLang="zh-CN" sz="24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 algn="just">
              <a:lnSpc>
                <a:spcPts val="288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People usually have a complex about their looks. </a:t>
            </a:r>
            <a:endParaRPr lang="en-US" altLang="zh-CN" sz="24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 algn="just">
              <a:lnSpc>
                <a:spcPts val="288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35. desert </a:t>
            </a:r>
            <a:endParaRPr lang="en-US" altLang="zh-CN" sz="24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 algn="just">
              <a:lnSpc>
                <a:spcPts val="288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Her courage seemed to desert her for a moment. </a:t>
            </a:r>
            <a:endParaRPr lang="en-US" altLang="zh-CN" sz="24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</p:spTree>
    <p:custDataLst>
      <p:tags r:id="rId2"/>
    </p:custData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内容占位符 2"/>
          <p:cNvSpPr>
            <a:spLocks noGrp="1"/>
          </p:cNvSpPr>
          <p:nvPr>
            <p:ph idx="1"/>
            <p:custDataLst>
              <p:tags r:id="rId1"/>
            </p:custDataLst>
          </p:nvPr>
        </p:nvSpPr>
        <p:spPr>
          <a:xfrm>
            <a:off x="608330" y="408940"/>
            <a:ext cx="10968990" cy="5840730"/>
          </a:xfrm>
          <a:ln>
            <a:solidFill>
              <a:schemeClr val="accent1"/>
            </a:solidFill>
          </a:ln>
        </p:spPr>
        <p:txBody>
          <a:bodyPr>
            <a:noAutofit/>
          </a:bodyPr>
          <a:p>
            <a:pPr marL="0" indent="0" algn="just">
              <a:lnSpc>
                <a:spcPts val="34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36. grounds </a:t>
            </a:r>
            <a:endParaRPr lang="en-US" altLang="zh-CN" sz="24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 algn="just">
              <a:lnSpc>
                <a:spcPts val="34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He retired from the job on health grounds. </a:t>
            </a:r>
            <a:endParaRPr lang="en-US" altLang="zh-CN" sz="24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 algn="just">
              <a:lnSpc>
                <a:spcPts val="34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He spilled the tea grounds into the flowerpots. </a:t>
            </a:r>
            <a:endParaRPr lang="en-US" altLang="zh-CN" sz="24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 algn="just">
              <a:lnSpc>
                <a:spcPts val="34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37. spin </a:t>
            </a:r>
            <a:endParaRPr lang="en-US" altLang="zh-CN" sz="24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 algn="just">
              <a:lnSpc>
                <a:spcPts val="34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They tried to put a positive spin on the sales figures. </a:t>
            </a:r>
            <a:endParaRPr lang="en-US" altLang="zh-CN" sz="24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 algn="just">
              <a:lnSpc>
                <a:spcPts val="34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38. contribution </a:t>
            </a:r>
            <a:endParaRPr lang="en-US" altLang="zh-CN" sz="24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 algn="just">
              <a:lnSpc>
                <a:spcPts val="34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Your contributions are desperately wanted! We hope to savor a dip of your colorful and rewarding summer vacation! </a:t>
            </a:r>
            <a:endParaRPr lang="en-US" altLang="zh-CN" sz="24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 algn="just">
              <a:lnSpc>
                <a:spcPts val="34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39. air </a:t>
            </a:r>
            <a:endParaRPr lang="en-US" altLang="zh-CN" sz="24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 algn="just">
              <a:lnSpc>
                <a:spcPts val="34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She looked at him with a determined air. </a:t>
            </a:r>
            <a:endParaRPr lang="en-US" altLang="zh-CN" sz="24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 algn="just">
              <a:lnSpc>
                <a:spcPts val="34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40. check </a:t>
            </a:r>
            <a:endParaRPr lang="en-US" altLang="zh-CN" sz="24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 algn="just">
              <a:lnSpc>
                <a:spcPts val="34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The government is determined to check the growth of public spending. </a:t>
            </a:r>
            <a:endParaRPr lang="en-US" altLang="zh-CN" sz="24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</p:spTree>
    <p:custDataLst>
      <p:tags r:id="rId2"/>
    </p:custDataLst>
  </p:cSld>
  <p:clrMapOvr>
    <a:masterClrMapping/>
  </p:clrMapOvr>
</p:sld>
</file>

<file path=ppt/tags/tag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00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10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02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10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04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10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06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10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08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10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10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11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12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11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14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11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16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11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18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1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2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3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4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4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5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5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5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6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2.xml><?xml version="1.0" encoding="utf-8"?>
<p:tagLst xmlns:p="http://schemas.openxmlformats.org/presentationml/2006/main">
  <p:tag name="KSO_WM_TEMPLATE_THUMBS_INDEX" val="1、4、7、12、13、14、15、16、17、18、20、24、25、28、33、36、40、43、44"/>
  <p:tag name="KSO_WM_TEMPLATE_SUBCATEGORY" val="19"/>
  <p:tag name="KSO_WM_TAG_VERSION" val="1.0"/>
  <p:tag name="KSO_WM_BEAUTIFY_FLAG" val="#wm#"/>
  <p:tag name="KSO_WM_TEMPLATE_CATEGORY" val="custom"/>
  <p:tag name="KSO_WM_TEMPLATE_INDEX" val="20205081"/>
  <p:tag name="KSO_WM_TEMPLATE_MASTER_TYPE" val="0"/>
  <p:tag name="KSO_WM_TEMPLATE_COLOR_TYPE" val="1"/>
  <p:tag name="KSO_WM_UNIT_SHOW_EDIT_AREA_INDICATION" val="1"/>
</p:tagLst>
</file>

<file path=ppt/tags/tag63.xml><?xml version="1.0" encoding="utf-8"?>
<p:tagLst xmlns:p="http://schemas.openxmlformats.org/presentationml/2006/main">
  <p:tag name="KSO_WM_UNIT_ISCONTENTSTITLE" val="0"/>
  <p:tag name="KSO_WM_UNIT_ISNUMDGMTITLE" val="0"/>
  <p:tag name="KSO_WM_UNIT_NOCLEAR" val="0"/>
  <p:tag name="KSO_WM_UNIT_SHOW_EDIT_AREA_INDICATION" val="1"/>
  <p:tag name="KSO_WM_UNIT_VALUE" val="28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custom20205081_1*a*1"/>
  <p:tag name="KSO_WM_TEMPLATE_CATEGORY" val="custom"/>
  <p:tag name="KSO_WM_TEMPLATE_INDEX" val="20205081"/>
  <p:tag name="KSO_WM_UNIT_LAYERLEVEL" val="1"/>
  <p:tag name="KSO_WM_TAG_VERSION" val="1.0"/>
  <p:tag name="KSO_WM_BEAUTIFY_FLAG" val="#wm#"/>
</p:tagLst>
</file>

<file path=ppt/tags/tag64.xml><?xml version="1.0" encoding="utf-8"?>
<p:tagLst xmlns:p="http://schemas.openxmlformats.org/presentationml/2006/main">
  <p:tag name="KSO_WM_SLIDE_ID" val="custom20205081_1"/>
  <p:tag name="KSO_WM_TEMPLATE_SUBCATEGORY" val="19"/>
  <p:tag name="KSO_WM_TEMPLATE_MASTER_TYPE" val="0"/>
  <p:tag name="KSO_WM_TEMPLATE_COLOR_TYPE" val="1"/>
  <p:tag name="KSO_WM_SLIDE_TYPE" val="title"/>
  <p:tag name="KSO_WM_SLIDE_SUBTYPE" val="defaultBlank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205081"/>
  <p:tag name="KSO_WM_SLIDE_LAYOUT" val="a_b"/>
  <p:tag name="KSO_WM_SLIDE_LAYOUT_CNT" val="1_1"/>
  <p:tag name="KSO_WM_UNIT_SHOW_EDIT_AREA_INDICATION" val="1"/>
  <p:tag name="KSO_WM_TEMPLATE_THUMBS_INDEX" val="1、4、7、12、13、14、15、16、17、18、20、24、25、28、33、36、40、43、44"/>
</p:tagLst>
</file>

<file path=ppt/tags/tag6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66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6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68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6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70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7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72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7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74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7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76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7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78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7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80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8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82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8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84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8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86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8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88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8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90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9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92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9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94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9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96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9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98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9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heme/theme1.xml><?xml version="1.0" encoding="utf-8"?>
<a:theme xmlns:a="http://schemas.openxmlformats.org/drawingml/2006/main" name="WPS">
  <a:themeElements>
    <a:clrScheme name="WPS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874CB"/>
      </a:accent1>
      <a:accent2>
        <a:srgbClr val="EE822F"/>
      </a:accent2>
      <a:accent3>
        <a:srgbClr val="F2BA02"/>
      </a:accent3>
      <a:accent4>
        <a:srgbClr val="75BD42"/>
      </a:accent4>
      <a:accent5>
        <a:srgbClr val="30C0B4"/>
      </a:accent5>
      <a:accent6>
        <a:srgbClr val="E54C5E"/>
      </a:accent6>
      <a:hlink>
        <a:srgbClr val="0026E5"/>
      </a:hlink>
      <a:folHlink>
        <a:srgbClr val="7E1FAD"/>
      </a:folHlink>
    </a:clrScheme>
    <a:fontScheme name="WPS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WPS">
      <a:fillStyleLst>
        <a:solidFill>
          <a:schemeClr val="phClr"/>
        </a:solidFill>
        <a:gradFill>
          <a:gsLst>
            <a:gs pos="0">
              <a:schemeClr val="phClr">
                <a:lumOff val="17500"/>
              </a:schemeClr>
            </a:gs>
            <a:gs pos="100000">
              <a:schemeClr val="phClr"/>
            </a:gs>
          </a:gsLst>
          <a:lin ang="2700000" scaled="0"/>
        </a:gradFill>
        <a:gradFill>
          <a:gsLst>
            <a:gs pos="0">
              <a:schemeClr val="phClr">
                <a:hueOff val="-2520000"/>
              </a:schemeClr>
            </a:gs>
            <a:gs pos="100000">
              <a:schemeClr val="phClr"/>
            </a:gs>
          </a:gsLst>
          <a:lin ang="27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gradFill>
            <a:gsLst>
              <a:gs pos="0">
                <a:schemeClr val="phClr">
                  <a:hueOff val="-4200000"/>
                </a:schemeClr>
              </a:gs>
              <a:gs pos="100000">
                <a:schemeClr val="phClr"/>
              </a:gs>
            </a:gsLst>
            <a:lin ang="2700000" scaled="1"/>
          </a:gradFill>
          <a:prstDash val="solid"/>
          <a:miter lim="800000"/>
        </a:ln>
      </a:lnStyleLst>
      <a:effectStyleLst>
        <a:effectStyle>
          <a:effectLst>
            <a:outerShdw blurRad="101600" dist="50800" dir="5400000" algn="ctr" rotWithShape="0">
              <a:schemeClr val="phClr">
                <a:alpha val="60000"/>
              </a:schemeClr>
            </a:outerShdw>
          </a:effectLst>
        </a:effectStyle>
        <a:effectStyle>
          <a:effectLst>
            <a:reflection stA="50000" endA="300" endPos="40000" dist="25400" dir="5400000" sy="-100000" algn="bl" rotWithShape="0"/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13105</Words>
  <Application>WPS 演示</Application>
  <PresentationFormat>宽屏</PresentationFormat>
  <Paragraphs>333</Paragraphs>
  <Slides>28</Slides>
  <Notes>4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28</vt:i4>
      </vt:variant>
    </vt:vector>
  </HeadingPairs>
  <TitlesOfParts>
    <vt:vector size="37" baseType="lpstr">
      <vt:lpstr>Arial</vt:lpstr>
      <vt:lpstr>宋体</vt:lpstr>
      <vt:lpstr>Wingdings</vt:lpstr>
      <vt:lpstr>Wingdings</vt:lpstr>
      <vt:lpstr>Times New Roman</vt:lpstr>
      <vt:lpstr>微软雅黑</vt:lpstr>
      <vt:lpstr>Arial Unicode MS</vt:lpstr>
      <vt:lpstr>Calibri</vt:lpstr>
      <vt:lpstr>WPS</vt:lpstr>
      <vt:lpstr>专题三 一词多义 (非字母顺序排列)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空白演示</dc:title>
  <dc:creator/>
  <cp:lastModifiedBy>marble   duang</cp:lastModifiedBy>
  <cp:revision>205</cp:revision>
  <dcterms:created xsi:type="dcterms:W3CDTF">2019-06-19T02:08:00Z</dcterms:created>
  <dcterms:modified xsi:type="dcterms:W3CDTF">2025-08-30T03:46:37Z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2052-12.1.0.22529</vt:lpwstr>
  </property>
  <property fmtid="{D5CDD505-2E9C-101B-9397-08002B2CF9AE}" pid="3" name="ICV">
    <vt:lpwstr>5A9F264C217641E6ABE392B040FC62B2_11</vt:lpwstr>
  </property>
</Properties>
</file>