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59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image" Target="../media/image1.png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0.xml"/><Relationship Id="rId2" Type="http://schemas.openxmlformats.org/officeDocument/2006/relationships/image" Target="../media/image2.png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>
                <a:solidFill>
                  <a:srgbClr val="FF0000"/>
                </a:solidFill>
              </a:rPr>
              <a:t>专题一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词形变化</a:t>
            </a:r>
            <a:endParaRPr lang="zh-CN" altLang="en-US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84175"/>
            <a:ext cx="10968990" cy="5865495"/>
          </a:xfrm>
          <a:ln>
            <a:solidFill>
              <a:schemeClr val="accent1"/>
            </a:solidFill>
          </a:ln>
        </p:spPr>
        <p:txBody>
          <a:bodyPr/>
          <a:p>
            <a:pPr marL="0" indent="0" algn="just"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IV.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形容词变副词</a:t>
            </a:r>
            <a:endParaRPr lang="zh-CN" altLang="en-US" sz="24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-c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publicly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cally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结尾；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le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wholly, solely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之外，其余均为去掉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y;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shyly, dryly (drily)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之外，其余需要变为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ily;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以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结尾的单词除了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truly, duly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之外，其余直接加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ly;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V. </a:t>
            </a:r>
            <a:r>
              <a:rPr lang="zh-CN" altLang="en-US" sz="19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词义辨析</a:t>
            </a:r>
            <a:endParaRPr lang="zh-CN" altLang="en-US" sz="19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1. sustained / sustainable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2. extended / extensive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3. respected / respectful /respectable / respective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4. broadness / breadth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5. completeness / completion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6. effect / effectiveness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7. imaginary / imaginative / imaginable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8. adoption / adaptation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9. tire / tiredness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busyness /business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 destruction / destructiveness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 pricy (pricey) / priceless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 publicity / publication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 momentous / momentary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 medical / medicinal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 opening/openness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tasteful / tasty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earthy / earthly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 comparable / comparative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000"/>
              </a:lnSpc>
              <a:spcAft>
                <a:spcPts val="0"/>
              </a:spcAft>
              <a:buNone/>
            </a:pPr>
            <a:r>
              <a:rPr lang="en-US" altLang="zh-CN" sz="19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 successful / successive </a:t>
            </a:r>
            <a:endParaRPr lang="en-US" altLang="zh-CN" sz="19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46710"/>
            <a:ext cx="10968990" cy="605091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VI. </a:t>
            </a:r>
            <a:r>
              <a:rPr lang="zh-CN" altLang="en-US" sz="2400">
                <a:solidFill>
                  <a:schemeClr val="tx1"/>
                </a:solidFill>
              </a:rPr>
              <a:t>动词的过去式和过去分词</a:t>
            </a:r>
            <a:endParaRPr lang="zh-CN" altLang="en-US" sz="24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rise rose risen </a:t>
            </a:r>
            <a:endParaRPr lang="en-US" altLang="zh-CN" sz="24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arise arose arisen</a:t>
            </a:r>
            <a:endParaRPr lang="en-US" altLang="zh-CN" sz="24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deal dealt dealt </a:t>
            </a:r>
            <a:endParaRPr lang="en-US" altLang="zh-CN" sz="24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mean meant meant </a:t>
            </a:r>
            <a:endParaRPr lang="en-US" altLang="zh-CN" sz="24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hang (</a:t>
            </a:r>
            <a:r>
              <a:rPr lang="zh-CN" altLang="en-US" sz="2400">
                <a:solidFill>
                  <a:schemeClr val="tx1"/>
                </a:solidFill>
              </a:rPr>
              <a:t>悬挂</a:t>
            </a:r>
            <a:r>
              <a:rPr lang="en-US" altLang="zh-CN" sz="2400">
                <a:solidFill>
                  <a:schemeClr val="tx1"/>
                </a:solidFill>
              </a:rPr>
              <a:t>) hung hung </a:t>
            </a:r>
            <a:endParaRPr lang="en-US" altLang="zh-CN" sz="24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   (</a:t>
            </a:r>
            <a:r>
              <a:rPr lang="zh-CN" altLang="en-US" sz="2400">
                <a:solidFill>
                  <a:schemeClr val="tx1"/>
                </a:solidFill>
              </a:rPr>
              <a:t>绞死</a:t>
            </a:r>
            <a:r>
              <a:rPr lang="en-US" altLang="zh-CN" sz="2400">
                <a:solidFill>
                  <a:schemeClr val="tx1"/>
                </a:solidFill>
              </a:rPr>
              <a:t>) hanged hanged </a:t>
            </a:r>
            <a:endParaRPr lang="en-US" altLang="zh-CN" sz="24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lie (</a:t>
            </a:r>
            <a:r>
              <a:rPr lang="zh-CN" altLang="en-US" sz="2400">
                <a:solidFill>
                  <a:schemeClr val="tx1"/>
                </a:solidFill>
              </a:rPr>
              <a:t>躺</a:t>
            </a:r>
            <a:r>
              <a:rPr lang="en-US" altLang="zh-CN" sz="2400">
                <a:solidFill>
                  <a:schemeClr val="tx1"/>
                </a:solidFill>
              </a:rPr>
              <a:t>) lay lain </a:t>
            </a:r>
            <a:endParaRPr lang="en-US" altLang="zh-CN" sz="24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     (</a:t>
            </a:r>
            <a:r>
              <a:rPr lang="zh-CN" altLang="en-US" sz="2400">
                <a:solidFill>
                  <a:schemeClr val="tx1"/>
                </a:solidFill>
              </a:rPr>
              <a:t>说谎</a:t>
            </a:r>
            <a:r>
              <a:rPr lang="en-US" altLang="zh-CN" sz="2400">
                <a:solidFill>
                  <a:schemeClr val="tx1"/>
                </a:solidFill>
              </a:rPr>
              <a:t>) lied lied </a:t>
            </a:r>
            <a:endParaRPr lang="en-US" altLang="zh-CN" sz="24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</a:rPr>
              <a:t>lay laid laid </a:t>
            </a:r>
            <a:endParaRPr lang="en-US" altLang="zh-CN" sz="2400">
              <a:solidFill>
                <a:schemeClr val="tx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67385" y="900430"/>
            <a:ext cx="2800350" cy="1221105"/>
          </a:xfrm>
          <a:prstGeom prst="rect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66750" y="2261235"/>
            <a:ext cx="3011805" cy="108394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0070C0"/>
                </a:solidFill>
              </a14:hiddenFill>
            </a:ext>
          </a:extLst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667385" y="3485515"/>
            <a:ext cx="4241165" cy="27641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845560" y="900430"/>
            <a:ext cx="4064000" cy="18643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bind bound bound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bound bounded bounded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wind wound wound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        winded winded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050790" y="2927985"/>
            <a:ext cx="4064000" cy="15881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show showed showed / shown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sow   sowed sowed / sown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sew   sewed sewed / sewed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prove proved proved / proven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050790" y="4679315"/>
            <a:ext cx="4948555" cy="15690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 saw seen 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see-saw  see-sawed  see-sawed 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691515" y="492125"/>
            <a:ext cx="380238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weep wept wept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sweep swept swept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creep crept crept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91515" y="1907540"/>
            <a:ext cx="38017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stick  stuck stuck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strike  struck  struck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choke  choked  choked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stroke  stroked  stroked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29615" y="3692525"/>
            <a:ext cx="376364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ride  rode  ridden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stride  strode  stridden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slide  slid  slid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glide  glided  glided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42485" y="492125"/>
            <a:ext cx="4064000" cy="8763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hear  heard  heard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overhear overheard  overheard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642485" y="1604645"/>
            <a:ext cx="497268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drive  drove  driven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  strove  striven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strived  strived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shake  shook  shaken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643120" y="3107055"/>
            <a:ext cx="6733540" cy="23247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  lit  lit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lighted  lighted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  shone  shone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shined  shined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  sped  sped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speeded speeded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smell, burn, dream, learn, spill, quit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过去式和过去分词均有两拼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swell  swelled  swelled / swollen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16865"/>
            <a:ext cx="10968990" cy="593280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60095" y="509905"/>
            <a:ext cx="590613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过去式和过去分词不变：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bet, cut, hit, hurt, let, put, set, shut, cost, cast, broadcast, thrust, burst, shed, read, spread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60095" y="2012950"/>
            <a:ext cx="5905500" cy="30460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break  broke  broken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choose  chose  chosen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freeze  froze  frozen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steal  stole  stolen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  woke  woken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  awoke  awoken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waken  wakened  wakened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awaken  awakened  awakened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807200" y="509905"/>
            <a:ext cx="4582795" cy="15684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fight  fought   fought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bring brought brought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buy bought  bought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seek sought  sought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806565" y="2462530"/>
            <a:ext cx="4584065" cy="34150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blow  blew  blown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draw  drew  drawn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fall  fell fallen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grow  grew  grown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know  knew  known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throw  threw  thrown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fly flew flown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flow  flowed  flowed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tow towed towed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84860" y="615950"/>
            <a:ext cx="3427730" cy="23069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bleed  bled  bled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feed  fed  fed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breed  bred  bred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lead  led  led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flee  fled  fled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exceed, succeed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直接加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ed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420235" y="615950"/>
            <a:ext cx="4064000" cy="30378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ring  rang  rung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string  strung  strung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sting  stung  stung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swing  swung  swung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fling  flung  flung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cling  clung  clung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sling  slung  slung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spring  sprang / sprung   sprung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47395" y="3113405"/>
            <a:ext cx="3465195" cy="8337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beat  beat  beaten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bite  bit  bitten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47395" y="4137660"/>
            <a:ext cx="4064000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panic   panicked  panicked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picnic  picnicked  picnicked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traffic  trafficked  trafficked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82210" y="3898265"/>
            <a:ext cx="5584825" cy="19380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重读闭音节双写：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dip, slip, clip, tap, slap, nap, pop, equip, drip, skip, whip, snap, wrap, swap, clap, trap, grab, mop, dot, sob, fan, stir, star, grin, regret, pen, control ...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71805"/>
            <a:ext cx="10968990" cy="616013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altLang="en-US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巩固训练</a:t>
            </a:r>
            <a:r>
              <a:rPr lang="en-US" altLang="zh-CN" sz="23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3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Running stores aren’t typically seen as trendsetters in the retail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零售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world. But wander into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56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(style)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shop in Manhattan’s West Village, and you may begin to think otherwise.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57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(go)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are the narrow seats sandwiched between towers of shoeboxes and stuffed shelves of backpacks. Instead, there is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58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(novel)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tables furnished with vases of wildflowers and modernist armchairs.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“We wanted the space to reflect us and our community,” says the owner of the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59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(taste)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space that makes the experience of trying on trainers at conventional sporting goods stores, a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60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(function)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yet generally uninspiring event, feel even more retired. It’s a place for people to come and hang out.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Boutique (</a:t>
            </a:r>
            <a:r>
              <a:rPr lang="zh-CN" altLang="en-US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精品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ships around the world now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61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(priority)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both interior design and customer experience. One store even has showers for a post-run wash, and a pizza counter that serves wine. These practices are really a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62  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(reveal)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45720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“These aren’t just shopping spaces; they are social spots where people naturally connect over running,” says another industry insider based in Stockholm. “They give people some time to recharge, distancing them from            </a:t>
            </a:r>
            <a:r>
              <a:rPr lang="en-US" altLang="zh-CN" sz="2300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zh-CN" sz="23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63 </a:t>
            </a:r>
            <a:r>
              <a:rPr lang="en-US" altLang="zh-CN" sz="23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(machine)</a:t>
            </a: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action of choosing and trying on shoes.”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14655"/>
            <a:ext cx="10968990" cy="5835015"/>
          </a:xfrm>
          <a:ln>
            <a:solidFill>
              <a:schemeClr val="accent1"/>
            </a:solidFill>
          </a:ln>
        </p:spPr>
        <p:txBody>
          <a:bodyPr>
            <a:normAutofit fontScale="70000"/>
          </a:bodyPr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I. </a:t>
            </a:r>
            <a:r>
              <a:rPr lang="zh-CN" altLang="en-US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名词后缀：</a:t>
            </a:r>
            <a:endParaRPr lang="zh-CN" altLang="en-US" sz="3335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1. -ment </a:t>
            </a:r>
            <a:endParaRPr lang="en-US" altLang="zh-CN" sz="3335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argument, judg(e)ment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2. -ion, -tion,-ation, -cion, -sion</a:t>
            </a:r>
            <a:endParaRPr lang="en-US" altLang="zh-CN" sz="3335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duce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-production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produce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可以表示农产品，不可数）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vene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-intervention 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ification: identification, clarification, purification, classification, justification, qualification, simplification, beautification 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-sfy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faction: satisfaction 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com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pete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-competition, repeat-repetition 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organi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ze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-organization, recognize-recognition 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pect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-expectation, suspect-suspicion, inspect-inspection (on closer inspection) 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ada</a:t>
            </a: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pt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-adaptation, adopt-adoption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-cribe</a:t>
            </a:r>
            <a:r>
              <a:rPr lang="zh-CN" altLang="en-US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cription: description, subscription, prescription 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pare</a:t>
            </a: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: preparation, comparison 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333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3335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19735"/>
            <a:ext cx="10968990" cy="5829935"/>
          </a:xfrm>
          <a:ln>
            <a:solidFill>
              <a:schemeClr val="accent1"/>
            </a:solidFill>
          </a:ln>
        </p:spPr>
        <p:txBody>
          <a:bodyPr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-end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ension: extend-extension, comprehend-comprehension, suspend-suspension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defend-defence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defense), offend-offence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或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offense)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intend-intention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特殊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pretend-pretence (pretense), pretend-pretension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845" y="2988945"/>
            <a:ext cx="6166485" cy="170370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64845" y="4636770"/>
            <a:ext cx="860298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-and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结尾变为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ansion: expansion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explain-explanation, complain-complaint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-tain: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maintenance, sustenance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-veal: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reveal-revelation, conceal-concealment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77190"/>
            <a:ext cx="11201400" cy="587248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-quire: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require-requirement, enquire/ inquire-enquiry, acquire-acquisition / acquirement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495" y="1539240"/>
            <a:ext cx="6461760" cy="13430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608330" y="2834640"/>
            <a:ext cx="11202035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-ve: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arrive-arrival, survive-survival, approve-approval, remove-removal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例外：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starve-starvation  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特殊：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refuse-refusal, withdraw-withdrawal, deny-denial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-pose: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propose-proposal, compose-composition / composure, suppose-supposition, oppose-opposition, expose-exposure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-sume: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assume-assumption, consume-consumption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-ence: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refer-reference, exist-existence, prefer-preference, infer-inference, occur-occurrence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-ance: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resist-resistance, rely-reliance, attend-attendance, guide-guidance, ignore-ignorance, insure-insurance, accept-acceptance, avoid-avoidance, appear-appearance, disturb-disturbance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fontAlgn="auto">
              <a:lnSpc>
                <a:spcPts val="24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-ure: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depart-departure, sign-signature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89255"/>
            <a:ext cx="10968990" cy="586041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-age: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short-shortage, marry-marriage, cover-coverage, store-storage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-t/-te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变</a:t>
            </a: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frequent-frequency, fluent-fluency, consistent-consistency, urgent-urgency,  sufficient-sufficiency,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private-privacy,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delicate-delicacy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-dom: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freedom, wisdom, boredom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-ceive: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reception, perception, deception, conception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-ty: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certain-certainty, novel-novelty, poor-poverty, unite-unity, major-majority, minor-minority, prior-priority, anxious-anxiety, equal-equality, secure-security, special-specialty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-ity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regular-regularity, superior-superiority, inferior-inferiority, rapid-rapidity, valid-validity, hostile-hostility, creative-creativity, curious-curiosity, generous-generosity, complex-complexity, diverse-diversity, intense-intensity, clear-clarity / clearness (</a:t>
            </a:r>
            <a:r>
              <a:rPr lang="zh-CN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前者首选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), necessary-necessity, simple-simplicity, modern-modernity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mit</a:t>
            </a:r>
            <a:r>
              <a:rPr lang="zh-CN" altLang="en-US" sz="2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：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permit-permission, admit-admission, transmit-transmission, submit-submission 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zh-CN" altLang="en-US" sz="2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特殊：</a:t>
            </a:r>
            <a:endParaRPr lang="zh-CN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4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pursue-pursuit, humble-humility, if-ifs, but-buts, extra-extras, give-given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01955"/>
            <a:ext cx="10968990" cy="602043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II.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非典型前缀和后缀：</a:t>
            </a:r>
            <a:endParaRPr lang="zh-CN" altLang="en-US" sz="2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il-, ir-: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illegal, illogical, irregular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international, interpersonal, interaction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intrapersonal, intracity, intraoffice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introspection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macroworld, macroclimate, macroeconomics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micro-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microscope, microwave, microeconomics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mal-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malcontent, malpractice, malnutrition, maltreat, malfunction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mis-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misfortune, misspell, misplace, misinformation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mono-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monologue, monotony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multi-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multiple, multitude, multimedia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out-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outdo, outlive, outnumber, outwit, outsmart, outperform, outshine, outswim, outrun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be-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befriend, befall, belittle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contra-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contradict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counter-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counteract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53060"/>
            <a:ext cx="10968990" cy="5896610"/>
          </a:xfrm>
          <a:ln>
            <a:solidFill>
              <a:schemeClr val="accent1"/>
            </a:solidFill>
          </a:ln>
        </p:spPr>
        <p:txBody>
          <a:bodyPr>
            <a:normAutofit fontScale="55000"/>
          </a:bodyPr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desalt, deforest, decode, defame, devalue 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dis-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disorder, dishonest, dishonorable, disagreeable, disarm, dysfunctional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ex-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export, exclude, extract, exhale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hyper-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hyperactive, hypertension, hypersensitive, hypercritical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post-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postwar, postgraduate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pro-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progress, project, promote, propel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trans-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transcontinent, transnormal, transplant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ultra-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ultrasound, ultraliberal, ultraclean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unlock, untie, unwrap, unfold, unbind, unbotton, uncover, unearth, undress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circ-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circular, circuit, circulate, circuitous, circus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-ject 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eject, project, reject, inject, subject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luc, lust, lumin-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lucid, elucidate, luster, illustrate, illuminate, luminous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marine-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submarine, maritime, mariculture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scend-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ascend, descend, transcend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-spect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prospect, inspect, suspect, respect, introspect, retrospect, spectator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-tract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contract, protract, distract, attract, extract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un, uni-</a:t>
            </a:r>
            <a:r>
              <a:rPr lang="en-US" altLang="zh-CN" sz="4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unanimous, unison, uniform</a:t>
            </a:r>
            <a:endParaRPr lang="en-US" altLang="zh-CN" sz="4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01955"/>
            <a:ext cx="10968990" cy="584771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III. 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形容词后缀</a:t>
            </a:r>
            <a:endParaRPr lang="zh-CN" altLang="en-US" sz="24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-ic: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symbolic,poetic,artistic,heroic,chaotic,dramatic,athletic,energetic,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strategic,periodic, apologetic,grammatical,astronomic / astronomical,mechanic / mechanical,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systemic / systematic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-ous: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mountainous, poisonous,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disastrous, spacious, voluminous, miraculous, laborious, courageous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-cial, -tial: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beneficial,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provincial,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essential, influential, substantial, residential,  palatial, controversial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weighty, starry, rosy, sticky, tricky, brainy, toasty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-ly: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costly, scholarly, orderly, daily, monthly, yearly, deadly, leisurely, timely, homely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-able: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accessible, digestible, knowledgeable, noticeable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-ing: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promising, loving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比较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loved), trying, forbidding, pressing, misleading, striking, ballooning, biting, stinging, demanding, engaging, enlightening, enterprising, inviting, sweeping, towering, underlying, inquiring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spcAft>
                <a:spcPts val="0"/>
              </a:spcAft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/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-ed: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pointed, sighted, winged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-ful: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eventful, fruitful, regretful, stressful, handful, mouthful, spoonful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-ative: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qualitative, quantitative, authoritative, representative, argumentative, initiative, preventative (preventive)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-ual: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factual, textual, spiritual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-ary: 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revolutionary, monetary, planetary, visionary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9210</Words>
  <Application>WPS 演示</Application>
  <PresentationFormat>宽屏</PresentationFormat>
  <Paragraphs>249</Paragraphs>
  <Slides>16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Arial</vt:lpstr>
      <vt:lpstr>宋体</vt:lpstr>
      <vt:lpstr>Wingdings</vt:lpstr>
      <vt:lpstr>Wingdings</vt:lpstr>
      <vt:lpstr>Times New Roman</vt:lpstr>
      <vt:lpstr>微软雅黑</vt:lpstr>
      <vt:lpstr>Arial Unicode MS</vt:lpstr>
      <vt:lpstr>Calibri</vt:lpstr>
      <vt:lpstr>WPS</vt:lpstr>
      <vt:lpstr>专题一 词形变化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marble   duang</cp:lastModifiedBy>
  <cp:revision>227</cp:revision>
  <dcterms:created xsi:type="dcterms:W3CDTF">2019-06-19T02:08:00Z</dcterms:created>
  <dcterms:modified xsi:type="dcterms:W3CDTF">2025-08-28T02:10:33Z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BB83EBE53C4D453783F55872012F7CDC_11</vt:lpwstr>
  </property>
</Properties>
</file>