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zh-CN" sz="6600">
                <a:solidFill>
                  <a:srgbClr val="FF0000"/>
                </a:solidFill>
              </a:rPr>
              <a:t>专题六</a:t>
            </a:r>
            <a:r>
              <a:rPr lang="en-US" altLang="zh-CN" sz="6600">
                <a:solidFill>
                  <a:srgbClr val="FF0000"/>
                </a:solidFill>
              </a:rPr>
              <a:t> </a:t>
            </a:r>
            <a:r>
              <a:rPr lang="zh-CN" altLang="en-US" sz="6600">
                <a:solidFill>
                  <a:srgbClr val="FF0000"/>
                </a:solidFill>
              </a:rPr>
              <a:t>观点类议论文</a:t>
            </a:r>
            <a:endParaRPr lang="zh-CN" altLang="en-US" sz="6600">
              <a:solidFill>
                <a:srgbClr val="FF0000"/>
              </a:solidFill>
            </a:endParaRPr>
          </a:p>
        </p:txBody>
      </p:sp>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02285"/>
            <a:ext cx="10968990" cy="5747385"/>
          </a:xfrm>
          <a:ln>
            <a:solidFill>
              <a:schemeClr val="accent1"/>
            </a:solidFill>
          </a:ln>
        </p:spPr>
        <p:txBody>
          <a:bodyPr>
            <a:noAutofit/>
          </a:bodyPr>
          <a:p>
            <a:pPr marL="0" indent="45720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假设你是李华。学校就如何组织每天上午</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30</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分钟的大课间活动征求全校学生的意见。请你根据以下内容写一封建议信，内容包括：</a:t>
            </a:r>
            <a:endPar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76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1.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你的建议；</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你的理由。</a:t>
            </a:r>
            <a:endParaRPr lang="zh-CN" altLang="en-US" sz="2300">
              <a:solidFill>
                <a:schemeClr val="tx1"/>
              </a:solidFill>
              <a:latin typeface="Times New Roman" panose="02020603050405020304" charset="0"/>
              <a:cs typeface="Times New Roman" panose="02020603050405020304" charset="0"/>
            </a:endParaRPr>
          </a:p>
          <a:p>
            <a:pPr marL="0" indent="45720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I am writing to propose some constructive suggestions regarding the 30-minute mid-morning break, which is of great importance to us students.</a:t>
            </a:r>
            <a:endParaRPr lang="en-US" altLang="zh-CN" sz="2300">
              <a:solidFill>
                <a:schemeClr val="tx1"/>
              </a:solidFill>
              <a:latin typeface="Times New Roman" panose="02020603050405020304" charset="0"/>
              <a:cs typeface="Times New Roman" panose="02020603050405020304" charset="0"/>
            </a:endParaRPr>
          </a:p>
          <a:p>
            <a:pPr marL="0" indent="45720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My primary recommendation is to diversify the activity options to cater to our varied interests. Offering a rotating schedule that includes sports, arts and crafts, and even educational workshops would ensure every student finds something engaging. While physical activity is crucial, we should equally prioritize mental well-being. Therefore, I strongly suggest incorporating mindfulness sessions, such as guided meditation, yoga, or short talks on stress management. Providing this space to recharge would significantly contribute to a more positive and focused learning environment in subsequent classes.</a:t>
            </a:r>
            <a:endParaRPr lang="en-US" altLang="zh-CN" sz="2300">
              <a:solidFill>
                <a:schemeClr val="tx1"/>
              </a:solidFill>
              <a:latin typeface="Times New Roman" panose="02020603050405020304" charset="0"/>
              <a:cs typeface="Times New Roman" panose="02020603050405020304" charset="0"/>
            </a:endParaRPr>
          </a:p>
          <a:p>
            <a:pPr marL="0" indent="45720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I am confident that these proposals would effectively address students' needs and enhance our overall school experience. Thank you for your consideration, and I look forward to seeing positive changes.</a:t>
            </a:r>
            <a:endParaRPr lang="en-US" altLang="zh-CN" sz="2300">
              <a:solidFill>
                <a:schemeClr val="tx1"/>
              </a:solidFill>
              <a:latin typeface="Times New Roman" panose="02020603050405020304" charset="0"/>
              <a:cs typeface="Times New Roman" panose="02020603050405020304" charset="0"/>
            </a:endParaRPr>
          </a:p>
          <a:p>
            <a:pPr marL="0" indent="0" algn="just">
              <a:buNone/>
            </a:pPr>
            <a:endParaRPr lang="en-US" altLang="zh-CN" sz="20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02285"/>
            <a:ext cx="10968990" cy="5747385"/>
          </a:xfrm>
          <a:ln>
            <a:solidFill>
              <a:schemeClr val="accent1"/>
            </a:solidFill>
          </a:ln>
        </p:spPr>
        <p:txBody>
          <a:bodyPr>
            <a:noAutofit/>
          </a:bodyPr>
          <a:p>
            <a:pPr marL="0" indent="457200" algn="just">
              <a:lnSpc>
                <a:spcPts val="250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你校计划在</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世界读书日</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举行英语演讲比赛，主题是</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实体书店是否会消失</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请你写一篇演讲稿，内容包括：</a:t>
            </a:r>
            <a:endPar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5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1.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你的看法；</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你的理由。</a:t>
            </a:r>
            <a:endPar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500"/>
              </a:lnSpc>
              <a:spcAft>
                <a:spcPts val="0"/>
              </a:spcAft>
              <a:buNone/>
            </a:pPr>
            <a:r>
              <a:rPr lang="en-US" altLang="zh-CN" sz="2300">
                <a:solidFill>
                  <a:schemeClr val="tx1"/>
                </a:solidFill>
                <a:latin typeface="Times New Roman" panose="02020603050405020304" charset="0"/>
                <a:cs typeface="Times New Roman" panose="02020603050405020304" charset="0"/>
              </a:rPr>
              <a:t>Hi, everyone! The rise of online bookstores might seem to be eclipsing their physical counterparts, but I stand before you today with a firm belief: the physical bookstore is far from obsolete.</a:t>
            </a:r>
            <a:endParaRPr lang="en-US" altLang="zh-CN" sz="2300">
              <a:solidFill>
                <a:schemeClr val="tx1"/>
              </a:solidFill>
              <a:latin typeface="Times New Roman" panose="02020603050405020304" charset="0"/>
              <a:cs typeface="Times New Roman" panose="02020603050405020304" charset="0"/>
            </a:endParaRPr>
          </a:p>
          <a:p>
            <a:pPr marL="0" indent="457200" algn="just">
              <a:lnSpc>
                <a:spcPts val="2500"/>
              </a:lnSpc>
              <a:spcAft>
                <a:spcPts val="0"/>
              </a:spcAft>
              <a:buNone/>
            </a:pPr>
            <a:r>
              <a:rPr lang="en-US" altLang="zh-CN" sz="2300">
                <a:solidFill>
                  <a:schemeClr val="tx1"/>
                </a:solidFill>
                <a:latin typeface="Times New Roman" panose="02020603050405020304" charset="0"/>
                <a:cs typeface="Times New Roman" panose="02020603050405020304" charset="0"/>
              </a:rPr>
              <a:t>My conviction rests on three pillars. Firstly, it's about the irreplaceable sensory experience. The weight of a book in your hands, the scent of paper, and the act of turning a page create a deeply personal connection that a screen cannot replicate. Secondly, bookstores serve as vital cultural hubs. They are places where like-minded souls can connect, discuss ideas, and meet the authors who inspire them, fostering a sense of community. Finally, their adaptability is key. Many have evolved into charming complexes integrating cafes and cultural events, offering an experience that transcends mere shopping.</a:t>
            </a:r>
            <a:endParaRPr lang="en-US" altLang="zh-CN" sz="2300">
              <a:solidFill>
                <a:schemeClr val="tx1"/>
              </a:solidFill>
              <a:latin typeface="Times New Roman" panose="02020603050405020304" charset="0"/>
              <a:cs typeface="Times New Roman" panose="02020603050405020304" charset="0"/>
            </a:endParaRPr>
          </a:p>
          <a:p>
            <a:pPr marL="0" indent="457200" algn="just">
              <a:lnSpc>
                <a:spcPts val="2500"/>
              </a:lnSpc>
              <a:spcAft>
                <a:spcPts val="0"/>
              </a:spcAft>
              <a:buNone/>
            </a:pPr>
            <a:r>
              <a:rPr lang="en-US" altLang="zh-CN" sz="2300">
                <a:solidFill>
                  <a:schemeClr val="tx1"/>
                </a:solidFill>
                <a:latin typeface="Times New Roman" panose="02020603050405020304" charset="0"/>
                <a:cs typeface="Times New Roman" panose="02020603050405020304" charset="0"/>
              </a:rPr>
              <a:t>So, while the "brick-and-click" competition will persist, I am convinced that as long as physical bookstores continue to innovate, they will not just survive, but thrive. Thank you.</a:t>
            </a:r>
            <a:endParaRPr lang="en-US" altLang="zh-CN" sz="23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54355"/>
            <a:ext cx="10968990" cy="5695315"/>
          </a:xfrm>
          <a:ln>
            <a:solidFill>
              <a:schemeClr val="accent1"/>
            </a:solidFill>
          </a:ln>
        </p:spPr>
        <p:txBody>
          <a:bodyPr>
            <a:noAutofit/>
          </a:bodyPr>
          <a:p>
            <a:pPr marL="0" indent="457200" algn="just">
              <a:spcAft>
                <a:spcPts val="0"/>
              </a:spcAft>
              <a:buNone/>
            </a:pPr>
            <a:r>
              <a:rPr lang="zh-CN" altLang="en-US" sz="17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假设你是明启中学的学生王磊，你校计划引进一个机器人担任餐厅服务员或者图书管理员，并在英语贴吧征求学生意见，你很感兴趣，决定回帖相应。内容包括：</a:t>
            </a:r>
            <a:endParaRPr lang="zh-CN" altLang="en-US" sz="17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spcAft>
                <a:spcPts val="0"/>
              </a:spcAft>
              <a:buNone/>
            </a:pPr>
            <a:r>
              <a:rPr lang="en-US" altLang="zh-CN" sz="17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17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你认为机器人适合担任的一个岗位；</a:t>
            </a:r>
            <a:r>
              <a:rPr lang="en-US" altLang="zh-CN" sz="17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17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通过比较阐述理由。</a:t>
            </a:r>
            <a:endParaRPr lang="zh-CN" altLang="en-US" sz="17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spcAft>
                <a:spcPts val="0"/>
              </a:spcAft>
              <a:buNone/>
            </a:pPr>
            <a:r>
              <a:rPr lang="en-US" altLang="zh-CN" sz="1700">
                <a:solidFill>
                  <a:schemeClr val="tx1"/>
                </a:solidFill>
                <a:latin typeface="Times New Roman" panose="02020603050405020304" charset="0"/>
                <a:cs typeface="Times New Roman" panose="02020603050405020304" charset="0"/>
              </a:rPr>
              <a:t>As a student at Mingqi Middle School, I find the proposal to introduce robots fascinating. After careful consideration, I strongly advocate for deploying a robot as a librarian, believing it would bring more substantial benefits than a dining hall attendant.</a:t>
            </a:r>
            <a:endParaRPr lang="en-US" altLang="zh-CN" sz="1700">
              <a:solidFill>
                <a:schemeClr val="tx1"/>
              </a:solidFill>
              <a:latin typeface="Times New Roman" panose="02020603050405020304" charset="0"/>
              <a:cs typeface="Times New Roman" panose="02020603050405020304" charset="0"/>
            </a:endParaRPr>
          </a:p>
          <a:p>
            <a:pPr marL="0" indent="457200" algn="just">
              <a:spcAft>
                <a:spcPts val="0"/>
              </a:spcAft>
              <a:buNone/>
            </a:pPr>
            <a:r>
              <a:rPr lang="en-US" altLang="zh-CN" sz="1700">
                <a:solidFill>
                  <a:schemeClr val="tx1"/>
                </a:solidFill>
                <a:latin typeface="Times New Roman" panose="02020603050405020304" charset="0"/>
                <a:cs typeface="Times New Roman" panose="02020603050405020304" charset="0"/>
              </a:rPr>
              <a:t>While both positions could utilize robotic efficiency, the library's environment is particularly suited to automation. A robot librarian would excel in managing repetitive tasks with perfect accuracy—sorting returns, locating misplaced books, and organizing shelves tirelessly. This precision, though useful in the cafeteria, is more critical where systematic organization is paramount. Furthermore, in the library, a robot's service is complementary, freeing our human librarians for more meaningful interactions like reading guidance, whereas in the cafeteria, it might create a less personal dining experience.</a:t>
            </a:r>
            <a:endParaRPr lang="en-US" altLang="zh-CN" sz="1700">
              <a:solidFill>
                <a:schemeClr val="tx1"/>
              </a:solidFill>
              <a:latin typeface="Times New Roman" panose="02020603050405020304" charset="0"/>
              <a:cs typeface="Times New Roman" panose="02020603050405020304" charset="0"/>
            </a:endParaRPr>
          </a:p>
          <a:p>
            <a:pPr marL="0" indent="457200" algn="just">
              <a:spcAft>
                <a:spcPts val="0"/>
              </a:spcAft>
              <a:buNone/>
            </a:pPr>
            <a:r>
              <a:rPr lang="en-US" altLang="zh-CN" sz="1700">
                <a:solidFill>
                  <a:schemeClr val="tx1"/>
                </a:solidFill>
                <a:latin typeface="Times New Roman" panose="02020603050405020304" charset="0"/>
                <a:cs typeface="Times New Roman" panose="02020603050405020304" charset="0"/>
              </a:rPr>
              <a:t>Therefore, a robot in the library represents not just a replacement, but an enhancement. It would create a more efficient system where humans and machines collaborate, ultimately enriching our academic environment and fostering a greater love for knowledge and reading among all students.</a:t>
            </a:r>
            <a:endParaRPr lang="en-US" altLang="zh-CN" sz="17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472440" y="481965"/>
            <a:ext cx="11104880" cy="5977890"/>
          </a:xfrm>
          <a:ln>
            <a:solidFill>
              <a:schemeClr val="accent1"/>
            </a:solidFill>
          </a:ln>
        </p:spPr>
        <p:txBody>
          <a:bodyPr>
            <a:noAutofit/>
          </a:bodyPr>
          <a:p>
            <a:pPr marL="0" indent="0">
              <a:lnSpc>
                <a:spcPts val="2880"/>
              </a:lnSpc>
              <a:spcAft>
                <a:spcPts val="0"/>
              </a:spcAft>
              <a:buNone/>
            </a:pPr>
            <a:r>
              <a:rPr lang="zh-CN" altLang="en-US" sz="2400" b="1">
                <a:solidFill>
                  <a:schemeClr val="tx1"/>
                </a:solidFill>
                <a:effectLst>
                  <a:outerShdw blurRad="38100" dist="38100" dir="2700000" algn="tl">
                    <a:srgbClr val="000000">
                      <a:alpha val="43137"/>
                    </a:srgbClr>
                  </a:outerShdw>
                </a:effectLst>
              </a:rPr>
              <a:t>开头常用句型：</a:t>
            </a:r>
            <a:endParaRPr lang="zh-CN" altLang="en-US" sz="2400" b="1">
              <a:solidFill>
                <a:schemeClr val="tx1"/>
              </a:solidFill>
              <a:effectLst>
                <a:outerShdw blurRad="38100" dist="38100" dir="2700000" algn="tl">
                  <a:srgbClr val="000000">
                    <a:alpha val="43137"/>
                  </a:srgbClr>
                </a:outerShdw>
              </a:effectLst>
            </a:endParaRPr>
          </a:p>
          <a:p>
            <a:pPr marL="0" indent="0">
              <a:lnSpc>
                <a:spcPts val="2880"/>
              </a:lnSpc>
              <a:spcAft>
                <a:spcPts val="0"/>
              </a:spcAft>
              <a:buNone/>
            </a:pPr>
            <a:r>
              <a:rPr lang="en-US" altLang="zh-CN" sz="2400">
                <a:solidFill>
                  <a:schemeClr val="tx1"/>
                </a:solidFill>
                <a:sym typeface="+mn-ea"/>
              </a:rPr>
              <a:t>There is a clash of views between A and B. </a:t>
            </a:r>
            <a:endParaRPr lang="en-US" altLang="zh-CN" sz="2400">
              <a:solidFill>
                <a:schemeClr val="tx1"/>
              </a:solidFill>
            </a:endParaRPr>
          </a:p>
          <a:p>
            <a:pPr marL="0" indent="0">
              <a:lnSpc>
                <a:spcPts val="2880"/>
              </a:lnSpc>
              <a:spcAft>
                <a:spcPts val="0"/>
              </a:spcAft>
              <a:buNone/>
            </a:pPr>
            <a:r>
              <a:rPr lang="en-US" altLang="zh-CN" sz="2400">
                <a:solidFill>
                  <a:schemeClr val="tx1"/>
                </a:solidFill>
                <a:sym typeface="+mn-ea"/>
              </a:rPr>
              <a:t>Opinions are divided / polarized on the issue of ... </a:t>
            </a:r>
            <a:endParaRPr lang="en-US" altLang="zh-CN" sz="2400">
              <a:solidFill>
                <a:schemeClr val="tx1"/>
              </a:solidFill>
            </a:endParaRPr>
          </a:p>
          <a:p>
            <a:pPr marL="0" indent="0">
              <a:lnSpc>
                <a:spcPts val="2880"/>
              </a:lnSpc>
              <a:spcAft>
                <a:spcPts val="0"/>
              </a:spcAft>
              <a:buNone/>
            </a:pPr>
            <a:r>
              <a:rPr lang="en-US" altLang="zh-CN" sz="2400">
                <a:solidFill>
                  <a:schemeClr val="tx1"/>
                </a:solidFill>
                <a:sym typeface="+mn-ea"/>
              </a:rPr>
              <a:t>There is no consensus among people as to whether ... </a:t>
            </a:r>
            <a:endParaRPr lang="en-US" altLang="zh-CN" sz="2400">
              <a:solidFill>
                <a:schemeClr val="tx1"/>
              </a:solidFill>
            </a:endParaRPr>
          </a:p>
          <a:p>
            <a:pPr marL="0" indent="0">
              <a:lnSpc>
                <a:spcPts val="2880"/>
              </a:lnSpc>
              <a:spcAft>
                <a:spcPts val="0"/>
              </a:spcAft>
              <a:buNone/>
            </a:pPr>
            <a:r>
              <a:rPr lang="en-US" altLang="zh-CN" sz="2400">
                <a:solidFill>
                  <a:schemeClr val="tx1"/>
                </a:solidFill>
              </a:rPr>
              <a:t>Some people believe/argue/claim that ..., while others hold the view that ...</a:t>
            </a:r>
            <a:endParaRPr lang="en-US" altLang="zh-CN" sz="2400">
              <a:solidFill>
                <a:schemeClr val="tx1"/>
              </a:solidFill>
            </a:endParaRPr>
          </a:p>
          <a:p>
            <a:pPr marL="0" indent="0">
              <a:lnSpc>
                <a:spcPts val="2880"/>
              </a:lnSpc>
              <a:spcAft>
                <a:spcPts val="0"/>
              </a:spcAft>
              <a:buNone/>
            </a:pPr>
            <a:r>
              <a:rPr lang="en-US" altLang="zh-CN" sz="2400">
                <a:solidFill>
                  <a:schemeClr val="tx1"/>
                </a:solidFill>
              </a:rPr>
              <a:t>There is a heated / raging debate over ..., with proponents asserting that ... and opponents countering that ... </a:t>
            </a:r>
            <a:endParaRPr lang="en-US" altLang="zh-CN" sz="2400">
              <a:solidFill>
                <a:schemeClr val="tx1"/>
              </a:solidFill>
            </a:endParaRPr>
          </a:p>
          <a:p>
            <a:pPr marL="0" indent="0">
              <a:lnSpc>
                <a:spcPts val="2880"/>
              </a:lnSpc>
              <a:spcAft>
                <a:spcPts val="0"/>
              </a:spcAft>
              <a:buNone/>
            </a:pPr>
            <a:r>
              <a:rPr lang="zh-CN" altLang="en-US" sz="2400" b="1">
                <a:solidFill>
                  <a:schemeClr val="tx1"/>
                </a:solidFill>
                <a:effectLst>
                  <a:outerShdw blurRad="38100" dist="38100" dir="2700000" algn="tl">
                    <a:srgbClr val="000000">
                      <a:alpha val="43137"/>
                    </a:srgbClr>
                  </a:outerShdw>
                </a:effectLst>
              </a:rPr>
              <a:t>表达观点：</a:t>
            </a:r>
            <a:endParaRPr lang="zh-CN" altLang="en-US" sz="2400" b="1">
              <a:solidFill>
                <a:schemeClr val="tx1"/>
              </a:solidFill>
              <a:effectLst>
                <a:outerShdw blurRad="38100" dist="38100" dir="2700000" algn="tl">
                  <a:srgbClr val="000000">
                    <a:alpha val="43137"/>
                  </a:srgbClr>
                </a:outerShdw>
              </a:effectLst>
            </a:endParaRPr>
          </a:p>
          <a:p>
            <a:pPr marL="0" indent="0">
              <a:lnSpc>
                <a:spcPts val="2880"/>
              </a:lnSpc>
              <a:spcAft>
                <a:spcPts val="0"/>
              </a:spcAft>
              <a:buNone/>
            </a:pPr>
            <a:r>
              <a:rPr lang="en-US" altLang="zh-CN" sz="2400">
                <a:solidFill>
                  <a:schemeClr val="tx1"/>
                </a:solidFill>
                <a:sym typeface="+mn-ea"/>
              </a:rPr>
              <a:t>As far as I am concerned, ... </a:t>
            </a:r>
            <a:endParaRPr lang="en-US" altLang="zh-CN" sz="2400">
              <a:solidFill>
                <a:schemeClr val="tx1"/>
              </a:solidFill>
            </a:endParaRPr>
          </a:p>
          <a:p>
            <a:pPr marL="0" indent="0">
              <a:lnSpc>
                <a:spcPts val="2880"/>
              </a:lnSpc>
              <a:spcAft>
                <a:spcPts val="0"/>
              </a:spcAft>
              <a:buNone/>
            </a:pPr>
            <a:r>
              <a:rPr lang="en-US" altLang="zh-CN" sz="2400">
                <a:solidFill>
                  <a:schemeClr val="tx1"/>
                </a:solidFill>
                <a:sym typeface="+mn-ea"/>
              </a:rPr>
              <a:t>I am firmly convinced that ...</a:t>
            </a:r>
            <a:endParaRPr lang="en-US" altLang="zh-CN" sz="2400">
              <a:solidFill>
                <a:schemeClr val="tx1"/>
              </a:solidFill>
              <a:sym typeface="+mn-ea"/>
            </a:endParaRPr>
          </a:p>
          <a:p>
            <a:pPr marL="0" indent="0">
              <a:lnSpc>
                <a:spcPts val="2880"/>
              </a:lnSpc>
              <a:spcAft>
                <a:spcPts val="0"/>
              </a:spcAft>
              <a:buNone/>
            </a:pPr>
            <a:r>
              <a:rPr lang="en-US" altLang="zh-CN" sz="2400">
                <a:solidFill>
                  <a:schemeClr val="tx1"/>
                </a:solidFill>
              </a:rPr>
              <a:t>From my perspective / From my point of view, ... </a:t>
            </a:r>
            <a:endParaRPr lang="en-US" altLang="zh-CN" sz="2400">
              <a:solidFill>
                <a:schemeClr val="tx1"/>
              </a:solidFill>
            </a:endParaRPr>
          </a:p>
          <a:p>
            <a:pPr marL="0" indent="0">
              <a:lnSpc>
                <a:spcPts val="2880"/>
              </a:lnSpc>
              <a:spcAft>
                <a:spcPts val="0"/>
              </a:spcAft>
              <a:buNone/>
            </a:pPr>
            <a:r>
              <a:rPr lang="en-US" altLang="zh-CN" sz="2400">
                <a:solidFill>
                  <a:schemeClr val="tx1"/>
                </a:solidFill>
              </a:rPr>
              <a:t>Personally, I am in favor of the former / latter view.</a:t>
            </a:r>
            <a:endParaRPr lang="en-US" altLang="zh-CN" sz="2400">
              <a:solidFill>
                <a:schemeClr val="tx1"/>
              </a:solidFill>
            </a:endParaRPr>
          </a:p>
          <a:p>
            <a:pPr marL="0" indent="0">
              <a:buNone/>
            </a:pPr>
            <a:endParaRPr lang="en-US" altLang="zh-CN" sz="2400">
              <a:solidFill>
                <a:schemeClr val="tx1"/>
              </a:solidFill>
            </a:endParaRPr>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75945"/>
            <a:ext cx="10968990" cy="5673725"/>
          </a:xfrm>
          <a:ln>
            <a:solidFill>
              <a:schemeClr val="accent1"/>
            </a:solidFill>
          </a:ln>
        </p:spPr>
        <p:txBody>
          <a:bodyPr>
            <a:noAutofit/>
          </a:bodyPr>
          <a:p>
            <a:pPr marL="0" indent="0" algn="just">
              <a:lnSpc>
                <a:spcPts val="3200"/>
              </a:lnSpc>
              <a:spcAft>
                <a:spcPts val="0"/>
              </a:spcAft>
              <a:buNone/>
            </a:pP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主体段常用句型：</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as (is) evidenced / exemplified by ...</a:t>
            </a:r>
            <a:endParaRPr lang="en-US" altLang="zh-CN" sz="2400">
              <a:solidFill>
                <a:schemeClr val="tx1"/>
              </a:solidFill>
              <a:latin typeface="Times New Roman" panose="02020603050405020304" charset="0"/>
              <a:cs typeface="Times New Roman" panose="02020603050405020304" charset="0"/>
              <a:sym typeface="+mn-ea"/>
            </a:endParaRP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serves as the cornerstone / pillar of ...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plays an indispensable / crucial role in ...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This is largely attributable to the fact that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The importance of ... can’t be overestimated.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We can never emphasize ... too much / enough. </a:t>
            </a:r>
            <a:endParaRPr lang="en-US" altLang="zh-CN" sz="2400">
              <a:solidFill>
                <a:schemeClr val="tx1"/>
              </a:solidFill>
              <a:latin typeface="Times New Roman" panose="02020603050405020304" charset="0"/>
              <a:cs typeface="Times New Roman" panose="02020603050405020304" charset="0"/>
              <a:sym typeface="+mn-ea"/>
            </a:endParaRP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emerges as a viable / feasible / practical option. </a:t>
            </a:r>
            <a:endParaRPr lang="en-US" altLang="zh-CN" sz="2400">
              <a:solidFill>
                <a:schemeClr val="tx1"/>
              </a:solidFill>
              <a:latin typeface="Times New Roman" panose="02020603050405020304" charset="0"/>
              <a:cs typeface="Times New Roman" panose="02020603050405020304" charset="0"/>
              <a:sym typeface="+mn-ea"/>
            </a:endParaRP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exerts a profound and far-reaching influence on ...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Admittedly, its advantages outweigh its disadvantages.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rPr>
              <a:t>The prevalence of  ... stands as a testament to this fact. </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33400"/>
            <a:ext cx="10968990" cy="5716270"/>
          </a:xfrm>
          <a:ln>
            <a:solidFill>
              <a:schemeClr val="accent1"/>
            </a:solidFill>
          </a:ln>
        </p:spPr>
        <p:txBody>
          <a:bodyPr/>
          <a:p>
            <a:pPr marL="0" indent="0">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托福作文</a:t>
            </a:r>
            <a:r>
              <a:rPr lang="en-US" altLang="zh-CN" sz="2400">
                <a:solidFill>
                  <a:schemeClr val="tx1"/>
                </a:solidFill>
                <a:latin typeface="Times New Roman" panose="02020603050405020304" charset="0"/>
                <a:cs typeface="Times New Roman" panose="02020603050405020304" charset="0"/>
              </a:rPr>
              <a:t>) </a:t>
            </a:r>
            <a:endParaRPr lang="en-US" altLang="zh-CN"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If you have limited time to visit a city, which of the following is the most effective way to learn about the city? </a:t>
            </a:r>
            <a:endParaRPr lang="en-US" altLang="zh-CN"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A. touring historical sites. </a:t>
            </a:r>
            <a:endParaRPr lang="en-US" altLang="zh-CN"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B. Going shopping in shopping centers. </a:t>
            </a:r>
            <a:endParaRPr lang="en-US" altLang="zh-CN"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C. Spending time in restaurants or cafes.</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23240"/>
            <a:ext cx="10968990" cy="5726430"/>
          </a:xfrm>
          <a:ln>
            <a:solidFill>
              <a:schemeClr val="accent1"/>
            </a:solidFill>
          </a:ln>
        </p:spPr>
        <p:txBody>
          <a:bodyPr>
            <a:noAutofit/>
          </a:bodyPr>
          <a:p>
            <a:pPr marL="0" indent="45720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rPr>
              <a:t>When time is limited, touring historical sites proves the most rewarding for understanding a city's essence. While shopping and dining offer glimpses of modern life, it's through historical landmarks that a city's true character emerges most vividly.</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rPr>
              <a:t>Walking through ancient quarters and preserved landmarks allows visitors to witness firsthand the city's cultural and architectural evolution. The stories embedded in these places provide profound insights into what truly makes the city unique, something that shopping malls and chain cafes, increasingly similar across the globe, simply cannot replicate.</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rPr>
              <a:t>Therefore, for travelers seeking authentic understanding rather than superficial experiences, historical exploration remains unparalleled. </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44195"/>
            <a:ext cx="10968990" cy="5705475"/>
          </a:xfrm>
          <a:ln>
            <a:solidFill>
              <a:schemeClr val="accent1"/>
            </a:solidFill>
          </a:ln>
        </p:spPr>
        <p:txBody>
          <a:bodyPr/>
          <a:p>
            <a:pPr marL="0" indent="0" algn="just">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托福作文</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endPar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After your presentation, which way would you choose to identify your weakness and improve your presentation?</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A. Reviewing the recording on your own; </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B. Inviting your colleagues or classmates to make suggestions for improvement. </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54990"/>
            <a:ext cx="10968990" cy="5694680"/>
          </a:xfrm>
          <a:ln>
            <a:solidFill>
              <a:schemeClr val="accent1"/>
            </a:solidFill>
          </a:ln>
        </p:spPr>
        <p:txBody>
          <a:bodyPr>
            <a:noAutofit/>
          </a:bodyPr>
          <a:p>
            <a:pPr marL="0" indent="457200" algn="just">
              <a:lnSpc>
                <a:spcPts val="2880"/>
              </a:lnSpc>
              <a:buNone/>
            </a:pPr>
            <a:r>
              <a:rPr lang="en-US" altLang="zh-CN" sz="2400">
                <a:solidFill>
                  <a:schemeClr val="tx1"/>
                </a:solidFill>
                <a:latin typeface="Times New Roman" panose="02020603050405020304" charset="0"/>
                <a:cs typeface="Times New Roman" panose="02020603050405020304" charset="0"/>
              </a:rPr>
              <a:t>While reviewing recordings offers valuable self-reflection, actively seeking feedback from others proves far more effective for identifying weaknesses. </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buNone/>
            </a:pPr>
            <a:r>
              <a:rPr lang="en-US" altLang="zh-CN" sz="2400">
                <a:solidFill>
                  <a:schemeClr val="tx1"/>
                </a:solidFill>
                <a:latin typeface="Times New Roman" panose="02020603050405020304" charset="0"/>
                <a:cs typeface="Times New Roman" panose="02020603050405020304" charset="0"/>
              </a:rPr>
              <a:t>Colleagues provide multidimensional insights that a recording cannot replicate. They notice audience reactions, structural coherence, and persuasive impact. This bird-eye-view approach not only reveals overlooked flaws but also generates constructive solutions, transforming individual performance into collective wisdom.</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buNone/>
            </a:pPr>
            <a:r>
              <a:rPr lang="en-US" altLang="zh-CN" sz="2400">
                <a:solidFill>
                  <a:schemeClr val="tx1"/>
                </a:solidFill>
                <a:latin typeface="Times New Roman" panose="02020603050405020304" charset="0"/>
                <a:cs typeface="Times New Roman" panose="02020603050405020304" charset="0"/>
              </a:rPr>
              <a:t>Therefore, for meaningful improvement that transcends superficial adjustments, external feedback remains indispensable. It creates a pathway to genuine growth that solitary analysis simply cannot match, ultimately making us more effective communicators.</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65150"/>
            <a:ext cx="10968990" cy="5684520"/>
          </a:xfrm>
          <a:ln>
            <a:solidFill>
              <a:schemeClr val="accent1"/>
            </a:solidFill>
          </a:ln>
        </p:spPr>
        <p:txBody>
          <a:bodyPr>
            <a:normAutofit fontScale="90000"/>
          </a:bodyPr>
          <a:p>
            <a:pPr marL="0" indent="457200" algn="just">
              <a:lnSpc>
                <a:spcPts val="2800"/>
              </a:lnSpc>
              <a:spcAft>
                <a:spcPts val="0"/>
              </a:spcAft>
              <a:buNone/>
            </a:pPr>
            <a:r>
              <a:rPr lang="en-US" altLang="zh-CN" sz="3000">
                <a:solidFill>
                  <a:schemeClr val="tx1"/>
                </a:solidFill>
                <a:latin typeface="Times New Roman" panose="02020603050405020304" charset="0"/>
                <a:cs typeface="Times New Roman" panose="02020603050405020304" charset="0"/>
              </a:rPr>
              <a:t>While seeking external feedback is valuable, I believe reviewing the recording personally proves more comprehensive and constructive for improvement. This approach allows for honest self-assessment without filter, creating the foundation for genuine growth.</a:t>
            </a:r>
            <a:endParaRPr lang="en-US" altLang="zh-CN" sz="3000">
              <a:solidFill>
                <a:schemeClr val="tx1"/>
              </a:solidFill>
              <a:latin typeface="Times New Roman" panose="02020603050405020304" charset="0"/>
              <a:cs typeface="Times New Roman" panose="02020603050405020304" charset="0"/>
            </a:endParaRPr>
          </a:p>
          <a:p>
            <a:pPr marL="0" indent="457200" algn="just">
              <a:lnSpc>
                <a:spcPts val="2800"/>
              </a:lnSpc>
              <a:spcAft>
                <a:spcPts val="0"/>
              </a:spcAft>
              <a:buNone/>
            </a:pPr>
            <a:r>
              <a:rPr lang="en-US" altLang="zh-CN" sz="3000">
                <a:solidFill>
                  <a:schemeClr val="tx1"/>
                </a:solidFill>
                <a:latin typeface="Times New Roman" panose="02020603050405020304" charset="0"/>
                <a:cs typeface="Times New Roman" panose="02020603050405020304" charset="0"/>
              </a:rPr>
              <a:t>Through careful self-observation, we can detect subtle patterns that others might miss—whether repetitive gestures, vocal hesitations, or logical gaps in our narrative. The recording serves as an impartial mirror, revealing the disconnect between our intended delivery and actual performance. This process cultivates essential self-awareness that no second-hand suggestion can replicate.</a:t>
            </a:r>
            <a:endParaRPr lang="en-US" altLang="zh-CN" sz="3000">
              <a:solidFill>
                <a:schemeClr val="tx1"/>
              </a:solidFill>
              <a:latin typeface="Times New Roman" panose="02020603050405020304" charset="0"/>
              <a:cs typeface="Times New Roman" panose="02020603050405020304" charset="0"/>
            </a:endParaRPr>
          </a:p>
          <a:p>
            <a:pPr marL="0" indent="457200" algn="just">
              <a:lnSpc>
                <a:spcPts val="2800"/>
              </a:lnSpc>
              <a:spcAft>
                <a:spcPts val="0"/>
              </a:spcAft>
              <a:buNone/>
            </a:pPr>
            <a:r>
              <a:rPr lang="en-US" altLang="zh-CN" sz="3000">
                <a:solidFill>
                  <a:schemeClr val="tx1"/>
                </a:solidFill>
                <a:latin typeface="Times New Roman" panose="02020603050405020304" charset="0"/>
                <a:cs typeface="Times New Roman" panose="02020603050405020304" charset="0"/>
              </a:rPr>
              <a:t>Therefore, personal review establishes a disciplined practice of self-improvement. It transforms us from passive recipients of opinions into active architects of our communication skills, building lasting confidence through self-discovery rather than external validation.</a:t>
            </a:r>
            <a:endParaRPr lang="en-US" altLang="zh-CN" sz="3000">
              <a:solidFill>
                <a:schemeClr val="tx1"/>
              </a:solidFill>
              <a:latin typeface="Times New Roman" panose="02020603050405020304" charset="0"/>
              <a:cs typeface="Times New Roman" panose="02020603050405020304" charset="0"/>
            </a:endParaRPr>
          </a:p>
          <a:p>
            <a:pPr marL="0" indent="0">
              <a:buNone/>
            </a:pPr>
            <a:endParaRPr lang="en-US" altLang="zh-CN"/>
          </a:p>
          <a:p>
            <a:pPr marL="0" indent="0">
              <a:buNone/>
            </a:pPr>
            <a:endParaRPr lang="en-US" altLang="zh-CN"/>
          </a:p>
        </p:txBody>
      </p:sp>
    </p:spTree>
    <p:custDataLst>
      <p:tags r:id="rId2"/>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13080"/>
            <a:ext cx="10968990" cy="5736590"/>
          </a:xfrm>
          <a:ln>
            <a:solidFill>
              <a:schemeClr val="accent1"/>
            </a:solidFill>
          </a:ln>
        </p:spPr>
        <p:txBody>
          <a:bodyPr>
            <a:noAutofit/>
          </a:bodyPr>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sym typeface="+mn-ea"/>
              </a:rPr>
              <a:t>(</a:t>
            </a:r>
            <a:r>
              <a:rPr lang="zh-CN" altLang="en-US"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sym typeface="+mn-ea"/>
              </a:rPr>
              <a:t>武汉九调）</a:t>
            </a:r>
            <a:endParaRPr lang="zh-CN" altLang="en-US"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endParaRPr>
          </a:p>
          <a:p>
            <a:pPr marL="0" indent="45720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sym typeface="+mn-ea"/>
              </a:rPr>
              <a:t>  </a:t>
            </a:r>
            <a:r>
              <a:rPr lang="zh-CN" altLang="en-US"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sym typeface="+mn-ea"/>
              </a:rPr>
              <a:t>你校正在开展</a:t>
            </a:r>
            <a:r>
              <a:rPr lang="en-US" altLang="zh-CN"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sym typeface="+mn-ea"/>
              </a:rPr>
              <a:t> “</a:t>
            </a:r>
            <a:r>
              <a:rPr lang="zh-CN" altLang="en-US"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sym typeface="+mn-ea"/>
              </a:rPr>
              <a:t>学校图书馆是否应该购买电子书刊</a:t>
            </a:r>
            <a:r>
              <a:rPr lang="en-US" altLang="zh-CN"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sym typeface="+mn-ea"/>
              </a:rPr>
              <a:t>”</a:t>
            </a:r>
            <a:r>
              <a:rPr lang="zh-CN" altLang="en-US"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sym typeface="+mn-ea"/>
              </a:rPr>
              <a:t>的讨论。请你写一篇发言稿，在英语课堂作课前分享。内容包括：</a:t>
            </a:r>
            <a:endParaRPr lang="zh-CN" altLang="en-US"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endParaRPr>
          </a:p>
          <a:p>
            <a:pPr marL="0" indent="45720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sym typeface="+mn-ea"/>
              </a:rPr>
              <a:t>  1. </a:t>
            </a:r>
            <a:r>
              <a:rPr lang="zh-CN" altLang="en-US"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sym typeface="+mn-ea"/>
              </a:rPr>
              <a:t>表达看法；</a:t>
            </a:r>
            <a:endParaRPr lang="zh-CN" altLang="en-US"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endParaRPr>
          </a:p>
          <a:p>
            <a:pPr marL="0" indent="45720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sym typeface="+mn-ea"/>
              </a:rPr>
              <a:t>  2. </a:t>
            </a:r>
            <a:r>
              <a:rPr lang="zh-CN" altLang="en-US"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sym typeface="+mn-ea"/>
              </a:rPr>
              <a:t>说明理由。</a:t>
            </a:r>
            <a:endParaRPr lang="zh-CN" altLang="en-US"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endParaRPr>
          </a:p>
          <a:p>
            <a:pPr marL="0" indent="457200" algn="just">
              <a:lnSpc>
                <a:spcPts val="2500"/>
              </a:lnSpc>
              <a:spcAft>
                <a:spcPts val="0"/>
              </a:spcAft>
              <a:buNone/>
            </a:pPr>
            <a:r>
              <a:rPr lang="en-US" altLang="zh-CN" sz="2400">
                <a:solidFill>
                  <a:schemeClr val="tx1"/>
                </a:solidFill>
                <a:latin typeface="Mongolian Baiti" panose="03000500000000000000" charset="0"/>
                <a:cs typeface="Mongolian Baiti" panose="03000500000000000000" charset="0"/>
                <a:sym typeface="+mn-ea"/>
              </a:rPr>
              <a:t>Good morning, everyone. I firmly believe our school library should embrace digital resources by acquiring e-books. This move aligns perfectly with the needs of modern education and our digital-native lifestyles.</a:t>
            </a:r>
            <a:endParaRPr lang="en-US" altLang="zh-CN" sz="2400">
              <a:solidFill>
                <a:schemeClr val="tx1"/>
              </a:solidFill>
              <a:latin typeface="Mongolian Baiti" panose="03000500000000000000" charset="0"/>
              <a:cs typeface="Mongolian Baiti" panose="03000500000000000000" charset="0"/>
            </a:endParaRPr>
          </a:p>
          <a:p>
            <a:pPr marL="0" indent="457200" algn="just">
              <a:lnSpc>
                <a:spcPts val="2500"/>
              </a:lnSpc>
              <a:spcAft>
                <a:spcPts val="0"/>
              </a:spcAft>
              <a:buNone/>
            </a:pPr>
            <a:r>
              <a:rPr lang="en-US" altLang="zh-CN" sz="2400">
                <a:solidFill>
                  <a:schemeClr val="tx1"/>
                </a:solidFill>
                <a:latin typeface="Mongolian Baiti" panose="03000500000000000000" charset="0"/>
                <a:cs typeface="Mongolian Baiti" panose="03000500000000000000" charset="0"/>
                <a:sym typeface="+mn-ea"/>
              </a:rPr>
              <a:t>There are three reasons for this shift. Firstly, e-books provide instant and portable access to knowledge, allowing us to study anytime and anywhere. Secondly, they are space-saving and eco-friendly, reducing physical storage needs and paper waste. Moreover, interactive features like adjustable fonts and built-in dictionaries greatly enhance reading efficiency and comfort.</a:t>
            </a:r>
            <a:endParaRPr lang="en-US" altLang="zh-CN" sz="2400">
              <a:solidFill>
                <a:schemeClr val="tx1"/>
              </a:solidFill>
              <a:latin typeface="Mongolian Baiti" panose="03000500000000000000" charset="0"/>
              <a:cs typeface="Mongolian Baiti" panose="03000500000000000000" charset="0"/>
            </a:endParaRPr>
          </a:p>
          <a:p>
            <a:pPr marL="0" indent="457200" algn="just">
              <a:lnSpc>
                <a:spcPts val="2500"/>
              </a:lnSpc>
              <a:spcAft>
                <a:spcPts val="0"/>
              </a:spcAft>
              <a:buNone/>
            </a:pPr>
            <a:r>
              <a:rPr lang="en-US" altLang="zh-CN" sz="2400">
                <a:solidFill>
                  <a:schemeClr val="tx1"/>
                </a:solidFill>
                <a:latin typeface="Mongolian Baiti" panose="03000500000000000000" charset="0"/>
                <a:cs typeface="Mongolian Baiti" panose="03000500000000000000" charset="0"/>
                <a:sym typeface="+mn-ea"/>
              </a:rPr>
              <a:t>In conclusion, introducing e-books would make our library more accessible, sustainable, and student-friendly. It's a valuable upgrade that deserves our full support. Let's work together to bring our library into the digital age.Thank you.</a:t>
            </a:r>
            <a:endParaRPr lang="en-US" altLang="zh-CN" sz="2400">
              <a:solidFill>
                <a:schemeClr val="tx1"/>
              </a:solidFill>
              <a:latin typeface="Mongolian Baiti" panose="03000500000000000000" charset="0"/>
              <a:cs typeface="Mongolian Baiti" panose="03000500000000000000" charset="0"/>
            </a:endParaRPr>
          </a:p>
          <a:p>
            <a:pPr marL="0" indent="0">
              <a:lnSpc>
                <a:spcPts val="2500"/>
              </a:lnSpc>
              <a:spcAft>
                <a:spcPts val="0"/>
              </a:spcAft>
              <a:buNone/>
            </a:pPr>
            <a:endParaRPr lang="en-US" altLang="zh-CN" sz="2400">
              <a:solidFill>
                <a:schemeClr val="tx1"/>
              </a:solidFill>
              <a:latin typeface="Mongolian Baiti" panose="03000500000000000000" charset="0"/>
              <a:cs typeface="Mongolian Baiti" panose="03000500000000000000" charset="0"/>
            </a:endParaRPr>
          </a:p>
        </p:txBody>
      </p:sp>
    </p:spTree>
    <p:custDataLst>
      <p:tags r:id="rId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4.xml><?xml version="1.0" encoding="utf-8"?>
<p:tagLst xmlns:p="http://schemas.openxmlformats.org/presentationml/2006/main">
  <p:tag name="KSO_WM_BEAUTIFY_FLAG" val="#wm#"/>
  <p:tag name="KSO_WM_TEMPLATE_CATEGORY" val="custom"/>
  <p:tag name="KSO_WM_TEMPLATE_INDEX" val="20205081"/>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6.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8135</Words>
  <Application>WPS 演示</Application>
  <PresentationFormat>宽屏</PresentationFormat>
  <Paragraphs>81</Paragraphs>
  <Slides>12</Slides>
  <Notes>4</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12</vt:i4>
      </vt:variant>
    </vt:vector>
  </HeadingPairs>
  <TitlesOfParts>
    <vt:vector size="25" baseType="lpstr">
      <vt:lpstr>Arial</vt:lpstr>
      <vt:lpstr>宋体</vt:lpstr>
      <vt:lpstr>Wingdings</vt:lpstr>
      <vt:lpstr>Wingdings</vt:lpstr>
      <vt:lpstr>微软雅黑</vt:lpstr>
      <vt:lpstr>Arial Unicode MS</vt:lpstr>
      <vt:lpstr>Calibri</vt:lpstr>
      <vt:lpstr>Times New Roman</vt:lpstr>
      <vt:lpstr>华文楷体</vt:lpstr>
      <vt:lpstr>Mongolian Baiti</vt:lpstr>
      <vt:lpstr>Bookman Old Style</vt:lpstr>
      <vt:lpstr>等线</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马宝栋</cp:lastModifiedBy>
  <cp:revision>185</cp:revision>
  <dcterms:created xsi:type="dcterms:W3CDTF">2019-06-19T02:08:00Z</dcterms:created>
  <dcterms:modified xsi:type="dcterms:W3CDTF">2025-10-09T05:58:30Z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DB49B054D07D48C182E54546A8558BD5_11</vt:lpwstr>
  </property>
</Properties>
</file>