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6" y="128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专题二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语法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1485"/>
            <a:ext cx="10968990" cy="5798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demand / need / desire / longing / thirst / preference / enthusiasm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vehicle for (The play is an ideal vehicle for her talents.)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reason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account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provide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answer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settle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 for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send for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825"/>
            <a:ext cx="10968990" cy="58718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4736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77825"/>
            <a:ext cx="6139815" cy="587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48145" y="190182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左边的短语来自外研版教材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029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84175"/>
            <a:ext cx="5487670" cy="5865495"/>
          </a:xfrm>
          <a:prstGeom prst="rect">
            <a:avLst/>
          </a:prstGeom>
        </p:spPr>
      </p:pic>
      <p:pic>
        <p:nvPicPr>
          <p:cNvPr id="5" name="图片 4" descr="Screenshot_20250828_145053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4810"/>
            <a:ext cx="5521960" cy="5864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0828_145117_com.xingin.xhs_edit_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365760"/>
            <a:ext cx="5133340" cy="5883910"/>
          </a:xfrm>
          <a:prstGeom prst="rect">
            <a:avLst/>
          </a:prstGeom>
        </p:spPr>
      </p:pic>
      <p:pic>
        <p:nvPicPr>
          <p:cNvPr id="5" name="图片 4" descr="Screenshot_20250828_145138_com.xingin.xhs_edit_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70" y="365760"/>
            <a:ext cx="5836285" cy="5883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rmAutofit fontScale="97500"/>
          </a:bodyPr>
          <a:lstStyle/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III. </a:t>
            </a:r>
            <a:r>
              <a:rPr lang="zh-CN" altLang="en-US" sz="2665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动词不定式的复合结构做主语：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be frank, it is a great relief for us to have the task fulfilled in so short a time.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=For us to have the task fulfilled ... is a great relief.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them to move to Elkhead, Colo. to instruct the children whose shoes were held together with string was a surprise.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For the goods to be packed in strong cases is necessary.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动词不定式的复合结构做宾语：</a:t>
            </a:r>
            <a:endParaRPr lang="zh-CN" altLang="en-US" sz="2665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meant (for) you to eat, son.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was anxious for his younger brother to meet you.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动词不定式的复合结构做表语：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solution would be for shops to open at noon and close at 9 p.m. 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zh-CN" altLang="en-US" sz="2665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动词不定式的复合结构做状语：</a:t>
            </a:r>
          </a:p>
          <a:p>
            <a:pPr marL="0" indent="0" algn="just">
              <a:lnSpc>
                <a:spcPts val="2800"/>
              </a:lnSpc>
              <a:spcAft>
                <a:spcPts val="0"/>
              </a:spcAft>
              <a:buNone/>
            </a:pPr>
            <a:r>
              <a:rPr lang="en-US" altLang="zh-CN" sz="2665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 vote to be valid, the representative must be present and vote in person. </a:t>
            </a:r>
            <a:endParaRPr lang="zh-CN" altLang="en-US" sz="2665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动名词复合结构：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名词或代词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+doing / being done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做主语或宾语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做主语：名词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，物主代词（有生命）；原形（无生命）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作宾语：名词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或名词，物主代词或宾格；原形（无生命）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distance, the noise of desks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(open) and closed could be heard.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的句型：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no good / use doing sth. (There is no point doing...)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pays to do sth.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takes sb. / sth. to do sth.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经典题目：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Few students understand what it feels like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(rank) the first among all the students.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接不定式的动词：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afford, aim, claim, choose, decline, demand, desire, determine, pretend, resolve, threaten, hesitate, long, tend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接动名词的动词：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acknowledge, admit, advocate, avoid, consider, delay, postpone, deny, escape, evade, fancy, imagine, envision, include, understand, involve, resist, risk, suggest ...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接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意思不同：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建议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propose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暂停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cease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彻底结束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冒险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chance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碰巧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意味着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mean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打算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doing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后悔做了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regret to do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遗憾地去做</a:t>
            </a:r>
          </a:p>
          <a:p>
            <a:pPr marL="0" indent="0" algn="just">
              <a:buNone/>
            </a:pPr>
            <a:endParaRPr lang="zh-CN" altLang="en-US" sz="11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6240"/>
            <a:ext cx="10968990" cy="58534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做状语的区别：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目的（句首，句中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。置于句中，无逗号。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意外的结果，也可以写成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only to do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，前面多加逗号。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doing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自然而然的结果，前面必须加逗号。</a:t>
            </a:r>
          </a:p>
          <a:p>
            <a:pPr marL="0" indent="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scurried to answer the door,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only to find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it was not the delivery man but a stranger. His heart sank and his face fell. "Are you Mr. Rolins?" the stranger ventured, rubbing his hands. </a:t>
            </a: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32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articulated my full name and explained its meaning in detail, successfully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arousing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deep interest of my classmates, who was glued to me, hands shooting up high. "I want a Chinese name," one voice exclaimed.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非谓语做补语：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find / catch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发现（多为意外）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let / have / get / leave / set / send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Every step he took sent the pain shooting up his leg.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Peter had his pocket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on his way home. 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A. picked 	B. robbed 	C. stolen 	D. grasped </a:t>
            </a:r>
          </a:p>
          <a:p>
            <a:pPr marL="0" indent="0" algn="just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little boy his granny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(assemble) the computer within one hour completed the task in advance.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635" y="419735"/>
            <a:ext cx="11384915" cy="582993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I.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并列连词（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and, or, but / yet)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注意：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既可用作副词，也可以用作连词。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相当于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yet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but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series of steps is the only unnatural thing on your way up the Huangshan Mountain, still it highlights the whole adventure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offers a place where you can sit down to rest your aching legs.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bike was old and shaky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did the job.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a distinct visual contrast that shouldn't work, 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　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somehow these two very different worlds make a good combination.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Wealthy people kept their collection at home until it got too big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until they died, and then it was given to a museum.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✦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We’ll be working rain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shine.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6250"/>
            <a:ext cx="10968990" cy="57734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zh-CN" altLang="en-US" sz="19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☃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(dye) cloth is both body-damaging and time-consuming, which is gradually being done away with.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great lengths Chinese government has gone to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(bridge) the gap between rich and poor deserve respecting.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didn’t complete the task according to the plan.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3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(say) that, I didn’t think I could.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square dance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4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(mean) to strengthen practitioners’ bodies has exploded in popularity recently.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old man likes spending most of the day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(seat) in his armchair watching others playing chess.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hopes to promote the development of traditional culture and contribute to our national art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(understand) by children, who will therefore develop genuine cultural confidence.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you’ve never experienced the “sunshine scent” from a sheet or shirt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7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(leave) to sun for a day, well, you’re missing out on one of life’s wonders. 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19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☃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These educational efforts were so successful that boiling water is a </a:t>
            </a:r>
            <a:r>
              <a:rPr lang="en-US" altLang="zh-CN" sz="19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(give) almost anywhere you can find a water dispenser in China, as the idea that hot water’s the healthy option has become internalized over generations of Chinese.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时态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一般过去时态：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other day, just now, last year, at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... 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现在完成时态：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since, up to now, thus far, so far, in the last / past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</a:t>
            </a:r>
          </a:p>
          <a:p>
            <a:pPr marL="0" indent="0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过去完成时态：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end of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过去时间，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time 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从句（一般过去时态）</a:t>
            </a:r>
          </a:p>
          <a:p>
            <a:pPr marL="0" indent="0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1475"/>
            <a:ext cx="10968990" cy="58781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arrived in Yangshuo. A few hours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I’d been in Hong Kong, with its choking smog.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 Qingzhao’s residence in downtown Lixia District, Jinan,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(prove) more than appealing to visitors since it opened to the public.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特殊：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test positive / test negative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动词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(wash, write, read, wear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等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)+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副词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weigh / measure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admired Tiangong Space Station, which,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(weigh) only 60 tons, was wholly designed by us.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consist of / date from / belong to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repaired tower standing there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(date) from the Tang Dynasty.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read / say </a:t>
            </a:r>
          </a:p>
          <a:p>
            <a:pPr marL="0" indent="0" algn="just">
              <a:lnSpc>
                <a:spcPts val="3000"/>
              </a:lnSpc>
              <a:spcAft>
                <a:spcPts val="0"/>
              </a:spcAft>
              <a:buNone/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There was a note pinned on the door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(read): Sorry to miss you. I will call later.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59410"/>
            <a:ext cx="10968990" cy="589026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定语从句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that;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只用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不用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where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一定是高频考点；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两个特殊句型需要注意：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+which+to do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+which+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谓语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能力提升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My best friend Betsy’s father was a manager at Hough Bakeries,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at Easter time, made little bunny cakes for all its stores throughout Cleveland.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experts found an efficient solution to the infection last month, by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2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time it had claimed more than 3, 000 lives.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villagers underwent a severe flood, from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effect they are still suffering.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severe flood and the damage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4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caused gave the villagers a hard time.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typical skydiving trip costs around $5, 000, many of them ends in the adventurer being broke. Those that don’t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5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(burden) with debt.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Karagoz is a dramatic form of storytelling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6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shadows are projected onto a white screen, with a multitasking performer singing the tunes and words of the story and the lead puppeteer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7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(control) the movement of the puppets.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♞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provided a platform,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8   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China, France and international communities had a dialogue on cultural heritage conservation. </a:t>
            </a:r>
          </a:p>
          <a:p>
            <a:pPr marL="0" indent="0" algn="just">
              <a:buNone/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0055"/>
            <a:ext cx="10968990" cy="58096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倒装句</a:t>
            </a:r>
          </a:p>
          <a:p>
            <a:pPr marL="0" indent="0" algn="just">
              <a:lnSpc>
                <a:spcPts val="33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副词句首（最常见：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in, out, up, down, now, then, then, there)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过去分词，现在分词，形容词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+be+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主语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部分倒装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否定词句首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not only ... but (also), seldom, never, not a single, not until..., hardly ... when..., no sooner ... than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so / such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+that ... 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only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句首</a:t>
            </a:r>
          </a:p>
          <a:p>
            <a:pPr marL="0" indent="0" algn="just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虚拟（去掉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should, had, where)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VII. </a:t>
            </a:r>
            <a:r>
              <a:rPr lang="zh-CN" altLang="en-US" sz="19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名词性从句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连词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and, but, or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连接的两个宾从，第二个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不省略；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形式主语和形式宾语的</a:t>
            </a: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句型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zh-CN" altLang="en-US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坚决要命；必须的、重要的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... has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put it to sb.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owe it to sb. that ...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take it for granted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depend on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look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answer to it that 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19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A is to B what / as C is to D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5290"/>
            <a:ext cx="10968990" cy="58343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1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civil servants in the Tang Dynasty used special ways to transport lychees over a long distance is a known fact.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media had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2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that a female doctor in a university committed suicide due to academic pressure arising from “up or out” system.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20 apartment buildings, arranged in a special way 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3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creates enclosed and open spaces, surround six courtyards, which shows a perfect integration of the Olympic culture and the traditional Beijing culture. 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介词专项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真题探微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Giant pandas also serve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 umbrella species, bringing protection to a host of plants and animals in the southwestern and northwestern parts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You will find Xiao long bao prepared differently there, more dumpling and less soup, and the wrappers are pressed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 rather than rolled.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The Glasshouse stands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great achievement in contemporary design, to house the plants of the southwestern part of China.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A decent winner always tries to beat the opponent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no more than one or two points as a gesture of respect for the other side.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5605"/>
            <a:ext cx="10968990" cy="58540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under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discussion / repair / construction / investigation / debate / guarantee / treatment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pressure / stress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the impression that ...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under one roof / under the same roof / under one’s belt / under one’s nose / under the weather 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in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1980s, in one’s thirties, in full bloom / blossom, in a row, in detail, in full swing, in essence, in line with, in one’s favor, in decline (on the decline), in progress, in one’s own right, in the wake of</a:t>
            </a:r>
          </a:p>
          <a:p>
            <a:pPr marL="0" indent="0" algn="just">
              <a:lnSpc>
                <a:spcPts val="29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真题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Ecotourism has its origin with the environmental movement of the 1970s. It was not widely accepted as a travel concept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64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late 1980s. During that time, increasing environmental awareness made it desirable. 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77190"/>
            <a:ext cx="10968990" cy="5872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on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watch (keep a close watch (eye) on...)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(the) air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balance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diet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 regular / first-name basis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account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behalf of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board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...occasion </a:t>
            </a:r>
          </a:p>
          <a:p>
            <a:pPr marL="0" indent="0" algn="just">
              <a:lnSpc>
                <a:spcPts val="2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 on / feed on (Drinks are on sb.)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hard on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dot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blink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same page (wavelength)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model ... on / after ...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high speed / price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disposal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have ... at one’s fingertips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mercy of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heart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regular intervals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loss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time (at one time)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jump at the chance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discount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loose end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 standstill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all costs / expenses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issue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large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length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liberty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request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risk / stake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odds with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convenience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the entrance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one’s peak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will / random </a:t>
            </a:r>
          </a:p>
          <a:p>
            <a:pPr marL="0" indent="0" algn="just">
              <a:lnSpc>
                <a:spcPts val="1600"/>
              </a:lnSpc>
              <a:spcAft>
                <a:spcPts val="0"/>
              </a:spcAft>
              <a:buNone/>
            </a:pPr>
            <a:r>
              <a:rPr lang="en-US" altLang="zh-CN" sz="222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 (one’s) leisure </a:t>
            </a:r>
          </a:p>
          <a:p>
            <a:pPr marL="0" indent="0" algn="just">
              <a:buNone/>
            </a:pPr>
            <a:endParaRPr lang="en-US" altLang="zh-CN" sz="222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accessible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stay true to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bear witness to  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credit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from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grateful to sb. for sth.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attach / tie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 ... to ...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伴随：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left the stage to prolonged applause./ He woke to the sound of torrential rain.)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one’s taste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entitled to </a:t>
            </a:r>
          </a:p>
          <a:p>
            <a:pPr marL="0" indent="0">
              <a:lnSpc>
                <a:spcPts val="31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act as a prelude to ... 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8940"/>
            <a:ext cx="10968990" cy="58407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by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chance / accident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design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virtue of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the dozen / the hour / the day / the meter / the handful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girl was losing her hair by the handful due to the illness. </a:t>
            </a:r>
          </a:p>
          <a:p>
            <a:pPr marL="0" indent="0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by weight / size </a:t>
            </a:r>
          </a:p>
          <a:p>
            <a:pPr marL="0" indent="0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0525"/>
            <a:ext cx="10968990" cy="585914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考试几乎围绕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复合结构展开：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But for all its ancient wonders, Beijing is also a place that fully embraces the fast-paced development of modern life,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towering 21st century architectural wonders standing alongside the cultural relics of the past.</a:t>
            </a:r>
          </a:p>
          <a:p>
            <a:pPr marL="0" indent="457200" algn="just">
              <a:lnSpc>
                <a:spcPts val="36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the cultural importance of these murals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(highlight), the exhibition symbolized the growing interest in China’s rich cultural and religious heritage on the global stage.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2352</Words>
  <Application>Microsoft Office PowerPoint</Application>
  <PresentationFormat>宽屏</PresentationFormat>
  <Paragraphs>231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Times New Roman</vt:lpstr>
      <vt:lpstr>Wingdings</vt:lpstr>
      <vt:lpstr>WPS</vt:lpstr>
      <vt:lpstr>专题二  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236</cp:revision>
  <dcterms:created xsi:type="dcterms:W3CDTF">2019-06-19T02:08:00Z</dcterms:created>
  <dcterms:modified xsi:type="dcterms:W3CDTF">2025-10-13T02:28:00Z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AA7E5615F8584DAC9FFA2E234370C06B_11</vt:lpwstr>
  </property>
</Properties>
</file>