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2.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8.xml"/><Relationship Id="rId2" Type="http://schemas.openxmlformats.org/officeDocument/2006/relationships/image" Target="../media/image3.jpeg"/><Relationship Id="rId1" Type="http://schemas.openxmlformats.org/officeDocument/2006/relationships/tags" Target="../tags/tag8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8.xml"/><Relationship Id="rId2" Type="http://schemas.openxmlformats.org/officeDocument/2006/relationships/image" Target="../media/image1.jpeg"/><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99415" y="914400"/>
            <a:ext cx="11366500" cy="2570480"/>
          </a:xfrm>
        </p:spPr>
        <p:txBody>
          <a:bodyPr/>
          <a:p>
            <a:r>
              <a:rPr lang="zh-CN" altLang="zh-CN">
                <a:solidFill>
                  <a:srgbClr val="FF0000"/>
                </a:solidFill>
              </a:rPr>
              <a:t>《读后续写工具箱》精编（四）</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0535"/>
            <a:ext cx="10968990" cy="5779135"/>
          </a:xfrm>
          <a:ln>
            <a:solidFill>
              <a:schemeClr val="accent1"/>
            </a:solidFill>
          </a:ln>
        </p:spPr>
        <p:txBody>
          <a:bodyPr/>
          <a:p>
            <a:pPr marL="0" indent="0">
              <a:buNone/>
            </a:pPr>
            <a:endParaRPr lang="zh-CN" altLang="en-US"/>
          </a:p>
        </p:txBody>
      </p:sp>
      <p:pic>
        <p:nvPicPr>
          <p:cNvPr id="4" name="图片 3" descr="Screenshot_20251119_101723_com.baidu.netdisk_edit"/>
          <p:cNvPicPr>
            <a:picLocks noChangeAspect="1"/>
          </p:cNvPicPr>
          <p:nvPr/>
        </p:nvPicPr>
        <p:blipFill>
          <a:blip r:embed="rId2"/>
          <a:stretch>
            <a:fillRect/>
          </a:stretch>
        </p:blipFill>
        <p:spPr>
          <a:xfrm>
            <a:off x="522605" y="246380"/>
            <a:ext cx="11283315" cy="6163945"/>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195"/>
            <a:ext cx="10968990" cy="5705475"/>
          </a:xfrm>
          <a:ln>
            <a:solidFill>
              <a:schemeClr val="accent1"/>
            </a:solidFill>
          </a:ln>
        </p:spPr>
        <p:txBody>
          <a:bodyPr/>
          <a:p>
            <a:pPr marL="0" indent="0">
              <a:buNone/>
            </a:pPr>
            <a:r>
              <a:rPr lang="en-US" altLang="zh-CN"/>
              <a:t>9.3 </a:t>
            </a:r>
            <a:r>
              <a:rPr lang="zh-CN" altLang="en-US"/>
              <a:t>轻蔑与鄙夷</a:t>
            </a:r>
            <a:endParaRPr lang="zh-CN" altLang="en-US"/>
          </a:p>
          <a:p>
            <a:pPr marL="0" indent="0">
              <a:buNone/>
            </a:pPr>
            <a:r>
              <a:rPr lang="en-US" altLang="zh-CN"/>
              <a:t>disdainful</a:t>
            </a:r>
            <a:r>
              <a:rPr lang="zh-CN" altLang="en-US"/>
              <a:t>轻蔑的</a:t>
            </a:r>
            <a:endParaRPr lang="zh-CN" altLang="en-US"/>
          </a:p>
          <a:p>
            <a:pPr marL="0" indent="0">
              <a:buNone/>
            </a:pPr>
            <a:r>
              <a:rPr lang="en-US" altLang="zh-CN"/>
              <a:t>distain</a:t>
            </a:r>
            <a:r>
              <a:rPr lang="zh-CN" altLang="en-US"/>
              <a:t>蔑视（</a:t>
            </a:r>
            <a:r>
              <a:rPr lang="en-US" altLang="zh-CN"/>
              <a:t>n.+v.) </a:t>
            </a:r>
            <a:endParaRPr lang="en-US" altLang="zh-CN"/>
          </a:p>
          <a:p>
            <a:pPr marL="0" indent="0">
              <a:buNone/>
            </a:pPr>
            <a:r>
              <a:rPr lang="en-US" altLang="zh-CN"/>
              <a:t>(</a:t>
            </a:r>
            <a:r>
              <a:rPr lang="zh-CN" altLang="en-US"/>
              <a:t>底下的句子写得一般）</a:t>
            </a:r>
            <a:endParaRPr lang="zh-CN" altLang="en-US"/>
          </a:p>
          <a:p>
            <a:pPr marL="0" indent="0">
              <a:buNone/>
            </a:pPr>
            <a:r>
              <a:rPr lang="en-US" altLang="zh-CN"/>
              <a:t>scornful</a:t>
            </a:r>
            <a:endParaRPr lang="en-US" altLang="zh-CN"/>
          </a:p>
          <a:p>
            <a:pPr marL="0" indent="0">
              <a:buNone/>
            </a:pPr>
            <a:r>
              <a:rPr lang="en-US" altLang="zh-CN"/>
              <a:t>scorn</a:t>
            </a:r>
            <a:r>
              <a:rPr lang="zh-CN" altLang="en-US"/>
              <a:t>轻蔑、鄙视（</a:t>
            </a:r>
            <a:r>
              <a:rPr lang="en-US" altLang="zh-CN"/>
              <a:t>n.+v.) </a:t>
            </a:r>
            <a:endParaRPr lang="en-US" altLang="zh-CN"/>
          </a:p>
          <a:p>
            <a:pPr marL="0" indent="0">
              <a:buNone/>
            </a:pPr>
            <a:r>
              <a:rPr lang="en-US" altLang="zh-CN"/>
              <a:t>(</a:t>
            </a:r>
            <a:r>
              <a:rPr lang="zh-CN" altLang="en-US"/>
              <a:t>底下的句子写得一般）</a:t>
            </a:r>
            <a:endParaRPr lang="zh-CN" altLang="en-US"/>
          </a:p>
          <a:p>
            <a:pPr marL="0" indent="0">
              <a:buNone/>
            </a:pPr>
            <a:r>
              <a:rPr lang="en-US" altLang="zh-CN"/>
              <a:t>An overwhelming percentage of teenagers today hold a scornful attitude to fried cicadas, whereas people of my age consider them a mouthwatering delicacy. (</a:t>
            </a:r>
            <a:r>
              <a:rPr lang="zh-CN" altLang="en-US"/>
              <a:t>新概念</a:t>
            </a:r>
            <a:r>
              <a:rPr lang="en-US" altLang="zh-CN"/>
              <a:t>3</a:t>
            </a:r>
            <a:r>
              <a:rPr lang="zh-CN" altLang="en-US"/>
              <a:t>仿写）</a:t>
            </a:r>
            <a:endParaRPr lang="zh-CN" altLang="en-US"/>
          </a:p>
          <a:p>
            <a:pPr marL="0" indent="0">
              <a:buNone/>
            </a:pPr>
            <a:r>
              <a:rPr lang="en-US" altLang="zh-CN"/>
              <a:t>sneer at </a:t>
            </a:r>
            <a:r>
              <a:rPr lang="zh-CN" altLang="en-US"/>
              <a:t>冷笑、嘲讽</a:t>
            </a:r>
            <a:endParaRPr lang="zh-CN" altLang="en-US"/>
          </a:p>
          <a:p>
            <a:pPr marL="0" indent="0">
              <a:buNone/>
            </a:pPr>
            <a:r>
              <a:rPr lang="en-US" altLang="zh-CN"/>
              <a:t>sneer, sneering, sneeringly </a:t>
            </a:r>
            <a:endParaRPr lang="en-US" altLang="zh-CN"/>
          </a:p>
          <a:p>
            <a:pPr marL="0" indent="0">
              <a:buNone/>
            </a:pPr>
            <a:r>
              <a:rPr lang="zh-CN" altLang="en-US"/>
              <a:t>（底下的句子写得一般）</a:t>
            </a:r>
            <a:endParaRPr lang="zh-CN" altLang="en-US"/>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96900"/>
            <a:ext cx="10968990" cy="5652770"/>
          </a:xfrm>
          <a:ln>
            <a:solidFill>
              <a:schemeClr val="accent1"/>
            </a:solidFill>
          </a:ln>
        </p:spPr>
        <p:txBody>
          <a:bodyPr/>
          <a:p>
            <a:pPr marL="0" indent="457200" algn="just">
              <a:buNone/>
            </a:pPr>
            <a:r>
              <a:rPr lang="en-US" altLang="zh-CN" sz="2400">
                <a:ln>
                  <a:noFill/>
                </a:ln>
                <a:solidFill>
                  <a:schemeClr val="tx1"/>
                </a:solidFill>
                <a:latin typeface="Times New Roman" panose="02020603050405020304" charset="0"/>
                <a:cs typeface="Times New Roman" panose="02020603050405020304" charset="0"/>
              </a:rPr>
              <a:t>Sarah felt her cheeks burn. Being sneered at in front of her colleagues was a humiliation she had not anticipated. For a second, she considered backing down. But then she looked at the data on her screen, the data that solidly supported her proposal. She met his sneer with a steady gaze. "With all due respect, Mark," she began, her voice calmer than she felt, "let's examine the data before we dismiss any possibility."</a:t>
            </a:r>
            <a:endParaRPr lang="en-US" altLang="zh-CN" sz="2400">
              <a:ln>
                <a:noFill/>
              </a:ln>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2285"/>
            <a:ext cx="10968990" cy="5747385"/>
          </a:xfrm>
          <a:ln>
            <a:solidFill>
              <a:schemeClr val="accent1"/>
            </a:solidFill>
          </a:ln>
        </p:spPr>
        <p:txBody>
          <a:bodyPr/>
          <a:p>
            <a:pPr marL="0" indent="0">
              <a:buNone/>
            </a:pPr>
            <a:endParaRPr lang="zh-CN" altLang="en-US"/>
          </a:p>
        </p:txBody>
      </p:sp>
      <p:pic>
        <p:nvPicPr>
          <p:cNvPr id="4" name="图片 3" descr="Screenshot_20251119_102955_com.baidu.netdisk_edit"/>
          <p:cNvPicPr>
            <a:picLocks noChangeAspect="1"/>
          </p:cNvPicPr>
          <p:nvPr/>
        </p:nvPicPr>
        <p:blipFill>
          <a:blip r:embed="rId2"/>
          <a:stretch>
            <a:fillRect/>
          </a:stretch>
        </p:blipFill>
        <p:spPr>
          <a:xfrm>
            <a:off x="608330" y="398780"/>
            <a:ext cx="11087100" cy="4639945"/>
          </a:xfrm>
          <a:prstGeom prst="rect">
            <a:avLst/>
          </a:prstGeom>
        </p:spPr>
      </p:pic>
      <p:sp>
        <p:nvSpPr>
          <p:cNvPr id="5" name="文本框 4"/>
          <p:cNvSpPr txBox="1"/>
          <p:nvPr/>
        </p:nvSpPr>
        <p:spPr>
          <a:xfrm>
            <a:off x="819785" y="5195570"/>
            <a:ext cx="6619875" cy="521970"/>
          </a:xfrm>
          <a:prstGeom prst="rect">
            <a:avLst/>
          </a:prstGeom>
          <a:noFill/>
          <a:ln>
            <a:solidFill>
              <a:schemeClr val="accent1"/>
            </a:solidFill>
          </a:ln>
        </p:spPr>
        <p:txBody>
          <a:bodyPr wrap="square" rtlCol="0">
            <a:spAutoFit/>
          </a:bodyPr>
          <a:p>
            <a:r>
              <a:rPr lang="zh-CN" altLang="en-US" sz="2800" b="1">
                <a:solidFill>
                  <a:schemeClr val="tx1"/>
                </a:solidFill>
              </a:rPr>
              <a:t>下节课从</a:t>
            </a:r>
            <a:r>
              <a:rPr lang="en-US" altLang="zh-CN" sz="2800" b="1">
                <a:solidFill>
                  <a:schemeClr val="tx1"/>
                </a:solidFill>
              </a:rPr>
              <a:t>P</a:t>
            </a:r>
            <a:r>
              <a:rPr lang="en-US" altLang="zh-CN" sz="2800" b="1" baseline="-25000">
                <a:solidFill>
                  <a:schemeClr val="tx1"/>
                </a:solidFill>
              </a:rPr>
              <a:t>120</a:t>
            </a:r>
            <a:r>
              <a:rPr lang="zh-CN" altLang="en-US" sz="2800" b="1">
                <a:solidFill>
                  <a:schemeClr val="tx1"/>
                </a:solidFill>
              </a:rPr>
              <a:t>开始，提前准备好</a:t>
            </a:r>
            <a:endParaRPr lang="zh-CN" altLang="en-US" sz="2800" b="1">
              <a:solidFill>
                <a:schemeClr val="tx1"/>
              </a:solidFill>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Autofit/>
          </a:bodyPr>
          <a:p>
            <a:pPr marL="0" indent="0" algn="just">
              <a:lnSpc>
                <a:spcPts val="2760"/>
              </a:lnSpc>
              <a:spcAft>
                <a:spcPts val="0"/>
              </a:spcAft>
              <a:buNone/>
            </a:pPr>
            <a:r>
              <a:rPr lang="zh-CN" altLang="en-US" sz="2300" b="1">
                <a:solidFill>
                  <a:srgbClr val="FF0000"/>
                </a:solidFill>
                <a:effectLst>
                  <a:outerShdw blurRad="38100" dist="38100" dir="2700000" algn="tl">
                    <a:srgbClr val="000000">
                      <a:alpha val="43137"/>
                    </a:srgbClr>
                  </a:outerShdw>
                </a:effectLst>
              </a:rPr>
              <a:t>取次花丛需回顾：</a:t>
            </a:r>
            <a:endParaRPr lang="zh-CN" altLang="en-US" sz="2300" b="1">
              <a:solidFill>
                <a:srgbClr val="FF0000"/>
              </a:solidFill>
              <a:effectLst>
                <a:outerShdw blurRad="38100" dist="38100" dir="2700000" algn="tl">
                  <a:srgbClr val="000000">
                    <a:alpha val="43137"/>
                  </a:srgbClr>
                </a:outerShdw>
              </a:effectLst>
            </a:endParaRPr>
          </a:p>
          <a:p>
            <a:pPr marL="0" indent="0" algn="just">
              <a:lnSpc>
                <a:spcPts val="2760"/>
              </a:lnSpc>
              <a:spcAft>
                <a:spcPts val="0"/>
              </a:spcAft>
              <a:buNone/>
            </a:pPr>
            <a:r>
              <a:rPr lang="en-US" altLang="zh-CN" sz="2300">
                <a:solidFill>
                  <a:schemeClr val="tx1"/>
                </a:solidFill>
              </a:rPr>
              <a:t>1. resist</a:t>
            </a:r>
            <a:r>
              <a:rPr lang="zh-CN" altLang="en-US" sz="2300">
                <a:solidFill>
                  <a:schemeClr val="tx1"/>
                </a:solidFill>
              </a:rPr>
              <a:t>名词</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2. </a:t>
            </a:r>
            <a:r>
              <a:rPr lang="zh-CN" altLang="en-US" sz="2300">
                <a:solidFill>
                  <a:schemeClr val="tx1"/>
                </a:solidFill>
              </a:rPr>
              <a:t>在那个场合</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3. suspect</a:t>
            </a:r>
            <a:r>
              <a:rPr lang="zh-CN" altLang="en-US" sz="2300">
                <a:solidFill>
                  <a:schemeClr val="tx1"/>
                </a:solidFill>
              </a:rPr>
              <a:t>名词</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4. split, burst, cast</a:t>
            </a:r>
            <a:r>
              <a:rPr lang="zh-CN" altLang="en-US" sz="2300">
                <a:solidFill>
                  <a:schemeClr val="tx1"/>
                </a:solidFill>
              </a:rPr>
              <a:t>过去式</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5. arrest one’s footsteps</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6. </a:t>
            </a:r>
            <a:r>
              <a:rPr lang="zh-CN" altLang="en-US" sz="2300">
                <a:solidFill>
                  <a:schemeClr val="tx1"/>
                </a:solidFill>
              </a:rPr>
              <a:t>踩刹车</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7. a blessing or a curse </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8. He authored a book. </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9. compensate for </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10. criterion</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11. </a:t>
            </a:r>
            <a:r>
              <a:rPr lang="zh-CN" altLang="en-US" sz="2300">
                <a:solidFill>
                  <a:schemeClr val="tx1"/>
                </a:solidFill>
              </a:rPr>
              <a:t>发光的珠宝</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12. origin</a:t>
            </a:r>
            <a:r>
              <a:rPr lang="zh-CN" altLang="en-US" sz="2300">
                <a:solidFill>
                  <a:schemeClr val="tx1"/>
                </a:solidFill>
              </a:rPr>
              <a:t>形容词</a:t>
            </a:r>
            <a:endParaRPr lang="zh-CN" altLang="en-US" sz="2300">
              <a:solidFill>
                <a:schemeClr val="tx1"/>
              </a:solidFill>
            </a:endParaRPr>
          </a:p>
          <a:p>
            <a:pPr marL="0" indent="0" algn="just">
              <a:lnSpc>
                <a:spcPts val="2760"/>
              </a:lnSpc>
              <a:spcAft>
                <a:spcPts val="0"/>
              </a:spcAft>
              <a:buNone/>
            </a:pPr>
            <a:r>
              <a:rPr lang="en-US" altLang="zh-CN" sz="2300">
                <a:solidFill>
                  <a:schemeClr val="tx1"/>
                </a:solidFill>
              </a:rPr>
              <a:t>13. an overturned basket </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14. the last leg of the journey </a:t>
            </a:r>
            <a:endParaRPr lang="en-US" altLang="zh-CN" sz="2300">
              <a:solidFill>
                <a:schemeClr val="tx1"/>
              </a:solidFill>
            </a:endParaRPr>
          </a:p>
          <a:p>
            <a:pPr marL="0" indent="0" algn="just">
              <a:lnSpc>
                <a:spcPts val="2760"/>
              </a:lnSpc>
              <a:spcAft>
                <a:spcPts val="0"/>
              </a:spcAft>
              <a:buNone/>
            </a:pPr>
            <a:r>
              <a:rPr lang="en-US" altLang="zh-CN" sz="2300">
                <a:solidFill>
                  <a:schemeClr val="tx1"/>
                </a:solidFill>
              </a:rPr>
              <a:t>15. mature</a:t>
            </a:r>
            <a:r>
              <a:rPr lang="zh-CN" altLang="en-US" sz="2300">
                <a:solidFill>
                  <a:schemeClr val="tx1"/>
                </a:solidFill>
              </a:rPr>
              <a:t>名词</a:t>
            </a:r>
            <a:endParaRPr lang="zh-CN" altLang="en-US" sz="23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7060"/>
            <a:ext cx="10968990" cy="5642610"/>
          </a:xfrm>
          <a:ln>
            <a:solidFill>
              <a:schemeClr val="accent1"/>
            </a:solidFill>
          </a:ln>
        </p:spPr>
        <p:txBody>
          <a:bodyPr>
            <a:noAutofit/>
          </a:bodyPr>
          <a:p>
            <a:pPr marL="0" indent="0" algn="just">
              <a:lnSpc>
                <a:spcPts val="2400"/>
              </a:lnSpc>
              <a:spcAft>
                <a:spcPts val="0"/>
              </a:spcAft>
              <a:buNone/>
            </a:pPr>
            <a:r>
              <a:rPr lang="en-US" altLang="zh-CN" sz="2300" b="1">
                <a:solidFill>
                  <a:srgbClr val="FF0000"/>
                </a:solidFill>
                <a:latin typeface="Times New Roman" panose="02020603050405020304" charset="0"/>
                <a:cs typeface="Times New Roman" panose="02020603050405020304" charset="0"/>
              </a:rPr>
              <a:t>P</a:t>
            </a:r>
            <a:r>
              <a:rPr lang="en-US" altLang="zh-CN" sz="2300" b="1" baseline="-25000">
                <a:solidFill>
                  <a:srgbClr val="FF0000"/>
                </a:solidFill>
                <a:latin typeface="Times New Roman" panose="02020603050405020304" charset="0"/>
                <a:cs typeface="Times New Roman" panose="02020603050405020304" charset="0"/>
              </a:rPr>
              <a:t>107</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第</a:t>
            </a:r>
            <a:r>
              <a:rPr lang="en-US" altLang="zh-CN" sz="2300" b="1">
                <a:solidFill>
                  <a:srgbClr val="FF0000"/>
                </a:solidFill>
                <a:latin typeface="Times New Roman" panose="02020603050405020304" charset="0"/>
                <a:cs typeface="Times New Roman" panose="02020603050405020304" charset="0"/>
              </a:rPr>
              <a:t>8</a:t>
            </a:r>
            <a:r>
              <a:rPr lang="zh-CN" altLang="en-US" sz="2300" b="1">
                <a:solidFill>
                  <a:srgbClr val="FF0000"/>
                </a:solidFill>
                <a:latin typeface="Times New Roman" panose="02020603050405020304" charset="0"/>
                <a:cs typeface="Times New Roman" panose="02020603050405020304" charset="0"/>
              </a:rPr>
              <a:t>章</a:t>
            </a:r>
            <a:r>
              <a:rPr lang="en-US" altLang="zh-CN" sz="2300" b="1">
                <a:solidFill>
                  <a:srgbClr val="FF0000"/>
                </a:solidFill>
                <a:latin typeface="Times New Roman" panose="02020603050405020304" charset="0"/>
                <a:cs typeface="Times New Roman" panose="02020603050405020304" charset="0"/>
              </a:rPr>
              <a:t> </a:t>
            </a:r>
            <a:r>
              <a:rPr lang="zh-CN" altLang="en-US" sz="2300" b="1">
                <a:solidFill>
                  <a:srgbClr val="FF0000"/>
                </a:solidFill>
                <a:latin typeface="Times New Roman" panose="02020603050405020304" charset="0"/>
                <a:cs typeface="Times New Roman" panose="02020603050405020304" charset="0"/>
              </a:rPr>
              <a:t>悲伤</a:t>
            </a:r>
            <a:endParaRPr lang="zh-CN" altLang="en-US" sz="2300" b="1">
              <a:solidFill>
                <a:srgbClr val="FF0000"/>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settled in my chest like fine dust, folding itself into the corners of my breath silently.</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rgbClr val="FF0000"/>
                </a:solidFill>
                <a:latin typeface="Times New Roman" panose="02020603050405020304" charset="0"/>
                <a:cs typeface="Times New Roman" panose="02020603050405020304" charset="0"/>
              </a:rPr>
              <a:t>(</a:t>
            </a:r>
            <a:r>
              <a:rPr lang="zh-CN" altLang="en-US" sz="2300">
                <a:solidFill>
                  <a:srgbClr val="FF0000"/>
                </a:solidFill>
                <a:latin typeface="Times New Roman" panose="02020603050405020304" charset="0"/>
                <a:cs typeface="Times New Roman" panose="02020603050405020304" charset="0"/>
              </a:rPr>
              <a:t>这个句子不能用，很抽象）</a:t>
            </a:r>
            <a:endParaRPr lang="zh-CN" altLang="en-US" sz="2300">
              <a:solidFill>
                <a:srgbClr val="FF0000"/>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8.1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伤心与难过</a:t>
            </a:r>
            <a:endPar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grief, agony, anguish</a:t>
            </a:r>
            <a:r>
              <a:rPr lang="zh-CN" altLang="en-US" sz="2300">
                <a:solidFill>
                  <a:schemeClr val="tx1"/>
                </a:solidFill>
                <a:latin typeface="Times New Roman" panose="02020603050405020304" charset="0"/>
                <a:cs typeface="Times New Roman" panose="02020603050405020304" charset="0"/>
              </a:rPr>
              <a:t>悲痛（底下的例句很无力）</a:t>
            </a:r>
            <a:endParaRPr lang="zh-CN" altLang="en-US" sz="23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Her mother's passing plunged her into an abyss of grief, her tears gushing uncontrollably. (</a:t>
            </a:r>
            <a:r>
              <a:rPr lang="en-US" altLang="zh-CN" sz="23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Daiyu buries the fallen petals</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8.2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失落与失望</a:t>
            </a:r>
            <a:endPar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be disheartened by </a:t>
            </a:r>
            <a:r>
              <a:rPr lang="zh-CN" altLang="en-US" sz="2300">
                <a:solidFill>
                  <a:schemeClr val="tx1"/>
                </a:solidFill>
                <a:latin typeface="Times New Roman" panose="02020603050405020304" charset="0"/>
                <a:cs typeface="Times New Roman" panose="02020603050405020304" charset="0"/>
              </a:rPr>
              <a:t>沮丧、心灰意冷（底下的例句一般）</a:t>
            </a:r>
            <a:endParaRPr lang="zh-CN" altLang="en-US" sz="2300">
              <a:solidFill>
                <a:schemeClr val="tx1"/>
              </a:solidFill>
              <a:latin typeface="Times New Roman" panose="02020603050405020304" charset="0"/>
              <a:cs typeface="Times New Roman" panose="02020603050405020304" charset="0"/>
            </a:endParaRPr>
          </a:p>
          <a:p>
            <a:pPr marL="0" indent="45720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Despite his meticulous preparation, Tom failed the audition. The judge's comment, "Not quite what we're looking for," echoed in his mind.He was profoundly disheartened by the rejection. The dream of becoming an actor, which once burned so brightly, now felt distant and foolish. He placed his script in a drawer, unable to look at it.Days later, his drama teacher found him. "I heard what happened," she said gently. "One 'no' doesn't define your talent. I was rejected a dozen times before my first role." Her words rekindled a spark in his disheartened soul. Perhaps it was too soon to give up.</a:t>
            </a: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endPar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4035"/>
            <a:ext cx="10968990" cy="5715635"/>
          </a:xfrm>
          <a:ln>
            <a:solidFill>
              <a:schemeClr val="accent1"/>
            </a:solidFill>
          </a:ln>
        </p:spPr>
        <p:txBody>
          <a:bodyPr>
            <a:noAutofit/>
          </a:bodyPr>
          <a:p>
            <a:pPr marL="0" indent="0" algn="just">
              <a:lnSpc>
                <a:spcPts val="34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8.3</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无助与绝望</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despair, desperation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desperate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绝望的</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底下的例句写得可以）</a:t>
            </a:r>
            <a:r>
              <a:rPr lang="en-US" altLang="zh-CN" sz="2400">
                <a:solidFill>
                  <a:schemeClr val="tx1"/>
                </a:solidFill>
                <a:latin typeface="Times New Roman" panose="02020603050405020304" charset="0"/>
                <a:cs typeface="Times New Roman" panose="02020603050405020304" charset="0"/>
              </a:rPr>
              <a:t>He fell into despair when every plan collapsed without warning.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crushed by</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被</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压垮</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He sat crushed by the weight of his losses.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Seeing his scholarship application rejected, he was crushed by the realization that his dream university was now out of reach.</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400"/>
              </a:lnSpc>
              <a:spcAft>
                <a:spcPts val="0"/>
              </a:spcAft>
              <a:buNone/>
            </a:pPr>
            <a:r>
              <a:rPr lang="en-US" altLang="zh-CN" sz="2400">
                <a:solidFill>
                  <a:schemeClr val="tx1"/>
                </a:solidFill>
                <a:latin typeface="Times New Roman" panose="02020603050405020304" charset="0"/>
                <a:cs typeface="Times New Roman" panose="02020603050405020304" charset="0"/>
              </a:rPr>
              <a:t>The team was crushed by the last-minute goal that snatched away their championship title.</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rmAutofit/>
          </a:bodyPr>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8.4</a:t>
            </a:r>
            <a:r>
              <a:rPr lang="zh-CN" altLang="en-US" sz="2400" b="1">
                <a:solidFill>
                  <a:schemeClr val="tx1"/>
                </a:solidFill>
                <a:effectLst>
                  <a:outerShdw blurRad="38100" dist="38100" dir="2700000" algn="tl">
                    <a:srgbClr val="000000">
                      <a:alpha val="43137"/>
                    </a:srgbClr>
                  </a:outerShdw>
                </a:effectLst>
              </a:rPr>
              <a:t>内疚与后悔</a:t>
            </a:r>
            <a:endParaRPr lang="zh-CN" altLang="en-US" sz="2400" b="1">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a:t>
            </a:r>
            <a:r>
              <a:rPr lang="zh-CN" altLang="en-US" sz="2400">
                <a:solidFill>
                  <a:schemeClr val="tx1"/>
                </a:solidFill>
                <a:effectLst>
                  <a:outerShdw blurRad="38100" dist="38100" dir="2700000" algn="tl">
                    <a:srgbClr val="000000">
                      <a:alpha val="43137"/>
                    </a:srgbClr>
                  </a:outerShdw>
                </a:effectLst>
              </a:rPr>
              <a:t>后悔、遗憾</a:t>
            </a:r>
            <a:endParaRPr lang="zh-CN" altLang="en-US" sz="2400">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regretted</a:t>
            </a:r>
            <a:r>
              <a:rPr lang="zh-CN" altLang="en-US" sz="2400">
                <a:solidFill>
                  <a:schemeClr val="tx1"/>
                </a:solidFill>
                <a:effectLst>
                  <a:outerShdw blurRad="38100" dist="38100" dir="2700000" algn="tl">
                    <a:srgbClr val="000000">
                      <a:alpha val="43137"/>
                    </a:srgbClr>
                  </a:outerShdw>
                </a:effectLst>
              </a:rPr>
              <a:t>过去式，</a:t>
            </a:r>
            <a:r>
              <a:rPr lang="en-US" altLang="zh-CN" sz="2400">
                <a:solidFill>
                  <a:schemeClr val="tx1"/>
                </a:solidFill>
                <a:effectLst>
                  <a:outerShdw blurRad="38100" dist="38100" dir="2700000" algn="tl">
                    <a:srgbClr val="000000">
                      <a:alpha val="43137"/>
                    </a:srgbClr>
                  </a:outerShdw>
                </a:effectLst>
              </a:rPr>
              <a:t>regretful</a:t>
            </a:r>
            <a:r>
              <a:rPr lang="zh-CN" altLang="en-US" sz="2400">
                <a:solidFill>
                  <a:schemeClr val="tx1"/>
                </a:solidFill>
                <a:effectLst>
                  <a:outerShdw blurRad="38100" dist="38100" dir="2700000" algn="tl">
                    <a:srgbClr val="000000">
                      <a:alpha val="43137"/>
                    </a:srgbClr>
                  </a:outerShdw>
                </a:effectLst>
              </a:rPr>
              <a:t>遗憾的、后悔的</a:t>
            </a:r>
            <a:endParaRPr lang="zh-CN" altLang="en-US" sz="2400">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rPr>
              <a:t>regret doing</a:t>
            </a:r>
            <a:r>
              <a:rPr lang="zh-CN" altLang="en-US" sz="2400">
                <a:solidFill>
                  <a:schemeClr val="tx1"/>
                </a:solidFill>
                <a:effectLst>
                  <a:outerShdw blurRad="38100" dist="38100" dir="2700000" algn="tl">
                    <a:srgbClr val="000000">
                      <a:alpha val="43137"/>
                    </a:srgbClr>
                  </a:outerShdw>
                </a:effectLst>
              </a:rPr>
              <a:t>后悔做过，</a:t>
            </a:r>
            <a:r>
              <a:rPr lang="en-US" altLang="zh-CN" sz="2400">
                <a:solidFill>
                  <a:schemeClr val="tx1"/>
                </a:solidFill>
                <a:effectLst>
                  <a:outerShdw blurRad="38100" dist="38100" dir="2700000" algn="tl">
                    <a:srgbClr val="000000">
                      <a:alpha val="43137"/>
                    </a:srgbClr>
                  </a:outerShdw>
                </a:effectLst>
              </a:rPr>
              <a:t>regret not doing</a:t>
            </a:r>
            <a:r>
              <a:rPr lang="zh-CN" altLang="en-US" sz="2400">
                <a:solidFill>
                  <a:schemeClr val="tx1"/>
                </a:solidFill>
                <a:effectLst>
                  <a:outerShdw blurRad="38100" dist="38100" dir="2700000" algn="tl">
                    <a:srgbClr val="000000">
                      <a:alpha val="43137"/>
                    </a:srgbClr>
                  </a:outerShdw>
                </a:effectLst>
              </a:rPr>
              <a:t>后悔没做，</a:t>
            </a:r>
            <a:r>
              <a:rPr lang="en-US" altLang="zh-CN" sz="2400">
                <a:solidFill>
                  <a:schemeClr val="tx1"/>
                </a:solidFill>
                <a:effectLst>
                  <a:outerShdw blurRad="38100" dist="38100" dir="2700000" algn="tl">
                    <a:srgbClr val="000000">
                      <a:alpha val="43137"/>
                    </a:srgbClr>
                  </a:outerShdw>
                </a:effectLst>
              </a:rPr>
              <a:t>regret to do</a:t>
            </a:r>
            <a:r>
              <a:rPr lang="zh-CN" altLang="en-US" sz="2400">
                <a:solidFill>
                  <a:schemeClr val="tx1"/>
                </a:solidFill>
                <a:effectLst>
                  <a:outerShdw blurRad="38100" dist="38100" dir="2700000" algn="tl">
                    <a:srgbClr val="000000">
                      <a:alpha val="43137"/>
                    </a:srgbClr>
                  </a:outerShdw>
                </a:effectLst>
              </a:rPr>
              <a:t>遗憾地去做</a:t>
            </a:r>
            <a:endParaRPr lang="zh-CN" altLang="en-US" sz="2400">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zh-CN" altLang="en-US" sz="2400">
                <a:solidFill>
                  <a:schemeClr val="tx1"/>
                </a:solidFill>
              </a:rPr>
              <a:t>（底下的例句一般）</a:t>
            </a:r>
            <a:endParaRPr lang="zh-CN" altLang="en-US" sz="2400">
              <a:solidFill>
                <a:schemeClr val="tx1"/>
              </a:solidFill>
            </a:endParaRP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remorse</a:t>
            </a:r>
            <a:r>
              <a:rPr lang="zh-CN" altLang="en-US" sz="2400" b="1">
                <a:solidFill>
                  <a:schemeClr val="tx1"/>
                </a:solidFill>
                <a:effectLst>
                  <a:outerShdw blurRad="38100" dist="38100" dir="2700000" algn="tl">
                    <a:srgbClr val="000000">
                      <a:alpha val="43137"/>
                    </a:srgbClr>
                  </a:outerShdw>
                </a:effectLst>
              </a:rPr>
              <a:t>懊悔、深切的自责</a:t>
            </a:r>
            <a:endParaRPr lang="zh-CN" altLang="en-US" sz="2400" b="1">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en-US" altLang="zh-CN" sz="2400">
                <a:solidFill>
                  <a:schemeClr val="tx1"/>
                </a:solidFill>
              </a:rPr>
              <a:t>She felt remorse for the harsh words she had spoken. </a:t>
            </a:r>
            <a:endParaRPr lang="en-US" altLang="zh-CN" sz="2400">
              <a:solidFill>
                <a:schemeClr val="tx1"/>
              </a:solidFill>
            </a:endParaRPr>
          </a:p>
          <a:p>
            <a:pPr marL="0" indent="0" algn="just">
              <a:lnSpc>
                <a:spcPts val="2700"/>
              </a:lnSpc>
              <a:spcAft>
                <a:spcPts val="0"/>
              </a:spcAft>
              <a:buNone/>
            </a:pPr>
            <a:r>
              <a:rPr lang="en-US" altLang="zh-CN" sz="2400">
                <a:solidFill>
                  <a:schemeClr val="tx1"/>
                </a:solidFill>
              </a:rPr>
              <a:t>In hindsight, I felt remorse for not putting in more effort to address the seemingly insurmountable problem. </a:t>
            </a:r>
            <a:endParaRPr lang="en-US" altLang="zh-CN" sz="2400">
              <a:solidFill>
                <a:schemeClr val="tx1"/>
              </a:solidFill>
            </a:endParaRP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reproach oneself</a:t>
            </a:r>
            <a:r>
              <a:rPr lang="zh-CN" altLang="en-US" sz="2400" b="1">
                <a:solidFill>
                  <a:schemeClr val="tx1"/>
                </a:solidFill>
                <a:effectLst>
                  <a:outerShdw blurRad="38100" dist="38100" dir="2700000" algn="tl">
                    <a:srgbClr val="000000">
                      <a:alpha val="43137"/>
                    </a:srgbClr>
                  </a:outerShdw>
                </a:effectLst>
              </a:rPr>
              <a:t>自责（底下的例句一般）</a:t>
            </a:r>
            <a:r>
              <a:rPr lang="en-US" altLang="zh-CN" sz="2400" b="1">
                <a:solidFill>
                  <a:schemeClr val="tx1"/>
                </a:solidFill>
                <a:effectLst>
                  <a:outerShdw blurRad="38100" dist="38100" dir="2700000" algn="tl">
                    <a:srgbClr val="000000">
                      <a:alpha val="43137"/>
                    </a:srgbClr>
                  </a:outerShdw>
                </a:effectLst>
              </a:rPr>
              <a:t>(</a:t>
            </a:r>
            <a:r>
              <a:rPr lang="zh-CN" altLang="en-US" sz="2400" b="1">
                <a:solidFill>
                  <a:schemeClr val="tx1"/>
                </a:solidFill>
                <a:effectLst>
                  <a:outerShdw blurRad="38100" dist="38100" dir="2700000" algn="tl">
                    <a:srgbClr val="000000">
                      <a:alpha val="43137"/>
                    </a:srgbClr>
                  </a:outerShdw>
                </a:effectLst>
              </a:rPr>
              <a:t>应该不常用，《心灵鸡汤》出现</a:t>
            </a:r>
            <a:r>
              <a:rPr lang="en-US" altLang="zh-CN" sz="2400" b="1">
                <a:solidFill>
                  <a:schemeClr val="tx1"/>
                </a:solidFill>
                <a:effectLst>
                  <a:outerShdw blurRad="38100" dist="38100" dir="2700000" algn="tl">
                    <a:srgbClr val="000000">
                      <a:alpha val="43137"/>
                    </a:srgbClr>
                  </a:outerShdw>
                </a:effectLst>
              </a:rPr>
              <a:t>0</a:t>
            </a:r>
            <a:r>
              <a:rPr lang="zh-CN" altLang="en-US" sz="2400" b="1">
                <a:solidFill>
                  <a:schemeClr val="tx1"/>
                </a:solidFill>
                <a:effectLst>
                  <a:outerShdw blurRad="38100" dist="38100" dir="2700000" algn="tl">
                    <a:srgbClr val="000000">
                      <a:alpha val="43137"/>
                    </a:srgbClr>
                  </a:outerShdw>
                </a:effectLst>
              </a:rPr>
              <a:t>次）</a:t>
            </a:r>
            <a:r>
              <a:rPr lang="en-US" altLang="zh-CN" sz="2400" b="1">
                <a:solidFill>
                  <a:schemeClr val="tx1"/>
                </a:solidFill>
                <a:effectLst>
                  <a:outerShdw blurRad="38100" dist="38100" dir="2700000" algn="tl">
                    <a:srgbClr val="000000">
                      <a:alpha val="43137"/>
                    </a:srgbClr>
                  </a:outerShdw>
                </a:effectLst>
              </a:rPr>
              <a:t> </a:t>
            </a:r>
            <a:endParaRPr lang="en-US" altLang="zh-CN" sz="2400" b="1">
              <a:solidFill>
                <a:schemeClr val="tx1"/>
              </a:solidFill>
              <a:effectLst>
                <a:outerShdw blurRad="38100" dist="38100" dir="2700000" algn="tl">
                  <a:srgbClr val="000000">
                    <a:alpha val="43137"/>
                  </a:srgbClr>
                </a:outerShdw>
              </a:effectLst>
            </a:endParaRPr>
          </a:p>
          <a:p>
            <a:pPr marL="0" indent="0" algn="just">
              <a:lnSpc>
                <a:spcPts val="2700"/>
              </a:lnSpc>
              <a:spcAft>
                <a:spcPts val="0"/>
              </a:spcAft>
              <a:buNone/>
            </a:pPr>
            <a:r>
              <a:rPr lang="en-US" altLang="zh-CN" sz="2400" b="1">
                <a:solidFill>
                  <a:schemeClr val="tx1"/>
                </a:solidFill>
                <a:effectLst>
                  <a:outerShdw blurRad="38100" dist="38100" dir="2700000" algn="tl">
                    <a:srgbClr val="000000">
                      <a:alpha val="43137"/>
                    </a:srgbClr>
                  </a:outerShdw>
                </a:effectLst>
              </a:rPr>
              <a:t>dwell on the past</a:t>
            </a:r>
            <a:r>
              <a:rPr lang="zh-CN" altLang="en-US" sz="2400" b="1">
                <a:solidFill>
                  <a:schemeClr val="tx1"/>
                </a:solidFill>
                <a:effectLst>
                  <a:outerShdw blurRad="38100" dist="38100" dir="2700000" algn="tl">
                    <a:srgbClr val="000000">
                      <a:alpha val="43137"/>
                    </a:srgbClr>
                  </a:outerShdw>
                </a:effectLst>
              </a:rPr>
              <a:t>沉湎于过去</a:t>
            </a:r>
            <a:r>
              <a:rPr lang="zh-CN" altLang="en-US" sz="2400">
                <a:solidFill>
                  <a:schemeClr val="tx1"/>
                </a:solidFill>
              </a:rPr>
              <a:t>（底下的例句一般）</a:t>
            </a:r>
            <a:endParaRPr lang="zh-CN" altLang="en-US" sz="2400">
              <a:solidFill>
                <a:schemeClr val="tx1"/>
              </a:solidFill>
            </a:endParaRPr>
          </a:p>
          <a:p>
            <a:pPr marL="0" indent="0" algn="just">
              <a:lnSpc>
                <a:spcPts val="2700"/>
              </a:lnSpc>
              <a:spcAft>
                <a:spcPts val="0"/>
              </a:spcAft>
              <a:buNone/>
            </a:pPr>
            <a:r>
              <a:rPr lang="en-US" altLang="zh-CN" sz="2400">
                <a:solidFill>
                  <a:schemeClr val="tx1"/>
                </a:solidFill>
              </a:rPr>
              <a:t>One cannot embrace the future if they insist on dwelling on the past.</a:t>
            </a:r>
            <a:endParaRPr lang="en-US" altLang="zh-CN" sz="2400">
              <a:solidFill>
                <a:schemeClr val="tx1"/>
              </a:solidFill>
            </a:endParaRPr>
          </a:p>
          <a:p>
            <a:pPr marL="0" indent="0" algn="just">
              <a:lnSpc>
                <a:spcPts val="2700"/>
              </a:lnSpc>
              <a:spcAft>
                <a:spcPts val="0"/>
              </a:spcAft>
              <a:buNone/>
            </a:pPr>
            <a:r>
              <a:rPr lang="en-US" altLang="zh-CN" sz="2400">
                <a:solidFill>
                  <a:schemeClr val="tx1"/>
                </a:solidFill>
              </a:rPr>
              <a:t>The price of dwelling on the past is missing the beauty of every day.</a:t>
            </a:r>
            <a:endParaRPr lang="en-US" altLang="zh-CN" sz="2400">
              <a:solidFill>
                <a:schemeClr val="tx1"/>
              </a:solidFill>
            </a:endParaRPr>
          </a:p>
          <a:p>
            <a:pPr marL="0" indent="0">
              <a:buNone/>
            </a:pPr>
            <a:endParaRPr lang="zh-CN" altLang="en-US">
              <a:solidFill>
                <a:schemeClr val="tx1"/>
              </a:solidFill>
            </a:endParaRPr>
          </a:p>
          <a:p>
            <a:pPr marL="0" indent="0">
              <a:buNone/>
            </a:pPr>
            <a:endParaRPr lang="zh-CN" altLang="en-US">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r>
              <a:rPr lang="en-US" altLang="zh-CN" sz="2400">
                <a:solidFill>
                  <a:schemeClr val="tx1"/>
                </a:solidFill>
              </a:rPr>
              <a:t>dwell on </a:t>
            </a:r>
            <a:r>
              <a:rPr lang="zh-CN" altLang="en-US" sz="2400">
                <a:solidFill>
                  <a:schemeClr val="tx1"/>
                </a:solidFill>
              </a:rPr>
              <a:t>可以加其他单词：</a:t>
            </a:r>
            <a:endParaRPr lang="zh-CN" altLang="en-US" sz="2400">
              <a:solidFill>
                <a:schemeClr val="tx1"/>
              </a:solidFill>
            </a:endParaRPr>
          </a:p>
          <a:p>
            <a:pPr marL="0" indent="0">
              <a:buNone/>
            </a:pPr>
            <a:r>
              <a:rPr lang="en-US" altLang="zh-CN" sz="2400">
                <a:solidFill>
                  <a:schemeClr val="tx1"/>
                </a:solidFill>
              </a:rPr>
              <a:t>dwell on your mistakes</a:t>
            </a:r>
            <a:r>
              <a:rPr lang="zh-CN" altLang="en-US" sz="2400">
                <a:solidFill>
                  <a:schemeClr val="tx1"/>
                </a:solidFill>
              </a:rPr>
              <a:t>纠结于错误</a:t>
            </a:r>
            <a:endParaRPr lang="zh-CN" altLang="en-US" sz="2400">
              <a:solidFill>
                <a:schemeClr val="tx1"/>
              </a:solidFill>
            </a:endParaRPr>
          </a:p>
          <a:p>
            <a:pPr marL="0" indent="0">
              <a:buNone/>
            </a:pPr>
            <a:r>
              <a:rPr lang="en-US" altLang="zh-CN" sz="2400">
                <a:solidFill>
                  <a:schemeClr val="tx1"/>
                </a:solidFill>
              </a:rPr>
              <a:t>dwell on negative thoughts</a:t>
            </a:r>
            <a:r>
              <a:rPr lang="zh-CN" altLang="en-US" sz="2400">
                <a:solidFill>
                  <a:schemeClr val="tx1"/>
                </a:solidFill>
              </a:rPr>
              <a:t>老想消极的事情</a:t>
            </a:r>
            <a:endParaRPr lang="zh-CN" altLang="en-US" sz="2400">
              <a:solidFill>
                <a:schemeClr val="tx1"/>
              </a:solidFill>
            </a:endParaRPr>
          </a:p>
          <a:p>
            <a:pPr marL="0" indent="0">
              <a:buNone/>
            </a:pPr>
            <a:r>
              <a:rPr lang="zh-CN" altLang="en-US" sz="2400">
                <a:solidFill>
                  <a:schemeClr val="tx1"/>
                </a:solidFill>
              </a:rPr>
              <a:t>翻译：</a:t>
            </a:r>
            <a:r>
              <a:rPr lang="en-US" altLang="zh-CN" sz="2400">
                <a:solidFill>
                  <a:schemeClr val="tx1"/>
                </a:solidFill>
              </a:rPr>
              <a:t>No need to dwell on the past; may the future bloom in splendor. </a:t>
            </a:r>
            <a:endParaRPr lang="en-US" altLang="zh-CN" sz="2400">
              <a:solidFill>
                <a:schemeClr val="tx1"/>
              </a:solidFill>
            </a:endParaRPr>
          </a:p>
          <a:p>
            <a:pPr marL="0" indent="0">
              <a:buNone/>
            </a:pPr>
            <a:r>
              <a:rPr lang="zh-CN" altLang="en-US" sz="2400" b="1">
                <a:solidFill>
                  <a:schemeClr val="tx1"/>
                </a:solidFill>
                <a:effectLst>
                  <a:outerShdw blurRad="38100" dist="38100" dir="2700000" algn="tl">
                    <a:srgbClr val="000000">
                      <a:alpha val="43137"/>
                    </a:srgbClr>
                  </a:outerShdw>
                </a:effectLst>
              </a:rPr>
              <a:t>无须忆怜往，但祈繁椿章</a:t>
            </a:r>
            <a:endParaRPr lang="zh-CN" altLang="en-US" sz="2400" b="1">
              <a:solidFill>
                <a:schemeClr val="tx1"/>
              </a:solidFill>
              <a:effectLst>
                <a:outerShdw blurRad="38100" dist="38100" dir="2700000" algn="tl">
                  <a:srgbClr val="000000">
                    <a:alpha val="43137"/>
                  </a:srgbClr>
                </a:outerShdw>
              </a:effectLst>
            </a:endParaRPr>
          </a:p>
          <a:p>
            <a:pPr marL="0" indent="0">
              <a:buNone/>
            </a:pPr>
            <a:endParaRPr lang="zh-CN" altLang="en-US" b="1">
              <a:effectLst>
                <a:outerShdw blurRad="38100" dist="38100" dir="2700000" algn="tl">
                  <a:srgbClr val="000000">
                    <a:alpha val="43137"/>
                  </a:srgbClr>
                </a:outerShdw>
              </a:effectLst>
            </a:endParaRPr>
          </a:p>
          <a:p>
            <a:pPr marL="0" indent="0">
              <a:buNone/>
            </a:pPr>
            <a:endParaRPr lang="zh-CN" altLang="en-US" b="1">
              <a:effectLst>
                <a:outerShdw blurRad="38100" dist="38100" dir="2700000" algn="tl">
                  <a:srgbClr val="000000">
                    <a:alpha val="43137"/>
                  </a:srgbClr>
                </a:outerShdw>
              </a:effectLst>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9740"/>
            <a:ext cx="10968990" cy="5789930"/>
          </a:xfrm>
          <a:ln>
            <a:solidFill>
              <a:schemeClr val="accent1"/>
            </a:solidFill>
          </a:ln>
        </p:spPr>
        <p:txBody>
          <a:bodyPr/>
          <a:p>
            <a:pPr marL="0" indent="0">
              <a:buNone/>
            </a:pPr>
            <a:r>
              <a:rPr lang="en-US" altLang="zh-CN" sz="2400" b="1">
                <a:solidFill>
                  <a:srgbClr val="FF0000"/>
                </a:solidFill>
                <a:latin typeface="Times New Roman" panose="02020603050405020304" charset="0"/>
                <a:cs typeface="Times New Roman" panose="02020603050405020304" charset="0"/>
              </a:rPr>
              <a:t>P</a:t>
            </a:r>
            <a:r>
              <a:rPr lang="en-US" altLang="zh-CN" sz="2400" b="1" baseline="-25000">
                <a:solidFill>
                  <a:srgbClr val="FF0000"/>
                </a:solidFill>
                <a:latin typeface="Times New Roman" panose="02020603050405020304" charset="0"/>
                <a:cs typeface="Times New Roman" panose="02020603050405020304" charset="0"/>
              </a:rPr>
              <a:t>115  </a:t>
            </a:r>
            <a:r>
              <a:rPr lang="zh-CN" altLang="en-US" sz="2400" b="1">
                <a:solidFill>
                  <a:srgbClr val="FF0000"/>
                </a:solidFill>
                <a:latin typeface="Times New Roman" panose="02020603050405020304" charset="0"/>
                <a:cs typeface="Times New Roman" panose="02020603050405020304" charset="0"/>
              </a:rPr>
              <a:t>第</a:t>
            </a:r>
            <a:r>
              <a:rPr lang="en-US" altLang="zh-CN" sz="2400" b="1">
                <a:solidFill>
                  <a:srgbClr val="FF0000"/>
                </a:solidFill>
                <a:latin typeface="Times New Roman" panose="02020603050405020304" charset="0"/>
                <a:cs typeface="Times New Roman" panose="02020603050405020304" charset="0"/>
              </a:rPr>
              <a:t>9</a:t>
            </a:r>
            <a:r>
              <a:rPr lang="zh-CN" altLang="en-US" sz="2400" b="1">
                <a:solidFill>
                  <a:srgbClr val="FF0000"/>
                </a:solidFill>
                <a:latin typeface="Times New Roman" panose="02020603050405020304" charset="0"/>
                <a:cs typeface="Times New Roman" panose="02020603050405020304" charset="0"/>
              </a:rPr>
              <a:t>章</a:t>
            </a:r>
            <a:r>
              <a:rPr lang="en-US" altLang="zh-CN" sz="2400" b="1">
                <a:solidFill>
                  <a:srgbClr val="FF0000"/>
                </a:solidFill>
                <a:latin typeface="Times New Roman" panose="02020603050405020304" charset="0"/>
                <a:cs typeface="Times New Roman" panose="02020603050405020304" charset="0"/>
              </a:rPr>
              <a:t> </a:t>
            </a:r>
            <a:r>
              <a:rPr lang="zh-CN" altLang="en-US" sz="2400" b="1">
                <a:solidFill>
                  <a:srgbClr val="FF0000"/>
                </a:solidFill>
                <a:latin typeface="Times New Roman" panose="02020603050405020304" charset="0"/>
                <a:cs typeface="Times New Roman" panose="02020603050405020304" charset="0"/>
              </a:rPr>
              <a:t>愤怒与恨意</a:t>
            </a:r>
            <a:endParaRPr lang="zh-CN" altLang="en-US" sz="2400" b="1">
              <a:solidFill>
                <a:srgbClr val="FF0000"/>
              </a:solidFill>
              <a:latin typeface="Times New Roman" panose="02020603050405020304" charset="0"/>
              <a:cs typeface="Times New Roman" panose="02020603050405020304" charset="0"/>
            </a:endParaRPr>
          </a:p>
          <a:p>
            <a:pPr marL="0" indent="0">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Anger sat in my throat, sharp-edged, making everything tighter the longer it stayed.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这个句子不能用）</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9.1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受挫与恼火</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irritated, annoyed, offended</a:t>
            </a:r>
            <a:r>
              <a:rPr lang="zh-CN" altLang="en-US" sz="2400">
                <a:solidFill>
                  <a:schemeClr val="tx1"/>
                </a:solidFill>
                <a:latin typeface="Times New Roman" panose="02020603050405020304" charset="0"/>
                <a:cs typeface="Times New Roman" panose="02020603050405020304" charset="0"/>
              </a:rPr>
              <a:t>恼火、心烦</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exasperated, infuriated</a:t>
            </a:r>
            <a:r>
              <a:rPr lang="zh-CN" altLang="en-US" sz="2400">
                <a:solidFill>
                  <a:schemeClr val="tx1"/>
                </a:solidFill>
                <a:latin typeface="Times New Roman" panose="02020603050405020304" charset="0"/>
                <a:cs typeface="Times New Roman" panose="02020603050405020304" charset="0"/>
              </a:rPr>
              <a:t>极为光火的</a:t>
            </a:r>
            <a:endParaRPr lang="zh-CN" altLang="en-US" sz="2400">
              <a:solidFill>
                <a:schemeClr val="tx1"/>
              </a:solidFill>
              <a:latin typeface="Times New Roman" panose="02020603050405020304" charset="0"/>
              <a:cs typeface="Times New Roman" panose="02020603050405020304" charset="0"/>
            </a:endParaRPr>
          </a:p>
          <a:p>
            <a:pPr marL="0" indent="0">
              <a:buNone/>
            </a:pPr>
            <a:r>
              <a:rPr lang="en-US" altLang="zh-CN" sz="2400">
                <a:solidFill>
                  <a:schemeClr val="tx1"/>
                </a:solidFill>
                <a:latin typeface="Times New Roman" panose="02020603050405020304" charset="0"/>
                <a:cs typeface="Times New Roman" panose="02020603050405020304" charset="0"/>
              </a:rPr>
              <a:t>disrupt</a:t>
            </a:r>
            <a:r>
              <a:rPr lang="zh-CN" altLang="en-US" sz="2400">
                <a:solidFill>
                  <a:schemeClr val="tx1"/>
                </a:solidFill>
                <a:latin typeface="Times New Roman" panose="02020603050405020304" charset="0"/>
                <a:cs typeface="Times New Roman" panose="02020603050405020304" charset="0"/>
              </a:rPr>
              <a:t>打乱，</a:t>
            </a:r>
            <a:r>
              <a:rPr lang="en-US" altLang="zh-CN" sz="2400">
                <a:solidFill>
                  <a:schemeClr val="tx1"/>
                </a:solidFill>
                <a:latin typeface="Times New Roman" panose="02020603050405020304" charset="0"/>
                <a:cs typeface="Times New Roman" panose="02020603050405020304" charset="0"/>
              </a:rPr>
              <a:t>disruptive</a:t>
            </a:r>
            <a:r>
              <a:rPr lang="zh-CN" altLang="en-US" sz="2400">
                <a:solidFill>
                  <a:schemeClr val="tx1"/>
                </a:solidFill>
                <a:latin typeface="Times New Roman" panose="02020603050405020304" charset="0"/>
                <a:cs typeface="Times New Roman" panose="02020603050405020304" charset="0"/>
              </a:rPr>
              <a:t>扰乱的，</a:t>
            </a:r>
            <a:r>
              <a:rPr lang="en-US" altLang="zh-CN" sz="2400">
                <a:solidFill>
                  <a:schemeClr val="tx1"/>
                </a:solidFill>
                <a:latin typeface="Times New Roman" panose="02020603050405020304" charset="0"/>
                <a:cs typeface="Times New Roman" panose="02020603050405020304" charset="0"/>
              </a:rPr>
              <a:t>disrupted</a:t>
            </a:r>
            <a:r>
              <a:rPr lang="zh-CN" altLang="en-US" sz="2400">
                <a:solidFill>
                  <a:schemeClr val="tx1"/>
                </a:solidFill>
                <a:latin typeface="Times New Roman" panose="02020603050405020304" charset="0"/>
                <a:cs typeface="Times New Roman" panose="02020603050405020304" charset="0"/>
              </a:rPr>
              <a:t>未查到</a:t>
            </a:r>
            <a:endParaRPr lang="zh-CN" altLang="en-US" sz="2400">
              <a:solidFill>
                <a:schemeClr val="tx1"/>
              </a:solidFill>
              <a:latin typeface="Times New Roman" panose="02020603050405020304" charset="0"/>
              <a:cs typeface="Times New Roman" panose="02020603050405020304" charset="0"/>
            </a:endParaRP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p:spPr>
        <p:txBody>
          <a:bodyPr/>
          <a:p>
            <a:pPr marL="0" indent="0">
              <a:buNone/>
            </a:pPr>
            <a:endParaRPr lang="zh-CN" altLang="en-US"/>
          </a:p>
        </p:txBody>
      </p:sp>
      <p:pic>
        <p:nvPicPr>
          <p:cNvPr id="5" name="图片 4" descr="Screenshot_20251119_092832_com.baidu.netdisk_edit(1)"/>
          <p:cNvPicPr>
            <a:picLocks noChangeAspect="1"/>
          </p:cNvPicPr>
          <p:nvPr/>
        </p:nvPicPr>
        <p:blipFill>
          <a:blip r:embed="rId2"/>
          <a:stretch>
            <a:fillRect/>
          </a:stretch>
        </p:blipFill>
        <p:spPr>
          <a:xfrm>
            <a:off x="73660" y="0"/>
            <a:ext cx="12118975" cy="6858635"/>
          </a:xfrm>
          <a:prstGeom prst="rect">
            <a:avLst/>
          </a:prstGeom>
        </p:spPr>
      </p:pic>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830"/>
            <a:ext cx="10968990" cy="5841365"/>
          </a:xfrm>
          <a:ln>
            <a:solidFill>
              <a:schemeClr val="accent1"/>
            </a:solidFill>
          </a:ln>
        </p:spPr>
        <p:txBody>
          <a:bodyPr>
            <a:noAutofit/>
          </a:bodyPr>
          <a:p>
            <a:pPr marL="0" indent="0" algn="just">
              <a:lnSpc>
                <a:spcPts val="3200"/>
              </a:lnSpc>
              <a:spcAft>
                <a:spcPts val="0"/>
              </a:spcAft>
              <a:buNone/>
            </a:pPr>
            <a:r>
              <a:rPr lang="en-US" altLang="zh-CN" sz="2400" b="1">
                <a:solidFill>
                  <a:srgbClr val="FF0000"/>
                </a:solidFill>
                <a:latin typeface="Times New Roman" panose="02020603050405020304" charset="0"/>
                <a:cs typeface="Times New Roman" panose="02020603050405020304" charset="0"/>
              </a:rPr>
              <a:t>9.2 </a:t>
            </a:r>
            <a:r>
              <a:rPr lang="zh-CN" altLang="en-US" sz="2400" b="1">
                <a:solidFill>
                  <a:srgbClr val="FF0000"/>
                </a:solidFill>
                <a:latin typeface="Times New Roman" panose="02020603050405020304" charset="0"/>
                <a:cs typeface="Times New Roman" panose="02020603050405020304" charset="0"/>
              </a:rPr>
              <a:t>生气与敌意</a:t>
            </a:r>
            <a:endParaRPr lang="zh-CN" altLang="en-US" sz="2400" b="1">
              <a:solidFill>
                <a:srgbClr val="FF0000"/>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furious</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抗怒的</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was furious when she found her work had been deleted.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zh-CN" altLang="en-US" sz="2400">
                <a:solidFill>
                  <a:schemeClr val="tx1"/>
                </a:solidFill>
                <a:latin typeface="Times New Roman" panose="02020603050405020304" charset="0"/>
                <a:cs typeface="Times New Roman" panose="02020603050405020304" charset="0"/>
              </a:rPr>
              <a:t>链接一下：</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Life is but a walking shadow. It is a tale told by an idiot, full of sound and fury, signifying nothing. -</a:t>
            </a:r>
            <a:r>
              <a:rPr lang="en-US" altLang="zh-CN" sz="2400" i="1">
                <a:solidFill>
                  <a:schemeClr val="tx1"/>
                </a:solidFill>
                <a:latin typeface="Times New Roman" panose="02020603050405020304" charset="0"/>
                <a:cs typeface="Times New Roman" panose="02020603050405020304" charset="0"/>
              </a:rPr>
              <a:t>Macbeth</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resentful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愤愤不平的</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grew resentful after years of being excluded from decision-making. (</a:t>
            </a:r>
            <a:r>
              <a:rPr lang="zh-CN" altLang="en-US" sz="2400">
                <a:solidFill>
                  <a:schemeClr val="tx1"/>
                </a:solidFill>
                <a:latin typeface="Times New Roman" panose="02020603050405020304" charset="0"/>
                <a:cs typeface="Times New Roman" panose="02020603050405020304" charset="0"/>
              </a:rPr>
              <a:t>这个写得还可以）</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hostile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充满敌意的</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Her tone turned hostile when the topic shifted to the budget cut.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A wave of hostility greeted her directly she stepped into the classroom. She felt a cold shiver ran down her spine.</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3703</Words>
  <Application>WPS 演示</Application>
  <PresentationFormat>宽屏</PresentationFormat>
  <Paragraphs>100</Paragraphs>
  <Slides>13</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vt:lpstr>
      <vt:lpstr>宋体</vt:lpstr>
      <vt:lpstr>Wingdings</vt:lpstr>
      <vt:lpstr>Wingdings</vt:lpstr>
      <vt:lpstr>微软雅黑</vt:lpstr>
      <vt:lpstr>Arial Unicode MS</vt:lpstr>
      <vt:lpstr>Calibri</vt:lpstr>
      <vt:lpstr>Times New Roman</vt:lpstr>
      <vt:lpstr>Bookman Old Style</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187</cp:revision>
  <dcterms:created xsi:type="dcterms:W3CDTF">2019-06-19T02:08:00Z</dcterms:created>
  <dcterms:modified xsi:type="dcterms:W3CDTF">2025-11-19T02:39:42Z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71E5375A06EF410B8C228AF545BB45C5_11</vt:lpwstr>
  </property>
</Properties>
</file>