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6"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6"/>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8.xml"/><Relationship Id="rId2" Type="http://schemas.openxmlformats.org/officeDocument/2006/relationships/image" Target="../media/image8.jpeg"/><Relationship Id="rId1" Type="http://schemas.openxmlformats.org/officeDocument/2006/relationships/tags" Target="../tags/tag9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0.xml"/><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ags" Target="../tags/tag69.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3.jpeg"/><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8.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0.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641350" y="914400"/>
            <a:ext cx="10914380" cy="2570480"/>
          </a:xfrm>
        </p:spPr>
        <p:txBody>
          <a:bodyPr/>
          <a:p>
            <a:r>
              <a:rPr lang="zh-CN" altLang="zh-CN" sz="4400" b="1">
                <a:solidFill>
                  <a:srgbClr val="FF0000"/>
                </a:solidFill>
              </a:rPr>
              <a:t>《读后续写工具箱》（十四）</a:t>
            </a:r>
            <a:r>
              <a:rPr lang="en-US" altLang="zh-CN" sz="4400" b="1">
                <a:solidFill>
                  <a:srgbClr val="FF0000"/>
                </a:solidFill>
              </a:rPr>
              <a:t>+</a:t>
            </a:r>
            <a:r>
              <a:rPr lang="zh-CN" altLang="en-US" sz="4400" b="1">
                <a:solidFill>
                  <a:srgbClr val="FF0000"/>
                </a:solidFill>
              </a:rPr>
              <a:t>（十五）</a:t>
            </a:r>
            <a:endParaRPr lang="zh-CN" altLang="en-US" sz="4400" b="1">
              <a:solidFill>
                <a:srgbClr val="FF0000"/>
              </a:solidFill>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470535"/>
            <a:ext cx="10968990" cy="5779135"/>
          </a:xfrm>
          <a:ln>
            <a:solidFill>
              <a:schemeClr val="accent1"/>
            </a:solidFill>
          </a:ln>
        </p:spPr>
        <p:txBody>
          <a:bodyPr>
            <a:noAutofit/>
          </a:bodyPr>
          <a:p>
            <a:pPr marL="0" indent="0" algn="just">
              <a:spcAft>
                <a:spcPts val="0"/>
              </a:spcAft>
              <a:buNone/>
            </a:pPr>
            <a:r>
              <a:rPr lang="en-US" altLang="zh-CN" sz="2400" b="1">
                <a:solidFill>
                  <a:srgbClr val="FF0000"/>
                </a:solidFill>
                <a:latin typeface="Times New Roman" panose="02020603050405020304" charset="0"/>
                <a:cs typeface="Times New Roman" panose="02020603050405020304" charset="0"/>
              </a:rPr>
              <a:t>15.2</a:t>
            </a:r>
            <a:r>
              <a:rPr lang="zh-CN" altLang="en-US" sz="2400" b="1">
                <a:solidFill>
                  <a:srgbClr val="FF0000"/>
                </a:solidFill>
                <a:latin typeface="Times New Roman" panose="02020603050405020304" charset="0"/>
                <a:cs typeface="Times New Roman" panose="02020603050405020304" charset="0"/>
              </a:rPr>
              <a:t>疲劳</a:t>
            </a:r>
            <a:endParaRPr lang="zh-CN" altLang="en-US" sz="2400" b="1">
              <a:solidFill>
                <a:srgbClr val="FF0000"/>
              </a:solidFill>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drained of energy</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精力耗尽（底下的例句无力</a:t>
            </a: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endPar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He promptly drained the money, for it always burned a hole in his pocket. </a:t>
            </a:r>
            <a:endParaRPr lang="en-US" altLang="zh-CN" sz="24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Internet led her down the rabbit hole and drained her energy. </a:t>
            </a:r>
            <a:endParaRPr lang="en-US" altLang="zh-CN" sz="24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feel physically and mentally exhausted</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身心俱疲</a:t>
            </a:r>
            <a:endPar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She felt physially and mentally exhausted after the long rehearsal. </a:t>
            </a:r>
            <a:endParaRPr lang="en-US" altLang="zh-CN" sz="24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struggle to stay awake </a:t>
            </a:r>
            <a:endPar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lecture blurred at the edges as the mind struggled to stay awake. </a:t>
            </a:r>
            <a:endParaRPr lang="en-US" altLang="zh-CN" sz="24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weighed down by fatigue</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被疲劳压得喘不过气</a:t>
            </a:r>
            <a:endPar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arms hung heavy, weighed down by fatigue. </a:t>
            </a:r>
            <a:endParaRPr lang="en-US" altLang="zh-CN" sz="2400">
              <a:solidFill>
                <a:schemeClr val="tx1"/>
              </a:solidFill>
              <a:latin typeface="Times New Roman" panose="02020603050405020304" charset="0"/>
              <a:cs typeface="Times New Roman" panose="02020603050405020304" charset="0"/>
            </a:endParaRPr>
          </a:p>
          <a:p>
            <a:pPr marL="0" indent="0" algn="just">
              <a:buNone/>
            </a:pPr>
            <a:endParaRPr lang="en-US" altLang="zh-CN" sz="2400">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33400"/>
            <a:ext cx="10968990" cy="5716270"/>
          </a:xfrm>
          <a:ln>
            <a:solidFill>
              <a:schemeClr val="accent1"/>
            </a:solidFill>
          </a:ln>
        </p:spPr>
        <p:txBody>
          <a:bodyPr>
            <a:noAutofit/>
          </a:bodyPr>
          <a:p>
            <a:pPr marL="0" indent="0" algn="just">
              <a:spcAft>
                <a:spcPts val="0"/>
              </a:spcAft>
              <a:buNone/>
            </a:pPr>
            <a:r>
              <a:rPr lang="zh-CN" altLang="en-US" sz="2000">
                <a:solidFill>
                  <a:schemeClr val="tx1"/>
                </a:solidFill>
                <a:latin typeface="Times New Roman" panose="02020603050405020304" charset="0"/>
                <a:cs typeface="Times New Roman" panose="02020603050405020304" charset="0"/>
              </a:rPr>
              <a:t>（补充）疲劳</a:t>
            </a:r>
            <a:endParaRPr lang="zh-CN" altLang="en-US"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worn out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Working double shifts has left me totally worn out.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burned out / burnout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run-down</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wiped out</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The intense iron pumping left me completely wiped out.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beat / dead beat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spent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weary / weariness </a:t>
            </a:r>
            <a:endParaRPr lang="en-US" altLang="zh-CN" sz="2000">
              <a:solidFill>
                <a:schemeClr val="tx1"/>
              </a:solidFill>
              <a:latin typeface="Times New Roman" panose="02020603050405020304" charset="0"/>
              <a:cs typeface="Times New Roman" panose="02020603050405020304" charset="0"/>
            </a:endParaRP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To our utter surprise, he bounced through the door not weary, but vibrating with energy. “Can you believe it? I earned 50 bucks today!” he exclaimed, eyes ablaze and arms waving triumphantly.</a:t>
            </a:r>
            <a:endParaRPr lang="en-US" altLang="zh-CN" sz="2000">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54990"/>
            <a:ext cx="10968990" cy="5694680"/>
          </a:xfrm>
          <a:ln>
            <a:solidFill>
              <a:schemeClr val="accent1"/>
            </a:solidFill>
          </a:ln>
        </p:spPr>
        <p:txBody>
          <a:bodyPr/>
          <a:p>
            <a:pPr marL="0" indent="0" algn="just">
              <a:buNone/>
            </a:pPr>
            <a:r>
              <a:rPr lang="en-US" altLang="zh-CN" b="1">
                <a:solidFill>
                  <a:srgbClr val="FF0000"/>
                </a:solidFill>
              </a:rPr>
              <a:t>15.3</a:t>
            </a:r>
            <a:r>
              <a:rPr lang="zh-CN" altLang="en-US" b="1">
                <a:solidFill>
                  <a:srgbClr val="FF0000"/>
                </a:solidFill>
              </a:rPr>
              <a:t>舒适</a:t>
            </a:r>
            <a:endParaRPr lang="zh-CN" altLang="en-US" b="1">
              <a:solidFill>
                <a:srgbClr val="FF0000"/>
              </a:solidFill>
            </a:endParaRPr>
          </a:p>
          <a:p>
            <a:pPr marL="0" indent="0" algn="just">
              <a:buNone/>
            </a:pPr>
            <a:r>
              <a:rPr lang="en-US" altLang="zh-CN">
                <a:solidFill>
                  <a:schemeClr val="tx1"/>
                </a:solidFill>
              </a:rPr>
              <a:t>soak in warmth</a:t>
            </a:r>
            <a:r>
              <a:rPr lang="zh-CN" altLang="en-US">
                <a:solidFill>
                  <a:schemeClr val="tx1"/>
                </a:solidFill>
              </a:rPr>
              <a:t>浸润在温暖中</a:t>
            </a:r>
            <a:endParaRPr lang="zh-CN" altLang="en-US">
              <a:solidFill>
                <a:schemeClr val="tx1"/>
              </a:solidFill>
            </a:endParaRPr>
          </a:p>
          <a:p>
            <a:pPr marL="0" indent="0" algn="just">
              <a:buNone/>
            </a:pPr>
            <a:r>
              <a:rPr lang="en-US" altLang="zh-CN">
                <a:solidFill>
                  <a:schemeClr val="tx1"/>
                </a:solidFill>
              </a:rPr>
              <a:t>The body slowly soaked in warmth, every muscle easing in silence. </a:t>
            </a:r>
            <a:endParaRPr lang="en-US" altLang="zh-CN">
              <a:solidFill>
                <a:schemeClr val="tx1"/>
              </a:solidFill>
            </a:endParaRPr>
          </a:p>
          <a:p>
            <a:pPr marL="0" indent="0" algn="just">
              <a:buNone/>
            </a:pPr>
            <a:r>
              <a:rPr lang="en-US" altLang="zh-CN">
                <a:solidFill>
                  <a:schemeClr val="tx1"/>
                </a:solidFill>
              </a:rPr>
              <a:t>She soaked in the warmth of their reunion, tears glistening in their eyes.</a:t>
            </a:r>
            <a:endParaRPr lang="en-US" altLang="zh-CN">
              <a:solidFill>
                <a:schemeClr val="tx1"/>
              </a:solidFill>
            </a:endParaRPr>
          </a:p>
          <a:p>
            <a:pPr marL="0" indent="0" algn="just">
              <a:buNone/>
            </a:pPr>
            <a:r>
              <a:rPr lang="en-US" altLang="zh-CN">
                <a:solidFill>
                  <a:schemeClr val="tx1"/>
                </a:solidFill>
              </a:rPr>
              <a:t>They sat there, sipping coffee, soaking up the atmosphere. </a:t>
            </a:r>
            <a:endParaRPr lang="en-US" altLang="zh-CN">
              <a:solidFill>
                <a:schemeClr val="tx1"/>
              </a:solidFill>
            </a:endParaRPr>
          </a:p>
          <a:p>
            <a:pPr marL="0" indent="0" algn="just">
              <a:buNone/>
            </a:pPr>
            <a:r>
              <a:rPr lang="en-US" altLang="zh-CN">
                <a:solidFill>
                  <a:schemeClr val="tx1"/>
                </a:solidFill>
              </a:rPr>
              <a:t>Dragging my leaden legs and drenched (soaked) in sweat, I struggled across the finish line, greeted by the cheers and applause of the spectators.</a:t>
            </a:r>
            <a:endParaRPr lang="en-US" altLang="zh-CN">
              <a:solidFill>
                <a:schemeClr val="tx1"/>
              </a:solidFill>
            </a:endParaRPr>
          </a:p>
          <a:p>
            <a:pPr marL="0" indent="0" algn="just">
              <a:buNone/>
            </a:pPr>
            <a:r>
              <a:rPr lang="zh-CN" altLang="en-US">
                <a:solidFill>
                  <a:schemeClr val="tx1"/>
                </a:solidFill>
              </a:rPr>
              <a:t>其他：</a:t>
            </a:r>
            <a:endParaRPr lang="zh-CN" altLang="en-US">
              <a:solidFill>
                <a:schemeClr val="tx1"/>
              </a:solidFill>
            </a:endParaRPr>
          </a:p>
          <a:p>
            <a:pPr marL="0" indent="0" algn="just">
              <a:buNone/>
            </a:pPr>
            <a:r>
              <a:rPr lang="en-US" altLang="zh-CN">
                <a:solidFill>
                  <a:schemeClr val="tx1"/>
                </a:solidFill>
              </a:rPr>
              <a:t>be soothed by comfort </a:t>
            </a:r>
            <a:endParaRPr lang="en-US" altLang="zh-CN">
              <a:solidFill>
                <a:schemeClr val="tx1"/>
              </a:solidFill>
            </a:endParaRPr>
          </a:p>
          <a:p>
            <a:pPr marL="0" indent="0" algn="just">
              <a:buNone/>
            </a:pPr>
            <a:r>
              <a:rPr lang="en-US" altLang="zh-CN">
                <a:solidFill>
                  <a:schemeClr val="tx1"/>
                </a:solidFill>
              </a:rPr>
              <a:t>find solace in one’s words </a:t>
            </a:r>
            <a:endParaRPr lang="en-US" altLang="zh-CN">
              <a:solidFill>
                <a:schemeClr val="tx1"/>
              </a:solidFill>
            </a:endParaRPr>
          </a:p>
          <a:p>
            <a:pPr marL="0" indent="0" algn="just">
              <a:buNone/>
            </a:pPr>
            <a:r>
              <a:rPr lang="en-US" altLang="zh-CN">
                <a:solidFill>
                  <a:schemeClr val="tx1"/>
                </a:solidFill>
              </a:rPr>
              <a:t>The grieving widow found solace in her friend’s kind and understanding words. </a:t>
            </a:r>
            <a:endParaRPr lang="en-US" altLang="zh-CN">
              <a:solidFill>
                <a:schemeClr val="tx1"/>
              </a:solidFill>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65150"/>
            <a:ext cx="10968990" cy="5684520"/>
          </a:xfrm>
          <a:ln>
            <a:solidFill>
              <a:schemeClr val="accent1"/>
            </a:solidFill>
          </a:ln>
        </p:spPr>
        <p:txBody>
          <a:bodyPr>
            <a:normAutofit/>
          </a:bodyPr>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consoled by the thought of ... </a:t>
            </a:r>
            <a:endParaRPr lang="en-US" altLang="zh-CN" sz="2000" b="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laid-off worker was consoled by the thought of finding a better job in the future. </a:t>
            </a:r>
            <a:endParaRPr lang="en-US" altLang="zh-CN" sz="2000">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i="1">
                <a:solidFill>
                  <a:schemeClr val="tx1"/>
                </a:solidFill>
                <a:latin typeface="Times New Roman" panose="02020603050405020304" charset="0"/>
                <a:cs typeface="Times New Roman" panose="02020603050405020304" charset="0"/>
              </a:rPr>
              <a:t>Companionship of Books (</a:t>
            </a:r>
            <a:r>
              <a:rPr lang="zh-CN" altLang="en-US" sz="2000" i="1">
                <a:solidFill>
                  <a:schemeClr val="tx1"/>
                </a:solidFill>
                <a:latin typeface="Times New Roman" panose="02020603050405020304" charset="0"/>
                <a:cs typeface="Times New Roman" panose="02020603050405020304" charset="0"/>
              </a:rPr>
              <a:t>节选</a:t>
            </a:r>
            <a:r>
              <a:rPr lang="en-US" altLang="zh-CN" sz="2000" i="1">
                <a:solidFill>
                  <a:schemeClr val="tx1"/>
                </a:solidFill>
                <a:latin typeface="Times New Roman" panose="02020603050405020304" charset="0"/>
                <a:cs typeface="Times New Roman" panose="02020603050405020304" charset="0"/>
              </a:rPr>
              <a:t>) </a:t>
            </a:r>
            <a:endParaRPr lang="en-US" altLang="zh-CN" sz="2000" i="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A good book may be among the best of friends. It is the same today that it always was, and it will never change. It is the most patient and cheerful of companions. It does not turn its back upon us in times of adversity or distress. It always receives us with the same kindness, amusing and instructing us in youth, and comforting and consoling us in age.</a:t>
            </a:r>
            <a:endParaRPr lang="en-US" altLang="zh-CN" sz="2000">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take comfort in shared memories </a:t>
            </a:r>
            <a:endParaRPr lang="en-US" altLang="zh-CN" sz="2000" b="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heartened by acts of kindness </a:t>
            </a:r>
            <a:endParaRPr lang="en-US" altLang="zh-CN" sz="2000" b="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reassured by a calm presence </a:t>
            </a:r>
            <a:endParaRPr lang="en-US" altLang="zh-CN" sz="2000" b="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nervous patient was reassured by the doctor’s calm presence during the examination. </a:t>
            </a:r>
            <a:endParaRPr lang="en-US" altLang="zh-CN" sz="2000">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lulled into a sense of comfort by gentle rhythms</a:t>
            </a:r>
            <a:endParaRPr lang="en-US" altLang="zh-CN" sz="2000" b="1">
              <a:solidFill>
                <a:schemeClr val="tx1"/>
              </a:solidFill>
              <a:latin typeface="Times New Roman" panose="02020603050405020304" charset="0"/>
              <a:cs typeface="Times New Roman" panose="02020603050405020304" charset="0"/>
            </a:endParaRP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baby was lulled into a sense of comfort by the gentle rocking of the cradle and the soft lullaby. </a:t>
            </a:r>
            <a:endParaRPr lang="en-US" altLang="zh-CN" sz="2000">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34035"/>
            <a:ext cx="10968990" cy="5715635"/>
          </a:xfrm>
          <a:ln>
            <a:solidFill>
              <a:schemeClr val="accent1"/>
            </a:solidFill>
          </a:ln>
        </p:spPr>
        <p:txBody>
          <a:bodyPr/>
          <a:p>
            <a:pPr marL="0" indent="0" algn="just">
              <a:buNone/>
            </a:pPr>
            <a:r>
              <a:rPr lang="en-US" altLang="zh-CN" b="1">
                <a:solidFill>
                  <a:srgbClr val="FF0000"/>
                </a:solidFill>
              </a:rPr>
              <a:t>15.4 </a:t>
            </a:r>
            <a:r>
              <a:rPr lang="zh-CN" altLang="en-US" b="1">
                <a:solidFill>
                  <a:srgbClr val="FF0000"/>
                </a:solidFill>
              </a:rPr>
              <a:t>挑战与刺激</a:t>
            </a:r>
            <a:endParaRPr lang="zh-CN" altLang="en-US" b="1">
              <a:solidFill>
                <a:srgbClr val="FF0000"/>
              </a:solidFill>
            </a:endParaRPr>
          </a:p>
          <a:p>
            <a:pPr marL="0" indent="0" algn="just">
              <a:buNone/>
            </a:pPr>
            <a:r>
              <a:rPr lang="en-US" altLang="zh-CN">
                <a:solidFill>
                  <a:schemeClr val="tx1"/>
                </a:solidFill>
                <a:effectLst>
                  <a:outerShdw blurRad="38100" dist="38100" dir="2700000" algn="tl">
                    <a:srgbClr val="000000">
                      <a:alpha val="43137"/>
                    </a:srgbClr>
                  </a:outerShdw>
                </a:effectLst>
              </a:rPr>
              <a:t>heart race with excitement</a:t>
            </a:r>
            <a:r>
              <a:rPr lang="zh-CN" altLang="en-US">
                <a:solidFill>
                  <a:schemeClr val="tx1"/>
                </a:solidFill>
                <a:effectLst>
                  <a:outerShdw blurRad="38100" dist="38100" dir="2700000" algn="tl">
                    <a:srgbClr val="000000">
                      <a:alpha val="43137"/>
                    </a:srgbClr>
                  </a:outerShdw>
                </a:effectLst>
              </a:rPr>
              <a:t>心跳加快</a:t>
            </a:r>
            <a:endParaRPr lang="zh-CN" altLang="en-US">
              <a:solidFill>
                <a:schemeClr val="tx1"/>
              </a:solidFill>
            </a:endParaRPr>
          </a:p>
          <a:p>
            <a:pPr marL="0" indent="0" algn="just">
              <a:buNone/>
            </a:pPr>
            <a:r>
              <a:rPr lang="en-US" altLang="zh-CN">
                <a:solidFill>
                  <a:schemeClr val="tx1"/>
                </a:solidFill>
              </a:rPr>
              <a:t>My heart beat fast.</a:t>
            </a:r>
            <a:endParaRPr lang="en-US" altLang="zh-CN">
              <a:solidFill>
                <a:schemeClr val="tx1"/>
              </a:solidFill>
            </a:endParaRPr>
          </a:p>
          <a:p>
            <a:pPr marL="0" indent="0" algn="just">
              <a:buNone/>
            </a:pPr>
            <a:r>
              <a:rPr lang="en-US" altLang="zh-CN">
                <a:solidFill>
                  <a:schemeClr val="tx1"/>
                </a:solidFill>
              </a:rPr>
              <a:t>I could feel my heart pounding / hammering in my chest.</a:t>
            </a:r>
            <a:endParaRPr lang="en-US" altLang="zh-CN">
              <a:solidFill>
                <a:schemeClr val="tx1"/>
              </a:solidFill>
            </a:endParaRPr>
          </a:p>
          <a:p>
            <a:pPr marL="0" indent="0" algn="just">
              <a:buNone/>
            </a:pPr>
            <a:r>
              <a:rPr lang="en-US" altLang="zh-CN">
                <a:solidFill>
                  <a:schemeClr val="tx1"/>
                </a:solidFill>
              </a:rPr>
              <a:t>My heart hammered against my ribs.</a:t>
            </a:r>
            <a:endParaRPr lang="en-US" altLang="zh-CN">
              <a:solidFill>
                <a:schemeClr val="tx1"/>
              </a:solidFill>
            </a:endParaRPr>
          </a:p>
          <a:p>
            <a:pPr marL="0" indent="0" algn="just">
              <a:buNone/>
            </a:pPr>
            <a:r>
              <a:rPr lang="en-US" altLang="zh-CN">
                <a:solidFill>
                  <a:schemeClr val="tx1"/>
                </a:solidFill>
              </a:rPr>
              <a:t>Her heart fluttered like a captured bird.</a:t>
            </a:r>
            <a:endParaRPr lang="en-US" altLang="zh-CN">
              <a:solidFill>
                <a:schemeClr val="tx1"/>
              </a:solidFill>
            </a:endParaRPr>
          </a:p>
          <a:p>
            <a:pPr marL="0" indent="0" algn="just">
              <a:buNone/>
            </a:pPr>
            <a:r>
              <a:rPr lang="en-US" altLang="zh-CN">
                <a:solidFill>
                  <a:schemeClr val="tx1"/>
                </a:solidFill>
              </a:rPr>
              <a:t>My heart leapt into my throat.</a:t>
            </a:r>
            <a:endParaRPr lang="en-US" altLang="zh-CN">
              <a:solidFill>
                <a:schemeClr val="tx1"/>
              </a:solidFill>
            </a:endParaRPr>
          </a:p>
          <a:p>
            <a:pPr marL="0" indent="0" algn="just">
              <a:buNone/>
            </a:pPr>
            <a:r>
              <a:rPr lang="en-US" altLang="zh-CN">
                <a:solidFill>
                  <a:schemeClr val="tx1"/>
                </a:solidFill>
              </a:rPr>
              <a:t>Fear sent my heart into a gallop.</a:t>
            </a:r>
            <a:endParaRPr lang="en-US" altLang="zh-CN">
              <a:solidFill>
                <a:schemeClr val="tx1"/>
              </a:solidFill>
            </a:endParaRPr>
          </a:p>
          <a:p>
            <a:pPr marL="0" indent="0" algn="just">
              <a:buNone/>
            </a:pPr>
            <a:r>
              <a:rPr lang="en-US" altLang="zh-CN">
                <a:solidFill>
                  <a:schemeClr val="tx1"/>
                </a:solidFill>
                <a:effectLst>
                  <a:outerShdw blurRad="38100" dist="38100" dir="2700000" algn="tl">
                    <a:srgbClr val="000000">
                      <a:alpha val="43137"/>
                    </a:srgbClr>
                  </a:outerShdw>
                </a:effectLst>
              </a:rPr>
              <a:t>be alert and alive</a:t>
            </a:r>
            <a:r>
              <a:rPr lang="zh-CN" altLang="en-US">
                <a:solidFill>
                  <a:schemeClr val="tx1"/>
                </a:solidFill>
                <a:effectLst>
                  <a:outerShdw blurRad="38100" dist="38100" dir="2700000" algn="tl">
                    <a:srgbClr val="000000">
                      <a:alpha val="43137"/>
                    </a:srgbClr>
                  </a:outerShdw>
                </a:effectLst>
              </a:rPr>
              <a:t>高度警觉、充满活力</a:t>
            </a:r>
            <a:endParaRPr lang="zh-CN" altLang="en-US">
              <a:solidFill>
                <a:schemeClr val="tx1"/>
              </a:solidFill>
              <a:effectLst>
                <a:outerShdw blurRad="38100" dist="38100" dir="2700000" algn="tl">
                  <a:srgbClr val="000000">
                    <a:alpha val="43137"/>
                  </a:srgbClr>
                </a:outerShdw>
              </a:effectLst>
            </a:endParaRPr>
          </a:p>
          <a:p>
            <a:pPr marL="0" indent="0" algn="just">
              <a:buNone/>
            </a:pPr>
            <a:r>
              <a:rPr lang="en-US" altLang="zh-CN">
                <a:solidFill>
                  <a:schemeClr val="tx1"/>
                </a:solidFill>
              </a:rPr>
              <a:t>With the exam looming tomorrow, he crammed into the night, fighting a losing battle against sleep. As his eyelids grew impossibly heavy, he forced himself up and brewed a pot of black coffee to maintain his alertness. </a:t>
            </a:r>
            <a:endParaRPr lang="en-US" altLang="zh-CN">
              <a:solidFill>
                <a:schemeClr val="tx1"/>
              </a:solidFill>
            </a:endParaRPr>
          </a:p>
          <a:p>
            <a:pPr marL="0" indent="0" algn="just">
              <a:buNone/>
            </a:pPr>
            <a:endParaRPr lang="en-US" altLang="zh-CN">
              <a:solidFill>
                <a:schemeClr val="tx1"/>
              </a:solidFill>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44195"/>
            <a:ext cx="10968990" cy="5705475"/>
          </a:xfrm>
          <a:ln>
            <a:solidFill>
              <a:schemeClr val="accent1"/>
            </a:solidFill>
          </a:ln>
        </p:spPr>
        <p:txBody>
          <a:bodyPr/>
          <a:p>
            <a:pPr marL="0" indent="0" algn="just">
              <a:buNone/>
            </a:pPr>
            <a:r>
              <a:rPr lang="en-US" altLang="zh-CN" sz="2000">
                <a:solidFill>
                  <a:schemeClr val="tx1"/>
                </a:solidFill>
              </a:rPr>
              <a:t>rise to the challenge</a:t>
            </a:r>
            <a:r>
              <a:rPr lang="zh-CN" altLang="en-US" sz="2000">
                <a:solidFill>
                  <a:schemeClr val="tx1"/>
                </a:solidFill>
              </a:rPr>
              <a:t>迎接挑战</a:t>
            </a:r>
            <a:endParaRPr lang="zh-CN" altLang="en-US" sz="2000">
              <a:solidFill>
                <a:schemeClr val="tx1"/>
              </a:solidFill>
            </a:endParaRPr>
          </a:p>
          <a:p>
            <a:pPr marL="0" indent="0" algn="just">
              <a:buNone/>
            </a:pPr>
            <a:r>
              <a:rPr lang="en-US" altLang="zh-CN" sz="2000">
                <a:solidFill>
                  <a:schemeClr val="tx1"/>
                </a:solidFill>
              </a:rPr>
              <a:t>brave the challenge</a:t>
            </a:r>
            <a:r>
              <a:rPr lang="zh-CN" altLang="en-US" sz="2000">
                <a:solidFill>
                  <a:schemeClr val="tx1"/>
                </a:solidFill>
              </a:rPr>
              <a:t>勇敢面对挑战</a:t>
            </a:r>
            <a:endParaRPr lang="zh-CN" altLang="en-US" sz="2000">
              <a:solidFill>
                <a:schemeClr val="tx1"/>
              </a:solidFill>
            </a:endParaRPr>
          </a:p>
          <a:p>
            <a:pPr marL="0" indent="0" algn="just">
              <a:buNone/>
            </a:pPr>
            <a:r>
              <a:rPr lang="en-US" altLang="zh-CN" sz="2000">
                <a:solidFill>
                  <a:schemeClr val="tx1"/>
                </a:solidFill>
              </a:rPr>
              <a:t>meet the challenge head-on</a:t>
            </a:r>
            <a:r>
              <a:rPr lang="zh-CN" altLang="en-US" sz="2000">
                <a:solidFill>
                  <a:schemeClr val="tx1"/>
                </a:solidFill>
              </a:rPr>
              <a:t>正面接受挑战</a:t>
            </a:r>
            <a:endParaRPr lang="zh-CN" altLang="en-US" sz="2000">
              <a:solidFill>
                <a:schemeClr val="tx1"/>
              </a:solidFill>
            </a:endParaRPr>
          </a:p>
          <a:p>
            <a:pPr marL="0" indent="0" algn="just">
              <a:buNone/>
            </a:pPr>
            <a:r>
              <a:rPr lang="en-US" altLang="zh-CN" sz="2000">
                <a:solidFill>
                  <a:schemeClr val="tx1"/>
                </a:solidFill>
              </a:rPr>
              <a:t>The mountain was steeper than she’d imagined, her legs burning with fatigue. Yet, with the summit in sight, she gritted her teeth and rose to the challenge, taking one determined step after another.</a:t>
            </a:r>
            <a:endParaRPr lang="en-US" altLang="zh-CN" sz="2000">
              <a:solidFill>
                <a:schemeClr val="tx1"/>
              </a:solidFill>
            </a:endParaRPr>
          </a:p>
          <a:p>
            <a:pPr marL="0" indent="0" algn="just">
              <a:buNone/>
            </a:pPr>
            <a:r>
              <a:rPr lang="en-US" altLang="zh-CN" sz="2000">
                <a:solidFill>
                  <a:schemeClr val="tx1"/>
                </a:solidFill>
              </a:rPr>
              <a:t>Seeing his terrified younger sister, the boy’s own fear vanished. He rose to the challenge, stepping forward to confront the snarling dog.</a:t>
            </a:r>
            <a:endParaRPr lang="en-US" altLang="zh-CN" sz="2000">
              <a:solidFill>
                <a:schemeClr val="tx1"/>
              </a:solidFill>
            </a:endParaRPr>
          </a:p>
          <a:p>
            <a:pPr marL="0" indent="0" algn="just">
              <a:buNone/>
            </a:pPr>
            <a:r>
              <a:rPr lang="en-US" altLang="zh-CN" sz="2000">
                <a:solidFill>
                  <a:schemeClr val="tx1"/>
                </a:solidFill>
              </a:rPr>
              <a:t>The projector failed minutes before the presentation. Instead of panicking, she rose to the challenge, delivering her talk with such vivid description and passion that no one missed the slides.</a:t>
            </a:r>
            <a:endParaRPr lang="en-US" altLang="zh-CN" sz="2000">
              <a:solidFill>
                <a:schemeClr val="tx1"/>
              </a:solidFill>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44830"/>
            <a:ext cx="10968990" cy="5704840"/>
          </a:xfrm>
          <a:ln>
            <a:solidFill>
              <a:schemeClr val="accent1"/>
            </a:solidFill>
          </a:ln>
        </p:spPr>
        <p:txBody>
          <a:bodyPr>
            <a:normAutofit lnSpcReduction="10000"/>
          </a:bodyPr>
          <a:p>
            <a:pPr marL="0" indent="0">
              <a:buNone/>
            </a:pPr>
            <a:r>
              <a:rPr lang="en-US" altLang="zh-CN">
                <a:solidFill>
                  <a:srgbClr val="FF0000"/>
                </a:solidFill>
              </a:rPr>
              <a:t>15.5 </a:t>
            </a:r>
            <a:r>
              <a:rPr lang="zh-CN" altLang="en-US">
                <a:solidFill>
                  <a:srgbClr val="FF0000"/>
                </a:solidFill>
              </a:rPr>
              <a:t>虚弱、饥饿、口渴</a:t>
            </a:r>
            <a:endParaRPr lang="zh-CN" altLang="en-US">
              <a:solidFill>
                <a:srgbClr val="FF0000"/>
              </a:solidFill>
            </a:endParaRPr>
          </a:p>
          <a:p>
            <a:pPr marL="0" indent="0">
              <a:buNone/>
            </a:pPr>
            <a:r>
              <a:rPr lang="en-US" altLang="zh-CN">
                <a:solidFill>
                  <a:schemeClr val="tx1"/>
                </a:solidFill>
              </a:rPr>
              <a:t>be starving for food </a:t>
            </a:r>
            <a:r>
              <a:rPr lang="zh-CN" altLang="en-US">
                <a:solidFill>
                  <a:schemeClr val="tx1"/>
                </a:solidFill>
              </a:rPr>
              <a:t>饥饿</a:t>
            </a:r>
            <a:endParaRPr lang="zh-CN" altLang="en-US">
              <a:solidFill>
                <a:schemeClr val="tx1"/>
              </a:solidFill>
            </a:endParaRPr>
          </a:p>
          <a:p>
            <a:pPr marL="0" indent="0">
              <a:buNone/>
            </a:pPr>
            <a:r>
              <a:rPr lang="en-US" altLang="zh-CN">
                <a:solidFill>
                  <a:schemeClr val="tx1"/>
                </a:solidFill>
              </a:rPr>
              <a:t>After a long day walking across the hills they had worked up quite an appetite. </a:t>
            </a:r>
            <a:endParaRPr lang="zh-CN" altLang="en-US">
              <a:solidFill>
                <a:schemeClr val="tx1"/>
              </a:solidFill>
            </a:endParaRPr>
          </a:p>
          <a:p>
            <a:pPr marL="0" indent="0">
              <a:buNone/>
            </a:pPr>
            <a:r>
              <a:rPr lang="en-US" altLang="zh-CN">
                <a:solidFill>
                  <a:schemeClr val="tx1"/>
                </a:solidFill>
              </a:rPr>
              <a:t>have a dry throat</a:t>
            </a:r>
            <a:r>
              <a:rPr lang="zh-CN" altLang="en-US">
                <a:solidFill>
                  <a:schemeClr val="tx1"/>
                </a:solidFill>
              </a:rPr>
              <a:t>喉咙发干</a:t>
            </a:r>
            <a:endParaRPr lang="zh-CN" altLang="en-US">
              <a:solidFill>
                <a:schemeClr val="tx1"/>
              </a:solidFill>
            </a:endParaRPr>
          </a:p>
          <a:p>
            <a:pPr marL="0" indent="0">
              <a:buNone/>
            </a:pPr>
            <a:r>
              <a:rPr lang="en-US" altLang="zh-CN">
                <a:solidFill>
                  <a:schemeClr val="tx1"/>
                </a:solidFill>
              </a:rPr>
              <a:t>After the run, the throat felt dry and scratchy (itchy). </a:t>
            </a:r>
            <a:endParaRPr lang="en-US" altLang="zh-CN">
              <a:solidFill>
                <a:schemeClr val="tx1"/>
              </a:solidFill>
            </a:endParaRPr>
          </a:p>
          <a:p>
            <a:pPr marL="0" indent="0">
              <a:buNone/>
            </a:pPr>
            <a:r>
              <a:rPr lang="en-US" altLang="zh-CN">
                <a:solidFill>
                  <a:schemeClr val="tx1"/>
                </a:solidFill>
              </a:rPr>
              <a:t>be parched with thirst</a:t>
            </a:r>
            <a:r>
              <a:rPr lang="zh-CN" altLang="en-US">
                <a:solidFill>
                  <a:schemeClr val="tx1"/>
                </a:solidFill>
              </a:rPr>
              <a:t>口渴难耐</a:t>
            </a:r>
            <a:endParaRPr lang="zh-CN" altLang="en-US">
              <a:solidFill>
                <a:schemeClr val="tx1"/>
              </a:solidFill>
            </a:endParaRPr>
          </a:p>
          <a:p>
            <a:pPr marL="0" indent="0">
              <a:buNone/>
            </a:pPr>
            <a:r>
              <a:rPr lang="en-US" altLang="zh-CN">
                <a:solidFill>
                  <a:schemeClr val="tx1"/>
                </a:solidFill>
              </a:rPr>
              <a:t>She licked her parched lips. </a:t>
            </a:r>
            <a:endParaRPr lang="en-US" altLang="zh-CN">
              <a:solidFill>
                <a:schemeClr val="tx1"/>
              </a:solidFill>
            </a:endParaRPr>
          </a:p>
          <a:p>
            <a:pPr marL="0" indent="0">
              <a:buNone/>
            </a:pPr>
            <a:r>
              <a:rPr lang="en-US" altLang="zh-CN">
                <a:solidFill>
                  <a:schemeClr val="tx1"/>
                </a:solidFill>
              </a:rPr>
              <a:t>have a growling / roaring / grumbling / rumbling stomach</a:t>
            </a:r>
            <a:r>
              <a:rPr lang="zh-CN" altLang="en-US">
                <a:solidFill>
                  <a:schemeClr val="tx1"/>
                </a:solidFill>
              </a:rPr>
              <a:t>肚子咕咕叫</a:t>
            </a:r>
            <a:endParaRPr lang="zh-CN" altLang="en-US">
              <a:solidFill>
                <a:schemeClr val="tx1"/>
              </a:solidFill>
            </a:endParaRPr>
          </a:p>
          <a:p>
            <a:pPr marL="0" indent="0">
              <a:buNone/>
            </a:pPr>
            <a:r>
              <a:rPr lang="en-US" altLang="zh-CN">
                <a:solidFill>
                  <a:schemeClr val="tx1"/>
                </a:solidFill>
              </a:rPr>
              <a:t>hydrate</a:t>
            </a:r>
            <a:r>
              <a:rPr lang="zh-CN" altLang="en-US">
                <a:solidFill>
                  <a:schemeClr val="tx1"/>
                </a:solidFill>
              </a:rPr>
              <a:t>补水</a:t>
            </a:r>
            <a:endParaRPr lang="zh-CN" altLang="en-US">
              <a:solidFill>
                <a:schemeClr val="tx1"/>
              </a:solidFill>
            </a:endParaRPr>
          </a:p>
          <a:p>
            <a:pPr marL="0" indent="0">
              <a:buNone/>
            </a:pPr>
            <a:r>
              <a:rPr lang="en-US" altLang="zh-CN">
                <a:solidFill>
                  <a:schemeClr val="tx1"/>
                </a:solidFill>
              </a:rPr>
              <a:t>He hydrated himself after the workout to replenish lost fluids. </a:t>
            </a:r>
            <a:endParaRPr lang="en-US" altLang="zh-CN">
              <a:solidFill>
                <a:schemeClr val="tx1"/>
              </a:solidFill>
            </a:endParaRPr>
          </a:p>
          <a:p>
            <a:pPr marL="0" indent="0">
              <a:buNone/>
            </a:pPr>
            <a:r>
              <a:rPr lang="en-US" altLang="zh-CN">
                <a:solidFill>
                  <a:schemeClr val="tx1"/>
                </a:solidFill>
              </a:rPr>
              <a:t>dehydrate</a:t>
            </a:r>
            <a:r>
              <a:rPr lang="zh-CN" altLang="en-US">
                <a:solidFill>
                  <a:schemeClr val="tx1"/>
                </a:solidFill>
              </a:rPr>
              <a:t>脱水</a:t>
            </a:r>
            <a:endParaRPr lang="zh-CN" altLang="en-US">
              <a:solidFill>
                <a:schemeClr val="tx1"/>
              </a:solidFill>
            </a:endParaRPr>
          </a:p>
          <a:p>
            <a:pPr marL="0" indent="0">
              <a:buNone/>
            </a:pPr>
            <a:r>
              <a:rPr lang="en-US" altLang="zh-CN">
                <a:solidFill>
                  <a:schemeClr val="tx1"/>
                </a:solidFill>
              </a:rPr>
              <a:t>After the 30-minute run, he was dizzy and weak from dehydration.</a:t>
            </a:r>
            <a:endParaRPr lang="en-US" altLang="zh-CN">
              <a:solidFill>
                <a:schemeClr val="tx1"/>
              </a:solidFill>
            </a:endParaRPr>
          </a:p>
          <a:p>
            <a:pPr marL="0" indent="0">
              <a:buNone/>
            </a:pPr>
            <a:endParaRPr lang="en-US" altLang="zh-CN">
              <a:solidFill>
                <a:schemeClr val="tx1"/>
              </a:solidFill>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02285"/>
            <a:ext cx="10968990" cy="5747385"/>
          </a:xfrm>
          <a:ln>
            <a:solidFill>
              <a:schemeClr val="accent1"/>
            </a:solidFill>
          </a:ln>
        </p:spPr>
        <p:txBody>
          <a:bodyPr>
            <a:noAutofit/>
          </a:bodyPr>
          <a:p>
            <a:pPr marL="0" indent="0" algn="just">
              <a:spcAft>
                <a:spcPts val="0"/>
              </a:spcAft>
              <a:buNone/>
            </a:pPr>
            <a:r>
              <a:rPr lang="zh-CN" altLang="en-US" sz="2000">
                <a:solidFill>
                  <a:srgbClr val="FF0000"/>
                </a:solidFill>
              </a:rPr>
              <a:t>身体虚弱、病弱</a:t>
            </a:r>
            <a:endParaRPr lang="zh-CN" altLang="en-US" sz="2000">
              <a:solidFill>
                <a:srgbClr val="FF0000"/>
              </a:solidFill>
            </a:endParaRPr>
          </a:p>
          <a:p>
            <a:pPr marL="0" indent="0" algn="just">
              <a:spcAft>
                <a:spcPts val="0"/>
              </a:spcAft>
              <a:buNone/>
            </a:pPr>
            <a:r>
              <a:rPr lang="en-US" altLang="zh-CN" sz="2000">
                <a:solidFill>
                  <a:schemeClr val="tx1"/>
                </a:solidFill>
              </a:rPr>
              <a:t>sickly </a:t>
            </a:r>
            <a:r>
              <a:rPr lang="zh-CN" altLang="en-US" sz="2000">
                <a:solidFill>
                  <a:schemeClr val="tx1"/>
                </a:solidFill>
              </a:rPr>
              <a:t>病恹恹的</a:t>
            </a:r>
            <a:endParaRPr lang="zh-CN" altLang="en-US" sz="2000">
              <a:solidFill>
                <a:schemeClr val="tx1"/>
              </a:solidFill>
            </a:endParaRPr>
          </a:p>
          <a:p>
            <a:pPr marL="0" indent="0" algn="just">
              <a:spcAft>
                <a:spcPts val="0"/>
              </a:spcAft>
              <a:buNone/>
            </a:pPr>
            <a:r>
              <a:rPr lang="en-US" altLang="zh-CN" sz="2000">
                <a:solidFill>
                  <a:schemeClr val="tx1"/>
                </a:solidFill>
              </a:rPr>
              <a:t>frail</a:t>
            </a:r>
            <a:r>
              <a:rPr lang="zh-CN" altLang="en-US" sz="2000">
                <a:solidFill>
                  <a:schemeClr val="tx1"/>
                </a:solidFill>
              </a:rPr>
              <a:t>瘦弱体虚的</a:t>
            </a:r>
            <a:r>
              <a:rPr lang="en-US" altLang="zh-CN" sz="2000">
                <a:solidFill>
                  <a:schemeClr val="tx1"/>
                </a:solidFill>
              </a:rPr>
              <a:t>(</a:t>
            </a:r>
            <a:r>
              <a:rPr lang="zh-CN" altLang="en-US" sz="2000">
                <a:solidFill>
                  <a:schemeClr val="tx1"/>
                </a:solidFill>
              </a:rPr>
              <a:t>尤其老人）</a:t>
            </a:r>
            <a:endParaRPr lang="zh-CN" altLang="en-US" sz="2000">
              <a:solidFill>
                <a:schemeClr val="tx1"/>
              </a:solidFill>
            </a:endParaRPr>
          </a:p>
          <a:p>
            <a:pPr marL="0" indent="0" algn="just">
              <a:spcAft>
                <a:spcPts val="0"/>
              </a:spcAft>
              <a:buNone/>
            </a:pPr>
            <a:r>
              <a:rPr lang="en-US" altLang="zh-CN" sz="2000">
                <a:solidFill>
                  <a:schemeClr val="tx1"/>
                </a:solidFill>
              </a:rPr>
              <a:t>feeble</a:t>
            </a:r>
            <a:r>
              <a:rPr lang="zh-CN" altLang="en-US" sz="2000">
                <a:solidFill>
                  <a:schemeClr val="tx1"/>
                </a:solidFill>
              </a:rPr>
              <a:t>体弱的</a:t>
            </a:r>
            <a:endParaRPr lang="zh-CN" altLang="en-US" sz="2000">
              <a:solidFill>
                <a:schemeClr val="tx1"/>
              </a:solidFill>
            </a:endParaRPr>
          </a:p>
          <a:p>
            <a:pPr marL="0" indent="0" algn="just">
              <a:spcAft>
                <a:spcPts val="0"/>
              </a:spcAft>
              <a:buNone/>
            </a:pPr>
            <a:r>
              <a:rPr lang="en-US" altLang="zh-CN" sz="2000">
                <a:solidFill>
                  <a:schemeClr val="tx1"/>
                </a:solidFill>
              </a:rPr>
              <a:t>limp</a:t>
            </a:r>
            <a:r>
              <a:rPr lang="zh-CN" altLang="en-US" sz="2000">
                <a:solidFill>
                  <a:schemeClr val="tx1"/>
                </a:solidFill>
              </a:rPr>
              <a:t>无力的、无精神的</a:t>
            </a:r>
            <a:endParaRPr lang="zh-CN" altLang="en-US" sz="2000">
              <a:solidFill>
                <a:schemeClr val="tx1"/>
              </a:solidFill>
            </a:endParaRPr>
          </a:p>
          <a:p>
            <a:pPr marL="0" indent="0" algn="just">
              <a:spcAft>
                <a:spcPts val="0"/>
              </a:spcAft>
              <a:buNone/>
            </a:pPr>
            <a:r>
              <a:rPr lang="en-US" altLang="zh-CN" sz="2000">
                <a:solidFill>
                  <a:schemeClr val="tx1"/>
                </a:solidFill>
              </a:rPr>
              <a:t>languid</a:t>
            </a:r>
            <a:r>
              <a:rPr lang="zh-CN" altLang="en-US" sz="2000">
                <a:solidFill>
                  <a:schemeClr val="tx1"/>
                </a:solidFill>
              </a:rPr>
              <a:t>无精打采的、懒洋洋的</a:t>
            </a:r>
            <a:endParaRPr lang="zh-CN" altLang="en-US" sz="2000">
              <a:solidFill>
                <a:schemeClr val="tx1"/>
              </a:solidFill>
            </a:endParaRPr>
          </a:p>
          <a:p>
            <a:pPr marL="0" indent="0" algn="just">
              <a:spcAft>
                <a:spcPts val="0"/>
              </a:spcAft>
              <a:buNone/>
            </a:pPr>
            <a:r>
              <a:rPr lang="en-US" altLang="zh-CN" sz="2000">
                <a:solidFill>
                  <a:schemeClr val="tx1"/>
                </a:solidFill>
              </a:rPr>
              <a:t>He exhaled a sigh of resignation because of the feeble signals of the cellphone. Darkness fell, and with it came a fear that tightened its grip on his chest. The only sound that answered the descending night was the increasingly insistent rumble of his own hunger.</a:t>
            </a:r>
            <a:endParaRPr lang="en-US" altLang="zh-CN" sz="2000">
              <a:solidFill>
                <a:schemeClr val="tx1"/>
              </a:solidFill>
            </a:endParaRPr>
          </a:p>
          <a:p>
            <a:pPr marL="0" indent="0" algn="just">
              <a:spcAft>
                <a:spcPts val="0"/>
              </a:spcAft>
              <a:buNone/>
            </a:pPr>
            <a:r>
              <a:rPr lang="en-US" altLang="zh-CN" sz="2000">
                <a:solidFill>
                  <a:schemeClr val="tx1"/>
                </a:solidFill>
              </a:rPr>
              <a:t>(</a:t>
            </a:r>
            <a:r>
              <a:rPr lang="zh-CN" altLang="en-US" sz="2000">
                <a:solidFill>
                  <a:schemeClr val="tx1"/>
                </a:solidFill>
              </a:rPr>
              <a:t>翻译古诗</a:t>
            </a:r>
            <a:r>
              <a:rPr lang="en-US" altLang="zh-CN" sz="2000">
                <a:solidFill>
                  <a:schemeClr val="tx1"/>
                </a:solidFill>
              </a:rPr>
              <a:t> Meeting is difficult, parting is hard as well. The easterly wind is feeble, leaving flowers withered all.) </a:t>
            </a:r>
            <a:endParaRPr lang="en-US" altLang="zh-CN" sz="2000">
              <a:solidFill>
                <a:schemeClr val="tx1"/>
              </a:solidFill>
            </a:endParaRPr>
          </a:p>
          <a:p>
            <a:pPr marL="0" indent="0" algn="just">
              <a:buNone/>
            </a:pPr>
            <a:endParaRPr lang="en-US" altLang="zh-CN" sz="2000">
              <a:solidFill>
                <a:schemeClr val="tx1"/>
              </a:solidFill>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75945"/>
            <a:ext cx="10968990" cy="5673725"/>
          </a:xfrm>
          <a:ln>
            <a:solidFill>
              <a:schemeClr val="accent1"/>
            </a:solidFill>
          </a:ln>
        </p:spPr>
        <p:txBody>
          <a:bodyPr/>
          <a:p>
            <a:pPr marL="0" indent="0">
              <a:buNone/>
            </a:pPr>
            <a:endParaRPr lang="zh-CN" altLang="en-US"/>
          </a:p>
        </p:txBody>
      </p:sp>
      <p:pic>
        <p:nvPicPr>
          <p:cNvPr id="4" name="图片 3" descr="Screenshot_20251204_215044_com.ss.android.ugc.awe"/>
          <p:cNvPicPr>
            <a:picLocks noChangeAspect="1"/>
          </p:cNvPicPr>
          <p:nvPr/>
        </p:nvPicPr>
        <p:blipFill>
          <a:blip r:embed="rId2"/>
          <a:stretch>
            <a:fillRect/>
          </a:stretch>
        </p:blipFill>
        <p:spPr>
          <a:xfrm>
            <a:off x="608330" y="575945"/>
            <a:ext cx="10968355" cy="567372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23240"/>
            <a:ext cx="10968990" cy="5726430"/>
          </a:xfrm>
          <a:ln>
            <a:solidFill>
              <a:schemeClr val="accent1"/>
            </a:solidFill>
          </a:ln>
        </p:spPr>
        <p:txBody>
          <a:bodyPr/>
          <a:p>
            <a:pPr marL="0" indent="0">
              <a:buNone/>
            </a:pPr>
            <a:r>
              <a:rPr lang="en-US" altLang="zh-CN" sz="2000">
                <a:solidFill>
                  <a:schemeClr val="tx1"/>
                </a:solidFill>
                <a:latin typeface="Bookman Old Style" panose="02050604050505020204" charset="0"/>
                <a:cs typeface="Bookman Old Style" panose="02050604050505020204" charset="0"/>
              </a:rPr>
              <a:t>1. eliminate skepticism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2. collaborate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3. monumental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4. mushrooming digital market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5. take delight in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6. dedicate oneself to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7. the circulation of currency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8. exceed one’s expectations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9. He surveyed the street with alertness. </a:t>
            </a:r>
            <a:endParaRPr lang="en-US" altLang="zh-CN" sz="2000">
              <a:solidFill>
                <a:schemeClr val="tx1"/>
              </a:solidFill>
              <a:latin typeface="Bookman Old Style" panose="02050604050505020204" charset="0"/>
              <a:cs typeface="Bookman Old Style" panose="02050604050505020204" charset="0"/>
            </a:endParaRPr>
          </a:p>
          <a:p>
            <a:pPr marL="0" indent="0">
              <a:buNone/>
            </a:pPr>
            <a:r>
              <a:rPr lang="en-US" altLang="zh-CN" sz="2000">
                <a:solidFill>
                  <a:schemeClr val="tx1"/>
                </a:solidFill>
                <a:latin typeface="Bookman Old Style" panose="02050604050505020204" charset="0"/>
                <a:cs typeface="Bookman Old Style" panose="02050604050505020204" charset="0"/>
              </a:rPr>
              <a:t>10. an unbiased evaluation of the livestock</a:t>
            </a:r>
            <a:endParaRPr lang="en-US" altLang="zh-CN" sz="2000">
              <a:solidFill>
                <a:schemeClr val="tx1"/>
              </a:solidFill>
              <a:latin typeface="Bookman Old Style" panose="02050604050505020204" charset="0"/>
              <a:cs typeface="Bookman Old Style" panose="02050604050505020204" charset="0"/>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54355"/>
            <a:ext cx="10968990" cy="5695315"/>
          </a:xfrm>
          <a:ln>
            <a:solidFill>
              <a:schemeClr val="accent1"/>
            </a:solidFill>
          </a:ln>
        </p:spPr>
        <p:txBody>
          <a:bodyPr/>
          <a:p>
            <a:pPr marL="0" indent="0">
              <a:buNone/>
            </a:pPr>
            <a:r>
              <a:rPr lang="zh-CN" altLang="en-US" sz="2400">
                <a:solidFill>
                  <a:srgbClr val="FF0000"/>
                </a:solidFill>
                <a:latin typeface="Times New Roman" panose="02020603050405020304" charset="0"/>
                <a:cs typeface="Times New Roman" panose="02020603050405020304" charset="0"/>
              </a:rPr>
              <a:t>第</a:t>
            </a:r>
            <a:r>
              <a:rPr lang="en-US" altLang="zh-CN" sz="2400">
                <a:solidFill>
                  <a:srgbClr val="FF0000"/>
                </a:solidFill>
                <a:latin typeface="Times New Roman" panose="02020603050405020304" charset="0"/>
                <a:cs typeface="Times New Roman" panose="02020603050405020304" charset="0"/>
              </a:rPr>
              <a:t>15</a:t>
            </a:r>
            <a:r>
              <a:rPr lang="zh-CN" altLang="en-US" sz="2400">
                <a:solidFill>
                  <a:srgbClr val="FF0000"/>
                </a:solidFill>
                <a:latin typeface="Times New Roman" panose="02020603050405020304" charset="0"/>
                <a:cs typeface="Times New Roman" panose="02020603050405020304" charset="0"/>
              </a:rPr>
              <a:t>章</a:t>
            </a:r>
            <a:r>
              <a:rPr lang="en-US" altLang="zh-CN" sz="2400">
                <a:solidFill>
                  <a:srgbClr val="FF0000"/>
                </a:solidFill>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cs typeface="Times New Roman" panose="02020603050405020304" charset="0"/>
              </a:rPr>
              <a:t>生理感受有关的情绪</a:t>
            </a:r>
            <a:endParaRPr lang="zh-CN" altLang="en-US" sz="2400">
              <a:solidFill>
                <a:srgbClr val="FF0000"/>
              </a:solidFill>
              <a:latin typeface="Times New Roman" panose="02020603050405020304" charset="0"/>
              <a:cs typeface="Times New Roman" panose="02020603050405020304" charset="0"/>
            </a:endParaRPr>
          </a:p>
          <a:p>
            <a:pPr marL="0" indent="0">
              <a:buNone/>
            </a:pPr>
            <a:r>
              <a:rPr lang="en-US" altLang="zh-CN" sz="2400">
                <a:solidFill>
                  <a:schemeClr val="tx1"/>
                </a:solidFill>
                <a:latin typeface="Times New Roman" panose="02020603050405020304" charset="0"/>
                <a:cs typeface="Times New Roman" panose="02020603050405020304" charset="0"/>
              </a:rPr>
              <a:t>15.1</a:t>
            </a:r>
            <a:r>
              <a:rPr lang="zh-CN" altLang="en-US" sz="2400">
                <a:solidFill>
                  <a:schemeClr val="tx1"/>
                </a:solidFill>
                <a:latin typeface="Times New Roman" panose="02020603050405020304" charset="0"/>
                <a:cs typeface="Times New Roman" panose="02020603050405020304" charset="0"/>
              </a:rPr>
              <a:t>疼痛</a:t>
            </a:r>
            <a:endParaRPr lang="zh-CN" altLang="en-US" sz="2400">
              <a:solidFill>
                <a:schemeClr val="tx1"/>
              </a:solidFill>
              <a:latin typeface="Times New Roman" panose="02020603050405020304" charset="0"/>
              <a:cs typeface="Times New Roman" panose="02020603050405020304" charset="0"/>
            </a:endParaRPr>
          </a:p>
          <a:p>
            <a:pPr marL="0" indent="0">
              <a:buNone/>
            </a:pPr>
            <a:r>
              <a:rPr lang="en-US" altLang="zh-CN" sz="2400">
                <a:solidFill>
                  <a:schemeClr val="tx1"/>
                </a:solidFill>
                <a:latin typeface="Times New Roman" panose="02020603050405020304" charset="0"/>
                <a:cs typeface="Times New Roman" panose="02020603050405020304" charset="0"/>
              </a:rPr>
              <a:t>throb with pain</a:t>
            </a:r>
            <a:r>
              <a:rPr lang="zh-CN" altLang="en-US" sz="2400">
                <a:solidFill>
                  <a:schemeClr val="tx1"/>
                </a:solidFill>
                <a:latin typeface="Times New Roman" panose="02020603050405020304" charset="0"/>
                <a:cs typeface="Times New Roman" panose="02020603050405020304" charset="0"/>
              </a:rPr>
              <a:t>阵阵作痛</a:t>
            </a:r>
            <a:endParaRPr lang="zh-CN" altLang="en-US" sz="2400">
              <a:solidFill>
                <a:schemeClr val="tx1"/>
              </a:solidFill>
              <a:latin typeface="Times New Roman" panose="02020603050405020304" charset="0"/>
              <a:cs typeface="Times New Roman" panose="02020603050405020304" charset="0"/>
            </a:endParaRPr>
          </a:p>
          <a:p>
            <a:pPr marL="0" indent="0">
              <a:buNone/>
            </a:pPr>
            <a:r>
              <a:rPr lang="en-US" altLang="zh-CN" sz="2400">
                <a:solidFill>
                  <a:schemeClr val="tx1"/>
                </a:solidFill>
                <a:latin typeface="Times New Roman" panose="02020603050405020304" charset="0"/>
                <a:cs typeface="Times New Roman" panose="02020603050405020304" charset="0"/>
              </a:rPr>
              <a:t>The twisted ankle throbbed with pain after each step. </a:t>
            </a:r>
            <a:endParaRPr lang="en-US" altLang="zh-CN" sz="2400">
              <a:solidFill>
                <a:schemeClr val="tx1"/>
              </a:solidFill>
              <a:latin typeface="Times New Roman" panose="02020603050405020304" charset="0"/>
              <a:cs typeface="Times New Roman" panose="02020603050405020304" charset="0"/>
            </a:endParaRPr>
          </a:p>
          <a:p>
            <a:pPr marL="0" indent="0">
              <a:buNone/>
            </a:pPr>
            <a:r>
              <a:rPr lang="zh-CN" altLang="en-US" sz="2400">
                <a:solidFill>
                  <a:schemeClr val="tx1"/>
                </a:solidFill>
                <a:latin typeface="Times New Roman" panose="02020603050405020304" charset="0"/>
                <a:cs typeface="Times New Roman" panose="02020603050405020304" charset="0"/>
              </a:rPr>
              <a:t>或</a:t>
            </a:r>
            <a:r>
              <a:rPr lang="en-US" altLang="zh-CN" sz="2400">
                <a:solidFill>
                  <a:schemeClr val="tx1"/>
                </a:solidFill>
                <a:latin typeface="Times New Roman" panose="02020603050405020304" charset="0"/>
                <a:cs typeface="Times New Roman" panose="02020603050405020304" charset="0"/>
              </a:rPr>
              <a:t>Every step sent a throb of pain through the twisted ankle.</a:t>
            </a:r>
            <a:endParaRPr lang="en-US" altLang="zh-CN" sz="2400">
              <a:solidFill>
                <a:schemeClr val="tx1"/>
              </a:solidFill>
              <a:latin typeface="Times New Roman" panose="02020603050405020304" charset="0"/>
              <a:cs typeface="Times New Roman" panose="02020603050405020304" charset="0"/>
            </a:endParaRPr>
          </a:p>
          <a:p>
            <a:pPr marL="0" indent="0" algn="just">
              <a:buNone/>
            </a:pPr>
            <a:r>
              <a:rPr lang="en-US" altLang="zh-CN" sz="2400">
                <a:solidFill>
                  <a:schemeClr val="tx1"/>
                </a:solidFill>
                <a:latin typeface="Times New Roman" panose="02020603050405020304" charset="0"/>
                <a:cs typeface="Times New Roman" panose="02020603050405020304" charset="0"/>
              </a:rPr>
              <a:t>My heart throbbed with excitement when I graded the excellent compositions. </a:t>
            </a:r>
            <a:endParaRPr lang="en-US" altLang="zh-CN" sz="2400">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顶配宇宙王者JQ"/>
          <p:cNvPicPr>
            <a:picLocks noChangeAspect="1"/>
          </p:cNvPicPr>
          <p:nvPr>
            <p:ph idx="1"/>
            <p:custDataLst>
              <p:tags r:id="rId1"/>
            </p:custDataLst>
          </p:nvPr>
        </p:nvPicPr>
        <p:blipFill>
          <a:blip r:embed="rId2"/>
          <a:stretch>
            <a:fillRect/>
          </a:stretch>
        </p:blipFill>
        <p:spPr>
          <a:xfrm>
            <a:off x="93345" y="134620"/>
            <a:ext cx="6107430" cy="6651625"/>
          </a:xfrm>
          <a:prstGeom prst="rect">
            <a:avLst/>
          </a:prstGeom>
        </p:spPr>
      </p:pic>
      <p:pic>
        <p:nvPicPr>
          <p:cNvPr id="5" name="图片 4" descr="顶配宇宙王者JQ2"/>
          <p:cNvPicPr>
            <a:picLocks noChangeAspect="1"/>
          </p:cNvPicPr>
          <p:nvPr/>
        </p:nvPicPr>
        <p:blipFill>
          <a:blip r:embed="rId3"/>
          <a:stretch>
            <a:fillRect/>
          </a:stretch>
        </p:blipFill>
        <p:spPr>
          <a:xfrm>
            <a:off x="6200775" y="134620"/>
            <a:ext cx="5911215" cy="665162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王中王彭玥"/>
          <p:cNvPicPr>
            <a:picLocks noChangeAspect="1"/>
          </p:cNvPicPr>
          <p:nvPr>
            <p:ph idx="1"/>
            <p:custDataLst>
              <p:tags r:id="rId1"/>
            </p:custDataLst>
          </p:nvPr>
        </p:nvPicPr>
        <p:blipFill>
          <a:blip r:embed="rId2"/>
          <a:stretch>
            <a:fillRect/>
          </a:stretch>
        </p:blipFill>
        <p:spPr>
          <a:xfrm>
            <a:off x="142240" y="122555"/>
            <a:ext cx="6073775" cy="663067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427355"/>
            <a:ext cx="10968990" cy="5822315"/>
          </a:xfrm>
          <a:ln>
            <a:solidFill>
              <a:schemeClr val="accent1"/>
            </a:solidFill>
          </a:ln>
        </p:spPr>
        <p:txBody>
          <a:bodyPr/>
          <a:p>
            <a:pPr marL="0" indent="0" algn="just">
              <a:buNone/>
            </a:pP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(2021</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届济南市一模，</a:t>
            </a: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Falter</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的冲浪板被几千里地之外的</a:t>
            </a: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Brane</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和他的孩子们捡到，一个冲浪板连接了两个文化的两人）</a:t>
            </a:r>
            <a:endPar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buNone/>
            </a:pPr>
            <a:r>
              <a:rPr lang="en-US" altLang="zh-CN">
                <a:solidFill>
                  <a:schemeClr val="tx1"/>
                </a:solidFill>
                <a:latin typeface="Times New Roman" panose="02020603050405020304" charset="0"/>
                <a:cs typeface="Times New Roman" panose="02020603050405020304" charset="0"/>
              </a:rPr>
              <a:t>This fueled Falter to raise money for the kids.With profound compassion, he launched an online fundraising campaign, where he shared the incredible journey of his surfboard and Brane's selfless request. It wasn't long before the post went viral, as the story found a profound echo in the hearts of people, who dug into their pockets with generosity. Within weeks, his cellphone witnessed cascades of bank notifications popping on the screen. Finally, having raised enough money, Falter couldn't wait to tell Brane the good news and arrange their meeting.</a:t>
            </a:r>
            <a:endParaRPr lang="en-US" altLang="zh-CN">
              <a:solidFill>
                <a:schemeClr val="tx1"/>
              </a:solidFill>
              <a:latin typeface="Times New Roman" panose="02020603050405020304" charset="0"/>
              <a:cs typeface="Times New Roman" panose="02020603050405020304" charset="0"/>
            </a:endParaRPr>
          </a:p>
          <a:p>
            <a:pPr marL="0" indent="0" algn="just">
              <a:buNone/>
            </a:pPr>
            <a:r>
              <a:rPr lang="en-US" altLang="zh-CN">
                <a:solidFill>
                  <a:schemeClr val="tx1"/>
                </a:solidFill>
                <a:latin typeface="Times New Roman" panose="02020603050405020304" charset="0"/>
                <a:cs typeface="Times New Roman" panose="02020603050405020304" charset="0"/>
              </a:rPr>
              <a:t>The day finally came when the two men met for the lost "baby". When the two men met at the school, they embraced tightly and conversed happily. The gathering reached its climax when Brane's students presented him with their delicately crafted gifts and his beloved surfboard. Falter even taught these lovely kids how to use it. In that moment, the lost surfboard was no longer merely a missing object; it had been transformed into a vessel of cross-cultural friendship and educational opportunity.</a:t>
            </a:r>
            <a:endParaRPr lang="en-US" altLang="zh-CN">
              <a:solidFill>
                <a:schemeClr val="tx1"/>
              </a:solidFill>
              <a:latin typeface="Times New Roman" panose="02020603050405020304" charset="0"/>
              <a:cs typeface="Times New Roman" panose="02020603050405020304" charset="0"/>
            </a:endParaRPr>
          </a:p>
          <a:p>
            <a:pPr marL="0" indent="0" algn="just">
              <a:buNone/>
            </a:pPr>
            <a:endParaRPr lang="en-US" altLang="zh-CN">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75310"/>
            <a:ext cx="10968990" cy="5674360"/>
          </a:xfrm>
          <a:ln>
            <a:solidFill>
              <a:schemeClr val="accent1"/>
            </a:solidFill>
          </a:ln>
        </p:spPr>
        <p:txBody>
          <a:bodyPr>
            <a:noAutofit/>
          </a:bodyPr>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sting sharply</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刺痛</a:t>
            </a:r>
            <a:endPar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disinfectant hit the wound, and the skin stung sharply. </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Each stroke brought a fresh sting of salt water to his eyes. All he could see was the distant, struggling shape of the child, and he swam toward it.</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Carelessly, I disturbed the bees which were collecting nectar amid the petals. Before I knew it, throngs of these angry creatures charged at me and stung my face.</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sore to the touch</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碰一下就痛</a:t>
            </a:r>
            <a:endPar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bruised shoulder was sore to the touch even hours later. </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stiff and painful</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僵硬又酸痛</a:t>
            </a:r>
            <a:endPar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After hours of sitting, the neck was stiff and painfully locked. </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company faces stiff competition from its rivals. </a:t>
            </a:r>
            <a:endParaRPr lang="en-US" altLang="zh-CN" sz="2400">
              <a:solidFill>
                <a:schemeClr val="tx1"/>
              </a:solidFill>
              <a:latin typeface="Times New Roman" panose="02020603050405020304" charset="0"/>
              <a:cs typeface="Times New Roman" panose="02020603050405020304" charset="0"/>
            </a:endParaRP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Age has stiffen his wits as well as his limbs. </a:t>
            </a:r>
            <a:endParaRPr lang="en-US" altLang="zh-CN" sz="2400">
              <a:solidFill>
                <a:schemeClr val="tx1"/>
              </a:solidFill>
              <a:latin typeface="Times New Roman" panose="02020603050405020304" charset="0"/>
              <a:cs typeface="Times New Roman" panose="02020603050405020304" charset="0"/>
            </a:endParaRPr>
          </a:p>
          <a:p>
            <a:pPr marL="0" indent="0" algn="just">
              <a:buNone/>
            </a:pPr>
            <a:endParaRPr lang="en-US" altLang="zh-CN" sz="2400">
              <a:solidFill>
                <a:schemeClr val="tx1"/>
              </a:solidFill>
              <a:latin typeface="Times New Roman" panose="02020603050405020304" charset="0"/>
              <a:cs typeface="Times New Roman" panose="02020603050405020304" charset="0"/>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512445"/>
            <a:ext cx="10968990" cy="5737225"/>
          </a:xfrm>
          <a:ln>
            <a:solidFill>
              <a:schemeClr val="accent1"/>
            </a:solidFill>
          </a:ln>
        </p:spPr>
        <p:txBody>
          <a:bodyPr/>
          <a:p>
            <a:pPr marL="0" indent="0">
              <a:buNone/>
            </a:pPr>
            <a:r>
              <a:rPr lang="zh-CN"/>
              <a:t>各种伤及疼痛</a:t>
            </a:r>
            <a:endParaRPr lang="zh-CN"/>
          </a:p>
          <a:p>
            <a:pPr marL="0" indent="0">
              <a:buNone/>
            </a:pPr>
            <a:endParaRPr lang="zh-CN"/>
          </a:p>
        </p:txBody>
      </p:sp>
      <p:pic>
        <p:nvPicPr>
          <p:cNvPr id="4" name="图片 3" descr="Screenshot_20251204_161531_com.xingin.xhs_edit_49"/>
          <p:cNvPicPr>
            <a:picLocks noChangeAspect="1"/>
          </p:cNvPicPr>
          <p:nvPr/>
        </p:nvPicPr>
        <p:blipFill>
          <a:blip r:embed="rId2"/>
          <a:stretch>
            <a:fillRect/>
          </a:stretch>
        </p:blipFill>
        <p:spPr>
          <a:xfrm>
            <a:off x="608330" y="1072515"/>
            <a:ext cx="5293360" cy="5470525"/>
          </a:xfrm>
          <a:prstGeom prst="rect">
            <a:avLst/>
          </a:prstGeom>
        </p:spPr>
      </p:pic>
      <p:pic>
        <p:nvPicPr>
          <p:cNvPr id="5" name="图片 4" descr="Screenshot_20251204_161508_com.xingin.xhs_edit_49"/>
          <p:cNvPicPr>
            <a:picLocks noChangeAspect="1"/>
          </p:cNvPicPr>
          <p:nvPr/>
        </p:nvPicPr>
        <p:blipFill>
          <a:blip r:embed="rId3"/>
          <a:stretch>
            <a:fillRect/>
          </a:stretch>
        </p:blipFill>
        <p:spPr>
          <a:xfrm>
            <a:off x="5988685" y="418465"/>
            <a:ext cx="6203315" cy="6439535"/>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608330" y="492125"/>
            <a:ext cx="10968990" cy="5757545"/>
          </a:xfrm>
        </p:spPr>
        <p:txBody>
          <a:bodyPr/>
          <a:p>
            <a:pPr marL="0" indent="0">
              <a:buNone/>
            </a:pPr>
            <a:endParaRPr lang="zh-CN" altLang="en-US"/>
          </a:p>
        </p:txBody>
      </p:sp>
      <p:pic>
        <p:nvPicPr>
          <p:cNvPr id="4" name="图片 3" descr="Screenshot_20251204_161438_com.xingin.xhs_edit_49"/>
          <p:cNvPicPr>
            <a:picLocks noChangeAspect="1"/>
          </p:cNvPicPr>
          <p:nvPr/>
        </p:nvPicPr>
        <p:blipFill>
          <a:blip r:embed="rId2"/>
          <a:stretch>
            <a:fillRect/>
          </a:stretch>
        </p:blipFill>
        <p:spPr>
          <a:xfrm>
            <a:off x="6096000" y="0"/>
            <a:ext cx="6096000" cy="6858000"/>
          </a:xfrm>
          <a:prstGeom prst="rect">
            <a:avLst/>
          </a:prstGeom>
        </p:spPr>
      </p:pic>
      <p:pic>
        <p:nvPicPr>
          <p:cNvPr id="5" name="图片 4" descr="Screenshot_20251204_161352_com.xingin.xhs_edit_49"/>
          <p:cNvPicPr>
            <a:picLocks noChangeAspect="1"/>
          </p:cNvPicPr>
          <p:nvPr/>
        </p:nvPicPr>
        <p:blipFill>
          <a:blip r:embed="rId3"/>
          <a:stretch>
            <a:fillRect/>
          </a:stretch>
        </p:blipFill>
        <p:spPr>
          <a:xfrm>
            <a:off x="0" y="0"/>
            <a:ext cx="6096000" cy="685863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8.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6518</Words>
  <Application>WPS 演示</Application>
  <PresentationFormat>宽屏</PresentationFormat>
  <Paragraphs>129</Paragraphs>
  <Slides>18</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宋体</vt:lpstr>
      <vt:lpstr>Wingdings</vt:lpstr>
      <vt:lpstr>Wingdings</vt:lpstr>
      <vt:lpstr>Times New Roman</vt:lpstr>
      <vt:lpstr>微软雅黑</vt:lpstr>
      <vt:lpstr>Arial Unicode MS</vt:lpstr>
      <vt:lpstr>Calibri</vt:lpstr>
      <vt:lpstr>Mongolian Baiti</vt:lpstr>
      <vt:lpstr>Bookman Old Style</vt:lpstr>
      <vt:lpstr>华文楷体</vt:lpstr>
      <vt:lpstr>WPS</vt:lpstr>
      <vt:lpstr>《读后续写工具箱》（十四）+（十五）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马宝栋</cp:lastModifiedBy>
  <cp:revision>186</cp:revision>
  <dcterms:created xsi:type="dcterms:W3CDTF">2019-06-19T02:08:00Z</dcterms:created>
  <dcterms:modified xsi:type="dcterms:W3CDTF">2025-12-04T13:54:04Z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B85A6320AEE6470A90D89B7CDE4A89FB_11</vt:lpwstr>
  </property>
</Properties>
</file>