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2.xml"/><Relationship Id="rId2" Type="http://schemas.openxmlformats.org/officeDocument/2006/relationships/image" Target="../media/image6.png"/><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7.jpeg"/><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8.xml"/><Relationship Id="rId2" Type="http://schemas.openxmlformats.org/officeDocument/2006/relationships/image" Target="../media/image8.jpeg"/><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0.xml"/><Relationship Id="rId2" Type="http://schemas.openxmlformats.org/officeDocument/2006/relationships/image" Target="../media/image9.jpeg"/><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7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r>
              <a:rPr lang="zh-CN" altLang="zh-CN">
                <a:solidFill>
                  <a:srgbClr val="FF0000"/>
                </a:solidFill>
              </a:rPr>
              <a:t>《读后续写工具箱》</a:t>
            </a:r>
            <a:br>
              <a:rPr lang="zh-CN" altLang="zh-CN">
                <a:solidFill>
                  <a:srgbClr val="FF0000"/>
                </a:solidFill>
              </a:rPr>
            </a:br>
            <a:r>
              <a:rPr lang="zh-CN" altLang="zh-CN">
                <a:solidFill>
                  <a:srgbClr val="FF0000"/>
                </a:solidFill>
              </a:rPr>
              <a:t>十六</a:t>
            </a:r>
            <a:r>
              <a:rPr lang="en-US" altLang="zh-CN">
                <a:solidFill>
                  <a:srgbClr val="FF0000"/>
                </a:solidFill>
              </a:rPr>
              <a:t>+</a:t>
            </a:r>
            <a:r>
              <a:rPr lang="zh-CN" altLang="en-US">
                <a:solidFill>
                  <a:srgbClr val="FF0000"/>
                </a:solidFill>
              </a:rPr>
              <a:t>十七</a:t>
            </a:r>
            <a:endParaRPr lang="zh-CN" altLang="en-US">
              <a:solidFill>
                <a:srgbClr val="FF0000"/>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2115"/>
            <a:ext cx="10968990" cy="5837555"/>
          </a:xfrm>
          <a:ln>
            <a:solidFill>
              <a:schemeClr val="accent1"/>
            </a:solidFill>
          </a:ln>
        </p:spPr>
        <p:txBody>
          <a:bodyPr/>
          <a:p>
            <a:pPr marL="0" indent="0">
              <a:buNone/>
            </a:pPr>
            <a:r>
              <a:rPr lang="zh-CN" altLang="en-US" b="1">
                <a:solidFill>
                  <a:srgbClr val="FF0000"/>
                </a:solidFill>
              </a:rPr>
              <a:t>眨眼</a:t>
            </a:r>
            <a:endParaRPr lang="zh-CN" altLang="en-US" b="1">
              <a:solidFill>
                <a:srgbClr val="FF0000"/>
              </a:solidFill>
            </a:endParaRPr>
          </a:p>
          <a:p>
            <a:pPr marL="0" indent="0">
              <a:buNone/>
            </a:pPr>
            <a:r>
              <a:rPr lang="en-US" altLang="zh-CN">
                <a:solidFill>
                  <a:schemeClr val="tx1"/>
                </a:solidFill>
              </a:rPr>
              <a:t>blink </a:t>
            </a:r>
            <a:r>
              <a:rPr lang="zh-CN" altLang="en-US">
                <a:solidFill>
                  <a:schemeClr val="tx1"/>
                </a:solidFill>
              </a:rPr>
              <a:t>眨眼（底下的例句不大行</a:t>
            </a:r>
            <a:r>
              <a:rPr lang="en-US" altLang="zh-CN">
                <a:solidFill>
                  <a:schemeClr val="tx1"/>
                </a:solidFill>
              </a:rPr>
              <a:t>) </a:t>
            </a:r>
            <a:endParaRPr lang="en-US" altLang="zh-CN">
              <a:solidFill>
                <a:schemeClr val="tx1"/>
              </a:solidFill>
            </a:endParaRPr>
          </a:p>
          <a:p>
            <a:pPr marL="0" indent="0">
              <a:buNone/>
            </a:pPr>
            <a:r>
              <a:rPr lang="zh-CN" altLang="en-US">
                <a:solidFill>
                  <a:schemeClr val="tx1"/>
                </a:solidFill>
              </a:rPr>
              <a:t>重要的两个短语：</a:t>
            </a:r>
            <a:endParaRPr lang="zh-CN" altLang="en-US">
              <a:solidFill>
                <a:schemeClr val="tx1"/>
              </a:solidFill>
            </a:endParaRPr>
          </a:p>
          <a:p>
            <a:pPr marL="0" indent="0">
              <a:buNone/>
            </a:pPr>
            <a:r>
              <a:rPr lang="en-US" altLang="zh-CN">
                <a:solidFill>
                  <a:schemeClr val="tx1"/>
                </a:solidFill>
              </a:rPr>
              <a:t>in the blink of an eye / on the blink </a:t>
            </a:r>
            <a:endParaRPr lang="en-US" altLang="zh-CN">
              <a:solidFill>
                <a:schemeClr val="tx1"/>
              </a:solidFill>
            </a:endParaRPr>
          </a:p>
          <a:p>
            <a:pPr marL="0" indent="0">
              <a:buNone/>
            </a:pPr>
            <a:r>
              <a:rPr lang="zh-CN" altLang="en-US">
                <a:solidFill>
                  <a:schemeClr val="tx1"/>
                </a:solidFill>
              </a:rPr>
              <a:t>对比：</a:t>
            </a:r>
            <a:r>
              <a:rPr lang="en-US" altLang="zh-CN">
                <a:solidFill>
                  <a:schemeClr val="tx1"/>
                </a:solidFill>
              </a:rPr>
              <a:t>wink</a:t>
            </a:r>
            <a:r>
              <a:rPr lang="zh-CN" altLang="en-US">
                <a:solidFill>
                  <a:schemeClr val="tx1"/>
                </a:solidFill>
              </a:rPr>
              <a:t>眨眼</a:t>
            </a:r>
            <a:endParaRPr lang="zh-CN" altLang="en-US">
              <a:solidFill>
                <a:schemeClr val="tx1"/>
              </a:solidFill>
            </a:endParaRPr>
          </a:p>
          <a:p>
            <a:pPr marL="0" indent="0">
              <a:buNone/>
            </a:pPr>
            <a:r>
              <a:rPr lang="en-US" altLang="zh-CN">
                <a:solidFill>
                  <a:schemeClr val="tx1"/>
                </a:solidFill>
              </a:rPr>
              <a:t>(</a:t>
            </a:r>
            <a:r>
              <a:rPr lang="zh-CN" altLang="en-US">
                <a:solidFill>
                  <a:schemeClr val="tx1"/>
                </a:solidFill>
              </a:rPr>
              <a:t>这两个单词在读续中使用频率较低</a:t>
            </a:r>
            <a:r>
              <a:rPr lang="en-US" altLang="zh-CN">
                <a:solidFill>
                  <a:schemeClr val="tx1"/>
                </a:solidFill>
              </a:rPr>
              <a:t>) </a:t>
            </a:r>
            <a:endParaRPr lang="en-US" altLang="zh-CN">
              <a:solidFill>
                <a:schemeClr val="tx1"/>
              </a:solidFill>
            </a:endParaRPr>
          </a:p>
          <a:p>
            <a:pPr marL="0" indent="0">
              <a:buNone/>
            </a:pPr>
            <a:r>
              <a:rPr lang="en-US" altLang="zh-CN">
                <a:solidFill>
                  <a:schemeClr val="tx1"/>
                </a:solidFill>
              </a:rPr>
              <a:t>rub one’s eyes</a:t>
            </a:r>
            <a:r>
              <a:rPr lang="zh-CN" altLang="en-US">
                <a:solidFill>
                  <a:schemeClr val="tx1"/>
                </a:solidFill>
              </a:rPr>
              <a:t>揉眼睛</a:t>
            </a:r>
            <a:endParaRPr lang="zh-CN" altLang="en-US">
              <a:solidFill>
                <a:schemeClr val="tx1"/>
              </a:solidFill>
            </a:endParaRPr>
          </a:p>
          <a:p>
            <a:pPr marL="0" indent="0">
              <a:buNone/>
            </a:pPr>
            <a:r>
              <a:rPr lang="en-US" altLang="zh-CN">
                <a:solidFill>
                  <a:schemeClr val="tx1"/>
                </a:solidFill>
              </a:rPr>
              <a:t>flutter one’s eyelids </a:t>
            </a:r>
            <a:r>
              <a:rPr lang="zh-CN" altLang="en-US">
                <a:solidFill>
                  <a:schemeClr val="tx1"/>
                </a:solidFill>
              </a:rPr>
              <a:t>眼睑颤动</a:t>
            </a:r>
            <a:r>
              <a:rPr lang="en-US" altLang="zh-CN">
                <a:solidFill>
                  <a:schemeClr val="tx1"/>
                </a:solidFill>
              </a:rPr>
              <a:t> / flicker one’s eyelids</a:t>
            </a:r>
            <a:r>
              <a:rPr lang="zh-CN" altLang="en-US">
                <a:solidFill>
                  <a:schemeClr val="tx1"/>
                </a:solidFill>
              </a:rPr>
              <a:t>眼睑颤动</a:t>
            </a:r>
            <a:endParaRPr lang="zh-CN" altLang="en-US">
              <a:solidFill>
                <a:schemeClr val="tx1"/>
              </a:solidFill>
            </a:endParaRPr>
          </a:p>
          <a:p>
            <a:pPr marL="0" indent="0">
              <a:buNone/>
            </a:pPr>
            <a:r>
              <a:rPr lang="en-US" altLang="zh-CN">
                <a:solidFill>
                  <a:schemeClr val="tx1"/>
                </a:solidFill>
              </a:rPr>
              <a:t>Her eyelids fluttered as she slowly regained consciousness. </a:t>
            </a:r>
            <a:endParaRPr lang="en-US" altLang="zh-CN">
              <a:solidFill>
                <a:schemeClr val="tx1"/>
              </a:solidFill>
            </a:endParaRPr>
          </a:p>
          <a:p>
            <a:pPr marL="0" indent="0">
              <a:buNone/>
            </a:pPr>
            <a:endParaRPr lang="en-US" altLang="zh-CN">
              <a:solidFill>
                <a:schemeClr val="tx1"/>
              </a:solidFill>
            </a:endParaRPr>
          </a:p>
        </p:txBody>
      </p:sp>
      <p:pic>
        <p:nvPicPr>
          <p:cNvPr id="4" name="图片 3"/>
          <p:cNvPicPr>
            <a:picLocks noChangeAspect="1"/>
          </p:cNvPicPr>
          <p:nvPr/>
        </p:nvPicPr>
        <p:blipFill>
          <a:blip r:embed="rId2"/>
          <a:stretch>
            <a:fillRect/>
          </a:stretch>
        </p:blipFill>
        <p:spPr>
          <a:xfrm>
            <a:off x="608330" y="4728210"/>
            <a:ext cx="7750810" cy="152146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74650"/>
            <a:ext cx="10968990" cy="5875020"/>
          </a:xfrm>
          <a:ln>
            <a:solidFill>
              <a:schemeClr val="accent1"/>
            </a:solidFill>
          </a:ln>
        </p:spPr>
        <p:txBody>
          <a:bodyPr/>
          <a:p>
            <a:pPr marL="0" indent="0">
              <a:buNone/>
            </a:pPr>
            <a:r>
              <a:rPr lang="en-US" altLang="zh-CN" b="1">
                <a:solidFill>
                  <a:srgbClr val="FF0000"/>
                </a:solidFill>
              </a:rPr>
              <a:t>P</a:t>
            </a:r>
            <a:r>
              <a:rPr lang="en-US" altLang="zh-CN" b="1" baseline="-25000">
                <a:solidFill>
                  <a:srgbClr val="FF0000"/>
                </a:solidFill>
              </a:rPr>
              <a:t>207  </a:t>
            </a:r>
            <a:r>
              <a:rPr lang="en-US" altLang="zh-CN" b="1">
                <a:solidFill>
                  <a:srgbClr val="FF0000"/>
                </a:solidFill>
              </a:rPr>
              <a:t>16.2</a:t>
            </a:r>
            <a:r>
              <a:rPr lang="zh-CN" altLang="en-US" b="1">
                <a:solidFill>
                  <a:srgbClr val="FF0000"/>
                </a:solidFill>
              </a:rPr>
              <a:t>听觉</a:t>
            </a:r>
            <a:endParaRPr lang="zh-CN" altLang="en-US" b="1">
              <a:solidFill>
                <a:srgbClr val="FF0000"/>
              </a:solidFill>
            </a:endParaRPr>
          </a:p>
          <a:p>
            <a:pPr marL="0" indent="0">
              <a:buNone/>
            </a:pPr>
            <a:r>
              <a:rPr lang="zh-CN" altLang="en-US" b="1">
                <a:solidFill>
                  <a:schemeClr val="tx1"/>
                </a:solidFill>
                <a:effectLst>
                  <a:outerShdw blurRad="38100" dist="38100" dir="2700000" algn="tl">
                    <a:srgbClr val="000000">
                      <a:alpha val="43137"/>
                    </a:srgbClr>
                  </a:outerShdw>
                </a:effectLst>
              </a:rPr>
              <a:t>被动听到（略）</a:t>
            </a:r>
            <a:endParaRPr lang="zh-CN" altLang="en-US" b="1">
              <a:solidFill>
                <a:schemeClr val="tx1"/>
              </a:solidFill>
              <a:effectLst>
                <a:outerShdw blurRad="38100" dist="38100" dir="2700000" algn="tl">
                  <a:srgbClr val="000000">
                    <a:alpha val="43137"/>
                  </a:srgbClr>
                </a:outerShdw>
              </a:effectLst>
            </a:endParaRPr>
          </a:p>
          <a:p>
            <a:pPr marL="0" indent="0">
              <a:buNone/>
            </a:pPr>
            <a:r>
              <a:rPr lang="zh-CN" altLang="en-US" b="1">
                <a:solidFill>
                  <a:schemeClr val="tx1"/>
                </a:solidFill>
                <a:effectLst>
                  <a:outerShdw blurRad="38100" dist="38100" dir="2700000" algn="tl">
                    <a:srgbClr val="000000">
                      <a:alpha val="43137"/>
                    </a:srgbClr>
                  </a:outerShdw>
                </a:effectLst>
              </a:rPr>
              <a:t>倾听</a:t>
            </a:r>
            <a:endParaRPr lang="zh-CN" altLang="en-US" b="1">
              <a:solidFill>
                <a:schemeClr val="tx1"/>
              </a:solidFill>
              <a:effectLst>
                <a:outerShdw blurRad="38100" dist="38100" dir="2700000" algn="tl">
                  <a:srgbClr val="000000">
                    <a:alpha val="43137"/>
                  </a:srgbClr>
                </a:outerShdw>
              </a:effectLst>
            </a:endParaRPr>
          </a:p>
          <a:p>
            <a:pPr marL="0" indent="0">
              <a:buNone/>
            </a:pPr>
            <a:r>
              <a:rPr lang="en-US" altLang="zh-CN">
                <a:solidFill>
                  <a:schemeClr val="tx1"/>
                </a:solidFill>
              </a:rPr>
              <a:t>tune in to</a:t>
            </a:r>
            <a:r>
              <a:rPr lang="zh-CN" altLang="en-US">
                <a:solidFill>
                  <a:schemeClr val="tx1"/>
                </a:solidFill>
              </a:rPr>
              <a:t>专注聆听、理解或体谅他人（底下的例句不行）</a:t>
            </a:r>
            <a:endParaRPr lang="zh-CN" altLang="en-US">
              <a:solidFill>
                <a:schemeClr val="tx1"/>
              </a:solidFill>
            </a:endParaRPr>
          </a:p>
          <a:p>
            <a:pPr marL="0" indent="0">
              <a:buNone/>
            </a:pPr>
            <a:r>
              <a:rPr lang="en-US" altLang="zh-CN">
                <a:solidFill>
                  <a:schemeClr val="tx1"/>
                </a:solidFill>
              </a:rPr>
              <a:t>Her words were cheerful, but I tuned in to the subtle tremor in her voice. </a:t>
            </a:r>
            <a:endParaRPr lang="en-US" altLang="zh-CN">
              <a:solidFill>
                <a:schemeClr val="tx1"/>
              </a:solidFill>
            </a:endParaRPr>
          </a:p>
          <a:p>
            <a:pPr marL="0" indent="0">
              <a:buNone/>
            </a:pPr>
            <a:r>
              <a:rPr lang="en-US" altLang="zh-CN">
                <a:solidFill>
                  <a:schemeClr val="tx1"/>
                </a:solidFill>
              </a:rPr>
              <a:t>Feeling ashamed of my ignorance about him, I was eager to make amends. I began to tune in to his emotions, carving out time just to be with him. </a:t>
            </a:r>
            <a:endParaRPr lang="en-US" altLang="zh-CN">
              <a:solidFill>
                <a:schemeClr val="tx1"/>
              </a:solidFill>
            </a:endParaRPr>
          </a:p>
          <a:p>
            <a:pPr marL="0" indent="0">
              <a:buNone/>
            </a:pPr>
            <a:r>
              <a:rPr lang="zh-CN" altLang="en-US">
                <a:solidFill>
                  <a:schemeClr val="tx1"/>
                </a:solidFill>
              </a:rPr>
              <a:t>更重要的是</a:t>
            </a:r>
            <a:r>
              <a:rPr lang="en-US" altLang="zh-CN">
                <a:solidFill>
                  <a:schemeClr val="tx1"/>
                </a:solidFill>
              </a:rPr>
              <a:t>tune out</a:t>
            </a:r>
            <a:r>
              <a:rPr lang="zh-CN" altLang="en-US">
                <a:solidFill>
                  <a:schemeClr val="tx1"/>
                </a:solidFill>
              </a:rPr>
              <a:t>不关注</a:t>
            </a:r>
            <a:endParaRPr lang="zh-CN" altLang="en-US">
              <a:solidFill>
                <a:schemeClr val="tx1"/>
              </a:solidFill>
            </a:endParaRPr>
          </a:p>
          <a:p>
            <a:pPr marL="0" indent="0">
              <a:buNone/>
            </a:pPr>
            <a:r>
              <a:rPr lang="en-US" altLang="zh-CN">
                <a:solidFill>
                  <a:schemeClr val="tx1"/>
                </a:solidFill>
              </a:rPr>
              <a:t>lend an ear to</a:t>
            </a:r>
            <a:r>
              <a:rPr lang="zh-CN" altLang="en-US">
                <a:solidFill>
                  <a:schemeClr val="tx1"/>
                </a:solidFill>
              </a:rPr>
              <a:t>倾听</a:t>
            </a:r>
            <a:endParaRPr lang="zh-CN" altLang="en-US">
              <a:solidFill>
                <a:schemeClr val="tx1"/>
              </a:solidFill>
            </a:endParaRPr>
          </a:p>
          <a:p>
            <a:pPr marL="0" indent="0">
              <a:buNone/>
            </a:pPr>
            <a:r>
              <a:rPr lang="en-US" altLang="zh-CN">
                <a:solidFill>
                  <a:schemeClr val="tx1"/>
                </a:solidFill>
              </a:rPr>
              <a:t>He lent a sympathetic ear to her worries. </a:t>
            </a:r>
            <a:endParaRPr lang="en-US" altLang="zh-CN">
              <a:solidFill>
                <a:schemeClr val="tx1"/>
              </a:solidFill>
            </a:endParaRPr>
          </a:p>
          <a:p>
            <a:pPr marL="0" indent="0">
              <a:buNone/>
            </a:pPr>
            <a:r>
              <a:rPr lang="en-US" altLang="zh-CN">
                <a:solidFill>
                  <a:schemeClr val="tx1"/>
                </a:solidFill>
              </a:rPr>
              <a:t>In Tim, I found a true confidant; to me, he never failed to lend a sympathetic ear.</a:t>
            </a:r>
            <a:endParaRPr lang="en-US" altLang="zh-CN">
              <a:solidFill>
                <a:schemeClr val="tx1"/>
              </a:solidFill>
            </a:endParaRPr>
          </a:p>
          <a:p>
            <a:pPr marL="0" indent="0">
              <a:buNone/>
            </a:pPr>
            <a:r>
              <a:rPr lang="en-US" altLang="zh-CN">
                <a:solidFill>
                  <a:schemeClr val="tx1"/>
                </a:solidFill>
              </a:rPr>
              <a:t>Although I was quite willing to lend him an ear, I couldn’t follow his train of thought. </a:t>
            </a:r>
            <a:endParaRPr lang="en-US" altLang="zh-CN">
              <a:solidFill>
                <a:schemeClr val="tx1"/>
              </a:solidFill>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13080"/>
            <a:ext cx="10968990" cy="5736590"/>
          </a:xfrm>
          <a:ln>
            <a:solidFill>
              <a:schemeClr val="accent1"/>
            </a:solidFill>
          </a:ln>
        </p:spPr>
        <p:txBody>
          <a:bodyPr/>
          <a:p>
            <a:pPr marL="0" indent="0">
              <a:buNone/>
            </a:pPr>
            <a:endParaRPr lang="zh-CN" altLang="en-US"/>
          </a:p>
        </p:txBody>
      </p:sp>
      <p:pic>
        <p:nvPicPr>
          <p:cNvPr id="4" name="图片 3" descr="Screenshot_20251208_151936_com.xingin.xhs_edit_23"/>
          <p:cNvPicPr>
            <a:picLocks noChangeAspect="1"/>
          </p:cNvPicPr>
          <p:nvPr/>
        </p:nvPicPr>
        <p:blipFill>
          <a:blip r:embed="rId2"/>
          <a:stretch>
            <a:fillRect/>
          </a:stretch>
        </p:blipFill>
        <p:spPr>
          <a:xfrm>
            <a:off x="415925" y="346075"/>
            <a:ext cx="11351895" cy="60706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34035"/>
            <a:ext cx="10968990" cy="5715635"/>
          </a:xfrm>
          <a:ln>
            <a:solidFill>
              <a:schemeClr val="accent1"/>
            </a:solidFill>
          </a:ln>
        </p:spPr>
        <p:txBody>
          <a:bodyPr/>
          <a:p>
            <a:pPr marL="0" indent="0">
              <a:buNone/>
            </a:pPr>
            <a:endParaRPr lang="zh-CN" altLang="en-US"/>
          </a:p>
        </p:txBody>
      </p:sp>
      <p:pic>
        <p:nvPicPr>
          <p:cNvPr id="4" name="图片 3" descr="Screenshot_20251210_090356"/>
          <p:cNvPicPr>
            <a:picLocks noChangeAspect="1"/>
          </p:cNvPicPr>
          <p:nvPr/>
        </p:nvPicPr>
        <p:blipFill>
          <a:blip r:embed="rId2"/>
          <a:stretch>
            <a:fillRect/>
          </a:stretch>
        </p:blipFill>
        <p:spPr>
          <a:xfrm>
            <a:off x="309880" y="328295"/>
            <a:ext cx="11626850" cy="624332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2125"/>
            <a:ext cx="10968990" cy="6756400"/>
          </a:xfrm>
        </p:spPr>
        <p:txBody>
          <a:bodyPr/>
          <a:p>
            <a:pPr marL="0" indent="0">
              <a:buNone/>
            </a:pPr>
            <a:endParaRPr lang="zh-CN" altLang="en-US"/>
          </a:p>
        </p:txBody>
      </p:sp>
      <p:pic>
        <p:nvPicPr>
          <p:cNvPr id="4" name="图片 3" descr="Screenshot_20251210_090407"/>
          <p:cNvPicPr>
            <a:picLocks noChangeAspect="1"/>
          </p:cNvPicPr>
          <p:nvPr/>
        </p:nvPicPr>
        <p:blipFill>
          <a:blip r:embed="rId2"/>
          <a:stretch>
            <a:fillRect/>
          </a:stretch>
        </p:blipFill>
        <p:spPr>
          <a:xfrm>
            <a:off x="201930" y="225425"/>
            <a:ext cx="11788140" cy="640715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92760"/>
            <a:ext cx="10968990" cy="5976620"/>
          </a:xfrm>
          <a:ln>
            <a:solidFill>
              <a:schemeClr val="accent1"/>
            </a:solidFill>
          </a:ln>
        </p:spPr>
        <p:txBody>
          <a:bodyPr>
            <a:noAutofit/>
          </a:bodyPr>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next afternoon, Mike and Clara hid nearby with a small surprise. </a:t>
            </a:r>
            <a:r>
              <a:rPr lang="en-US" altLang="zh-CN" sz="2000" i="1">
                <a:solidFill>
                  <a:schemeClr val="tx1"/>
                </a:solidFill>
                <a:latin typeface="Sitka Small" charset="0"/>
                <a:cs typeface="Sitka Small" charset="0"/>
              </a:rPr>
              <a:t>When a girl with pigtails approaches, tiptoeing nervously toward the mailbox, they stepped forward with warm smiles. "Are you Emma?" Mike asked gently. The girl nodded, clutching her schoolbag tightly against her chest. Clara knelt down, unveiling a delicate wooden swing with intricate carvings. "For Bunny," she said softly. Emma's eyes sparkled like stars. With a joyful, silent gasp, she gently took Bunny from the mailbox, placed it on the tiny seat, and gave it a soft push. The swing swayed gracefully. "It's absolutely perfect!" she breathed. Then, gazing thoughtfully at the crowded mailbox, she whispered, "I wish all my toys had a cottage to play in." </a:t>
            </a:r>
            <a:endParaRPr lang="en-US" altLang="zh-CN" sz="2000" i="1">
              <a:solidFill>
                <a:schemeClr val="tx1"/>
              </a:solidFill>
              <a:latin typeface="Sitka Small" charset="0"/>
              <a:cs typeface="Sitka Small" charset="0"/>
            </a:endParaRPr>
          </a:p>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Learning Emma's wish, the couple  decided to build a toy cottage.</a:t>
            </a:r>
            <a:r>
              <a:rPr lang="en-US" altLang="zh-CN" sz="2000">
                <a:solidFill>
                  <a:schemeClr val="tx1"/>
                </a:solidFill>
                <a:latin typeface="Times New Roman" panose="02020603050405020304" charset="0"/>
                <a:cs typeface="Times New Roman" panose="02020603050405020304" charset="0"/>
              </a:rPr>
              <a:t> </a:t>
            </a:r>
            <a:r>
              <a:rPr lang="en-US" altLang="zh-CN" sz="2000" i="1">
                <a:solidFill>
                  <a:schemeClr val="tx1"/>
                </a:solidFill>
                <a:latin typeface="Sitka Small" charset="0"/>
                <a:cs typeface="Sitka Small" charset="0"/>
              </a:rPr>
              <a:t>Mike disappeared into his dusty workshop, his hands rediscovering the familiar rhythm of measuring and cutting wood with loving precision. Clara sketched imaginative designs: little windows, flowers dancing across a sunny yellow door. Days later, a mini masterpiece stood beside the mailbox. When Emma arrived, her jaw dropped. "A real toy house!" she yelled, tenderly arranging Bunny and others inside. Sunlight streaming through the tiny windows seemed to illuminate her pure joy. Watching her play, Mike felt his retired heart awakening, while Clara's eyes glistened with tears. They'd created something magical: not just a toy cottage, but a sanctuary where childhood wonder bloomed eternal. </a:t>
            </a:r>
            <a:endParaRPr lang="en-US" altLang="zh-CN" sz="2000" i="1">
              <a:solidFill>
                <a:schemeClr val="tx1"/>
              </a:solidFill>
              <a:latin typeface="Sitka Small" charset="0"/>
              <a:cs typeface="Sitka Small" charset="0"/>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44195"/>
            <a:ext cx="10968990" cy="5705475"/>
          </a:xfrm>
          <a:ln>
            <a:solidFill>
              <a:schemeClr val="accent1"/>
            </a:solidFill>
          </a:ln>
        </p:spPr>
        <p:txBody>
          <a:bodyPr>
            <a:noAutofit/>
          </a:bodyPr>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偷听（略）</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充耳不闻</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plug one’s ears (</a:t>
            </a:r>
            <a:r>
              <a:rPr lang="zh-CN" altLang="en-US" sz="2400">
                <a:solidFill>
                  <a:schemeClr val="tx1"/>
                </a:solidFill>
                <a:latin typeface="Times New Roman" panose="02020603050405020304" charset="0"/>
                <a:cs typeface="Times New Roman" panose="02020603050405020304" charset="0"/>
              </a:rPr>
              <a:t>底下的例句不行）</a:t>
            </a:r>
            <a:endParaRPr lang="zh-CN" altLang="en-US"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To block out the incessant noise outside, he plugged his ears. </a:t>
            </a:r>
            <a:endParaRPr lang="en-US" altLang="zh-CN"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As he plugged his ears, the shrill noise outside muted into muffled hum. </a:t>
            </a:r>
            <a:endParaRPr lang="en-US" altLang="zh-CN"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deaf ear to</a:t>
            </a:r>
            <a:r>
              <a:rPr lang="zh-CN" altLang="en-US" sz="2400">
                <a:solidFill>
                  <a:schemeClr val="tx1"/>
                </a:solidFill>
                <a:latin typeface="Times New Roman" panose="02020603050405020304" charset="0"/>
                <a:cs typeface="Times New Roman" panose="02020603050405020304" charset="0"/>
              </a:rPr>
              <a:t>置若罔闻</a:t>
            </a:r>
            <a:endParaRPr lang="zh-CN" altLang="en-US"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blind eye to</a:t>
            </a:r>
            <a:r>
              <a:rPr lang="zh-CN" altLang="en-US" sz="2400">
                <a:solidFill>
                  <a:schemeClr val="tx1"/>
                </a:solidFill>
                <a:latin typeface="Times New Roman" panose="02020603050405020304" charset="0"/>
                <a:cs typeface="Times New Roman" panose="02020603050405020304" charset="0"/>
              </a:rPr>
              <a:t>熟视无睹</a:t>
            </a:r>
            <a:endParaRPr lang="zh-CN" altLang="en-US"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who turns a deaf ear to advice must eventually lend a keen ear to regret. </a:t>
            </a:r>
            <a:endParaRPr lang="en-US" altLang="zh-CN"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spilled out his grievances, but they just fell on deaf ears. </a:t>
            </a:r>
            <a:endParaRPr lang="en-US" altLang="zh-CN" sz="2400">
              <a:solidFill>
                <a:schemeClr val="tx1"/>
              </a:solidFill>
              <a:latin typeface="Times New Roman" panose="02020603050405020304" charset="0"/>
              <a:cs typeface="Times New Roman" panose="02020603050405020304" charset="0"/>
            </a:endParaRP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drown out</a:t>
            </a:r>
            <a:r>
              <a:rPr lang="zh-CN" altLang="en-US" sz="2400">
                <a:solidFill>
                  <a:schemeClr val="tx1"/>
                </a:solidFill>
                <a:latin typeface="Times New Roman" panose="02020603050405020304" charset="0"/>
                <a:cs typeface="Times New Roman" panose="02020603050405020304" charset="0"/>
              </a:rPr>
              <a:t>（底下的例句不行）</a:t>
            </a:r>
            <a:endParaRPr lang="zh-CN" altLang="en-US"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60375"/>
            <a:ext cx="10968990" cy="5789295"/>
          </a:xfrm>
          <a:ln>
            <a:solidFill>
              <a:schemeClr val="accent1"/>
            </a:solidFill>
          </a:ln>
        </p:spPr>
        <p:txBody>
          <a:bodyPr>
            <a:noAutofit/>
          </a:bodyPr>
          <a:p>
            <a:pPr marL="0" indent="0">
              <a:buNone/>
            </a:pPr>
            <a:r>
              <a:rPr lang="en-US" altLang="zh-CN" sz="2400">
                <a:solidFill>
                  <a:schemeClr val="tx1"/>
                </a:solidFill>
              </a:rPr>
              <a:t>The cheers of the crowd drowned out the referee’s whistle.</a:t>
            </a:r>
            <a:endParaRPr lang="en-US" altLang="zh-CN" sz="2400">
              <a:solidFill>
                <a:schemeClr val="tx1"/>
              </a:solidFill>
            </a:endParaRPr>
          </a:p>
          <a:p>
            <a:pPr marL="0" indent="0">
              <a:buNone/>
            </a:pPr>
            <a:r>
              <a:rPr lang="en-US" altLang="zh-CN" sz="2400">
                <a:solidFill>
                  <a:schemeClr val="tx1"/>
                </a:solidFill>
              </a:rPr>
              <a:t>The thrill of adventure drowned out his initial flicker of fear. </a:t>
            </a:r>
            <a:endParaRPr lang="en-US" altLang="zh-CN" sz="2400">
              <a:solidFill>
                <a:schemeClr val="tx1"/>
              </a:solidFill>
            </a:endParaRPr>
          </a:p>
          <a:p>
            <a:pPr marL="0" indent="0">
              <a:buNone/>
            </a:pPr>
            <a:r>
              <a:rPr lang="en-US" altLang="zh-CN" sz="2400">
                <a:solidFill>
                  <a:schemeClr val="tx1"/>
                </a:solidFill>
              </a:rPr>
              <a:t>Standing at the crossroads, she reminding herself: do not let others’ opinion drown out your inner voice. </a:t>
            </a:r>
            <a:endParaRPr lang="en-US" altLang="zh-CN" sz="2400">
              <a:solidFill>
                <a:schemeClr val="tx1"/>
              </a:solidFill>
            </a:endParaRPr>
          </a:p>
          <a:p>
            <a:pPr marL="0" indent="0">
              <a:buNone/>
            </a:pPr>
            <a:r>
              <a:rPr lang="en-US" altLang="zh-CN" sz="2400">
                <a:solidFill>
                  <a:schemeClr val="tx1"/>
                </a:solidFill>
              </a:rPr>
              <a:t>The crowd’s roar drowned out my gasps and stirred up my energy. </a:t>
            </a:r>
            <a:endParaRPr lang="en-US" altLang="zh-CN" sz="2400">
              <a:solidFill>
                <a:schemeClr val="tx1"/>
              </a:solidFill>
            </a:endParaRPr>
          </a:p>
          <a:p>
            <a:pPr marL="0" indent="0">
              <a:buNone/>
            </a:pPr>
            <a:r>
              <a:rPr lang="zh-CN" altLang="en-US" sz="2400" b="1">
                <a:solidFill>
                  <a:schemeClr val="tx1"/>
                </a:solidFill>
                <a:effectLst>
                  <a:outerShdw blurRad="38100" dist="38100" dir="2700000" algn="tl">
                    <a:srgbClr val="000000">
                      <a:alpha val="43137"/>
                    </a:srgbClr>
                  </a:outerShdw>
                </a:effectLst>
              </a:rPr>
              <a:t>分辨声源</a:t>
            </a:r>
            <a:endParaRPr lang="zh-CN" altLang="en-US" sz="2400" b="1">
              <a:solidFill>
                <a:schemeClr val="tx1"/>
              </a:solidFill>
              <a:effectLst>
                <a:outerShdw blurRad="38100" dist="38100" dir="2700000" algn="tl">
                  <a:srgbClr val="000000">
                    <a:alpha val="43137"/>
                  </a:srgbClr>
                </a:outerShdw>
              </a:effectLst>
            </a:endParaRPr>
          </a:p>
          <a:p>
            <a:pPr marL="0" indent="0">
              <a:buNone/>
            </a:pPr>
            <a:r>
              <a:rPr lang="en-US" altLang="zh-CN" sz="2400">
                <a:solidFill>
                  <a:schemeClr val="tx1"/>
                </a:solidFill>
              </a:rPr>
              <a:t>trace</a:t>
            </a:r>
            <a:r>
              <a:rPr lang="zh-CN" altLang="en-US" sz="2400">
                <a:solidFill>
                  <a:schemeClr val="tx1"/>
                </a:solidFill>
              </a:rPr>
              <a:t>追踪</a:t>
            </a:r>
            <a:endParaRPr lang="zh-CN" altLang="en-US" sz="2400">
              <a:solidFill>
                <a:schemeClr val="tx1"/>
              </a:solidFill>
            </a:endParaRPr>
          </a:p>
          <a:p>
            <a:pPr marL="0" indent="0">
              <a:buNone/>
            </a:pPr>
            <a:r>
              <a:rPr lang="en-US" altLang="zh-CN" sz="2400">
                <a:solidFill>
                  <a:schemeClr val="tx1"/>
                </a:solidFill>
              </a:rPr>
              <a:t>discern</a:t>
            </a:r>
            <a:r>
              <a:rPr lang="zh-CN" altLang="en-US" sz="2400">
                <a:solidFill>
                  <a:schemeClr val="tx1"/>
                </a:solidFill>
              </a:rPr>
              <a:t>观察、识别、了解、分辨出</a:t>
            </a:r>
            <a:endParaRPr lang="zh-CN" altLang="en-US" sz="2400">
              <a:solidFill>
                <a:schemeClr val="tx1"/>
              </a:solidFill>
            </a:endParaRPr>
          </a:p>
          <a:p>
            <a:pPr marL="0" indent="0">
              <a:buNone/>
            </a:pPr>
            <a:r>
              <a:rPr lang="en-US" altLang="zh-CN" sz="2400">
                <a:solidFill>
                  <a:schemeClr val="tx1"/>
                </a:solidFill>
              </a:rPr>
              <a:t>pinpoint</a:t>
            </a:r>
            <a:r>
              <a:rPr lang="zh-CN" altLang="en-US" sz="2400">
                <a:solidFill>
                  <a:schemeClr val="tx1"/>
                </a:solidFill>
              </a:rPr>
              <a:t>准确定位</a:t>
            </a:r>
            <a:endParaRPr lang="zh-CN" altLang="en-US" sz="2400">
              <a:solidFill>
                <a:schemeClr val="tx1"/>
              </a:solidFill>
            </a:endParaRPr>
          </a:p>
          <a:p>
            <a:pPr marL="0" indent="0">
              <a:buNone/>
            </a:pPr>
            <a:r>
              <a:rPr lang="en-US" altLang="zh-CN" sz="2400">
                <a:solidFill>
                  <a:schemeClr val="tx1"/>
                </a:solidFill>
              </a:rPr>
              <a:t>The dog quickly pinpointed the source of the rustling noise. </a:t>
            </a:r>
            <a:endParaRPr lang="en-US" altLang="zh-CN" sz="2400">
              <a:solidFill>
                <a:schemeClr val="tx1"/>
              </a:solidFill>
            </a:endParaRPr>
          </a:p>
          <a:p>
            <a:pPr marL="0" indent="0">
              <a:buNone/>
            </a:pPr>
            <a:endParaRPr lang="en-US" altLang="zh-CN" sz="2400">
              <a:solidFill>
                <a:schemeClr val="tx1"/>
              </a:solidFill>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586105"/>
            <a:ext cx="10968990" cy="5663565"/>
          </a:xfrm>
          <a:ln>
            <a:solidFill>
              <a:schemeClr val="accent1"/>
            </a:solidFill>
          </a:ln>
        </p:spPr>
        <p:txBody>
          <a:bodyPr/>
          <a:p>
            <a:pPr marL="0" indent="0">
              <a:buNone/>
            </a:pPr>
            <a:r>
              <a:rPr lang="en-US" altLang="zh-CN" sz="2400">
                <a:solidFill>
                  <a:schemeClr val="tx1"/>
                </a:solidFill>
              </a:rPr>
              <a:t>inhale</a:t>
            </a:r>
            <a:endParaRPr lang="en-US" altLang="zh-CN" sz="2400">
              <a:solidFill>
                <a:schemeClr val="tx1"/>
              </a:solidFill>
            </a:endParaRPr>
          </a:p>
          <a:p>
            <a:pPr marL="0" indent="0">
              <a:buNone/>
            </a:pPr>
            <a:r>
              <a:rPr lang="en-US" altLang="zh-CN" sz="2400">
                <a:solidFill>
                  <a:schemeClr val="tx1"/>
                </a:solidFill>
              </a:rPr>
              <a:t>He inhaled deeply, savoring the aroma of fresh bread. </a:t>
            </a:r>
            <a:endParaRPr lang="en-US" altLang="zh-CN" sz="2400">
              <a:solidFill>
                <a:schemeClr val="tx1"/>
              </a:solidFill>
            </a:endParaRPr>
          </a:p>
          <a:p>
            <a:pPr marL="0" indent="0">
              <a:buNone/>
            </a:pPr>
            <a:r>
              <a:rPr lang="en-US" altLang="zh-CN" sz="2400">
                <a:solidFill>
                  <a:schemeClr val="tx1"/>
                </a:solidFill>
              </a:rPr>
              <a:t>exhale a sigh of relief / resignation / defeat</a:t>
            </a:r>
            <a:endParaRPr lang="en-US" altLang="zh-CN" sz="2400">
              <a:solidFill>
                <a:schemeClr val="tx1"/>
              </a:solidFill>
            </a:endParaRPr>
          </a:p>
          <a:p>
            <a:pPr marL="0" indent="0">
              <a:buNone/>
            </a:pPr>
            <a:r>
              <a:rPr lang="en-US" altLang="zh-CN" sz="2400">
                <a:solidFill>
                  <a:schemeClr val="tx1"/>
                </a:solidFill>
              </a:rPr>
              <a:t>reek of</a:t>
            </a:r>
            <a:r>
              <a:rPr lang="zh-CN" altLang="en-US" sz="2400">
                <a:solidFill>
                  <a:schemeClr val="tx1"/>
                </a:solidFill>
              </a:rPr>
              <a:t>散发出气味</a:t>
            </a:r>
            <a:endParaRPr lang="zh-CN" altLang="en-US" sz="2400">
              <a:solidFill>
                <a:schemeClr val="tx1"/>
              </a:solidFill>
            </a:endParaRPr>
          </a:p>
          <a:p>
            <a:pPr marL="0" indent="0">
              <a:buNone/>
            </a:pPr>
            <a:r>
              <a:rPr lang="en-US" altLang="zh-CN" sz="2400">
                <a:solidFill>
                  <a:schemeClr val="tx1"/>
                </a:solidFill>
              </a:rPr>
              <a:t>The room reeked of cigarettes and stale coffee. </a:t>
            </a:r>
            <a:endParaRPr lang="en-US" altLang="zh-CN" sz="2400">
              <a:solidFill>
                <a:schemeClr val="tx1"/>
              </a:solidFill>
            </a:endParaRPr>
          </a:p>
          <a:p>
            <a:pPr marL="0" indent="0">
              <a:buNone/>
            </a:pPr>
            <a:r>
              <a:rPr lang="zh-CN" altLang="en-US" sz="2400">
                <a:solidFill>
                  <a:schemeClr val="tx1"/>
                </a:solidFill>
              </a:rPr>
              <a:t>对比：</a:t>
            </a:r>
            <a:r>
              <a:rPr lang="en-US" altLang="zh-CN" sz="2400">
                <a:solidFill>
                  <a:schemeClr val="tx1"/>
                </a:solidFill>
              </a:rPr>
              <a:t>rake, meek, leek </a:t>
            </a:r>
            <a:endParaRPr lang="en-US" altLang="zh-CN" sz="2400">
              <a:solidFill>
                <a:schemeClr val="tx1"/>
              </a:solidFill>
            </a:endParaRPr>
          </a:p>
          <a:p>
            <a:pPr marL="0" indent="0">
              <a:buNone/>
            </a:pPr>
            <a:r>
              <a:rPr lang="en-US" altLang="zh-CN" sz="2400">
                <a:solidFill>
                  <a:schemeClr val="tx1"/>
                </a:solidFill>
              </a:rPr>
              <a:t>The croupier raked in the chips. </a:t>
            </a:r>
            <a:endParaRPr lang="en-US" altLang="zh-CN" sz="2400">
              <a:solidFill>
                <a:schemeClr val="tx1"/>
              </a:solidFill>
            </a:endParaRPr>
          </a:p>
          <a:p>
            <a:pPr marL="0" indent="0">
              <a:buNone/>
            </a:pPr>
            <a:r>
              <a:rPr lang="zh-CN" altLang="en-US" sz="2400" b="1">
                <a:solidFill>
                  <a:srgbClr val="FF0000"/>
                </a:solidFill>
              </a:rPr>
              <a:t>下节课从</a:t>
            </a:r>
            <a:r>
              <a:rPr lang="en-US" altLang="zh-CN" sz="2400" b="1">
                <a:solidFill>
                  <a:srgbClr val="FF0000"/>
                </a:solidFill>
              </a:rPr>
              <a:t>P</a:t>
            </a:r>
            <a:r>
              <a:rPr lang="en-US" altLang="zh-CN" sz="2400" b="1" baseline="-25000">
                <a:solidFill>
                  <a:srgbClr val="FF0000"/>
                </a:solidFill>
              </a:rPr>
              <a:t>212</a:t>
            </a:r>
            <a:r>
              <a:rPr lang="en-US" altLang="zh-CN" sz="2400" b="1">
                <a:solidFill>
                  <a:srgbClr val="FF0000"/>
                </a:solidFill>
              </a:rPr>
              <a:t> </a:t>
            </a:r>
            <a:r>
              <a:rPr lang="zh-CN" altLang="en-US" sz="2400" b="1">
                <a:solidFill>
                  <a:srgbClr val="FF0000"/>
                </a:solidFill>
              </a:rPr>
              <a:t>味觉开始</a:t>
            </a:r>
            <a:endParaRPr lang="zh-CN" altLang="en-US" sz="2400" b="1">
              <a:solidFill>
                <a:srgbClr val="FF0000"/>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62585"/>
            <a:ext cx="10968990" cy="5887085"/>
          </a:xfrm>
          <a:ln>
            <a:solidFill>
              <a:schemeClr val="accent1"/>
            </a:solidFill>
          </a:ln>
        </p:spPr>
        <p:txBody>
          <a:bodyPr>
            <a:normAutofit lnSpcReduction="10000"/>
          </a:bodyPr>
          <a:p>
            <a:pPr marL="0" indent="0">
              <a:buNone/>
            </a:pPr>
            <a:r>
              <a:rPr lang="en-US" altLang="zh-CN" b="1">
                <a:solidFill>
                  <a:srgbClr val="FF0000"/>
                </a:solidFill>
              </a:rPr>
              <a:t>P</a:t>
            </a:r>
            <a:r>
              <a:rPr lang="en-US" altLang="zh-CN" b="1" baseline="-25000">
                <a:solidFill>
                  <a:srgbClr val="FF0000"/>
                </a:solidFill>
              </a:rPr>
              <a:t>202</a:t>
            </a:r>
            <a:r>
              <a:rPr lang="en-US" altLang="zh-CN" b="1">
                <a:solidFill>
                  <a:srgbClr val="FF0000"/>
                </a:solidFill>
              </a:rPr>
              <a:t> </a:t>
            </a:r>
            <a:r>
              <a:rPr lang="zh-CN" altLang="en-US" b="1">
                <a:solidFill>
                  <a:srgbClr val="FF0000"/>
                </a:solidFill>
              </a:rPr>
              <a:t>第</a:t>
            </a:r>
            <a:r>
              <a:rPr lang="en-US" altLang="zh-CN" b="1">
                <a:solidFill>
                  <a:srgbClr val="FF0000"/>
                </a:solidFill>
              </a:rPr>
              <a:t>16</a:t>
            </a:r>
            <a:r>
              <a:rPr lang="zh-CN" altLang="en-US" b="1">
                <a:solidFill>
                  <a:srgbClr val="FF0000"/>
                </a:solidFill>
              </a:rPr>
              <a:t>章</a:t>
            </a:r>
            <a:r>
              <a:rPr lang="en-US" altLang="zh-CN" b="1">
                <a:solidFill>
                  <a:srgbClr val="FF0000"/>
                </a:solidFill>
              </a:rPr>
              <a:t> </a:t>
            </a:r>
            <a:r>
              <a:rPr lang="zh-CN" altLang="en-US" b="1">
                <a:solidFill>
                  <a:srgbClr val="FF0000"/>
                </a:solidFill>
              </a:rPr>
              <a:t>感官行为</a:t>
            </a:r>
            <a:endParaRPr lang="zh-CN" altLang="en-US" b="1">
              <a:solidFill>
                <a:srgbClr val="FF0000"/>
              </a:solidFill>
            </a:endParaRPr>
          </a:p>
          <a:p>
            <a:pPr marL="0" indent="0" algn="just">
              <a:buNone/>
            </a:pPr>
            <a:r>
              <a:rPr lang="en-US" altLang="zh-CN" sz="2400">
                <a:solidFill>
                  <a:schemeClr val="tx1"/>
                </a:solidFill>
                <a:latin typeface="Times New Roman" panose="02020603050405020304" charset="0"/>
                <a:cs typeface="Times New Roman" panose="02020603050405020304" charset="0"/>
              </a:rPr>
              <a:t>16.1 </a:t>
            </a:r>
            <a:r>
              <a:rPr lang="zh-CN" altLang="en-US" sz="2400">
                <a:solidFill>
                  <a:schemeClr val="tx1"/>
                </a:solidFill>
                <a:latin typeface="Times New Roman" panose="02020603050405020304" charset="0"/>
                <a:cs typeface="Times New Roman" panose="02020603050405020304" charset="0"/>
              </a:rPr>
              <a:t>视觉</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gaze </a:t>
            </a:r>
            <a:r>
              <a:rPr lang="zh-CN" altLang="en-US" sz="2400">
                <a:solidFill>
                  <a:schemeClr val="tx1"/>
                </a:solidFill>
                <a:latin typeface="Times New Roman" panose="02020603050405020304" charset="0"/>
                <a:cs typeface="Times New Roman" panose="02020603050405020304" charset="0"/>
              </a:rPr>
              <a:t>凝视</a:t>
            </a:r>
            <a:endParaRPr lang="zh-CN" altLang="en-US"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She gazed at the old photo, a faint smile playing on her lips.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(play: </a:t>
            </a:r>
            <a:r>
              <a:rPr lang="zh-CN" altLang="en-US" sz="2400">
                <a:solidFill>
                  <a:schemeClr val="tx1"/>
                </a:solidFill>
                <a:latin typeface="Times New Roman" panose="02020603050405020304" charset="0"/>
                <a:cs typeface="Times New Roman" panose="02020603050405020304" charset="0"/>
              </a:rPr>
              <a:t>闪烁、浮现、略过</a:t>
            </a:r>
            <a:r>
              <a:rPr lang="en-US" altLang="zh-CN" sz="2400">
                <a:solidFill>
                  <a:schemeClr val="tx1"/>
                </a:solidFill>
                <a:latin typeface="Times New Roman" panose="02020603050405020304" charset="0"/>
                <a:cs typeface="Times New Roman" panose="02020603050405020304" charset="0"/>
              </a:rPr>
              <a:t>) Sunlight played on the surface of the lake.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Her gaze steadied me. With newfound confidence, I delivered my speech, my lines flowing so spellbindingly that the audience hung on every word. My conclusion was met with an immediate standing ovation.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When my gaze landed on the faded photo, a wave of nostalgia washed over me.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2595"/>
            <a:ext cx="10968990" cy="5807075"/>
          </a:xfrm>
          <a:ln>
            <a:solidFill>
              <a:schemeClr val="accent1"/>
            </a:solidFill>
          </a:ln>
        </p:spPr>
        <p:txBody>
          <a:bodyPr/>
          <a:p>
            <a:pPr marL="0" indent="0" algn="just">
              <a:buNone/>
            </a:pPr>
            <a:r>
              <a:rPr lang="en-US" altLang="zh-CN" sz="2400">
                <a:solidFill>
                  <a:schemeClr val="tx1"/>
                </a:solidFill>
                <a:latin typeface="Times New Roman" panose="02020603050405020304" charset="0"/>
                <a:cs typeface="Times New Roman" panose="02020603050405020304" charset="0"/>
              </a:rPr>
              <a:t>fix / </a:t>
            </a:r>
            <a:r>
              <a:rPr lang="en-US" altLang="zh-CN" sz="2400" u="sng">
                <a:solidFill>
                  <a:schemeClr val="tx1"/>
                </a:solidFill>
                <a:latin typeface="Times New Roman" panose="02020603050405020304" charset="0"/>
                <a:cs typeface="Times New Roman" panose="02020603050405020304" charset="0"/>
              </a:rPr>
              <a:t>fasten</a:t>
            </a:r>
            <a:r>
              <a:rPr lang="en-US" altLang="zh-CN" sz="2400">
                <a:solidFill>
                  <a:schemeClr val="tx1"/>
                </a:solidFill>
                <a:latin typeface="Times New Roman" panose="02020603050405020304" charset="0"/>
                <a:cs typeface="Times New Roman" panose="02020603050405020304" charset="0"/>
              </a:rPr>
              <a:t> one’s eyes on ...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glue one’s eyes to ...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(fasten</a:t>
            </a:r>
            <a:r>
              <a:rPr lang="zh-CN" altLang="en-US" sz="2400">
                <a:solidFill>
                  <a:schemeClr val="tx1"/>
                </a:solidFill>
                <a:latin typeface="Times New Roman" panose="02020603050405020304" charset="0"/>
                <a:cs typeface="Times New Roman" panose="02020603050405020304" charset="0"/>
              </a:rPr>
              <a:t>是</a:t>
            </a:r>
            <a:r>
              <a:rPr lang="en-US" altLang="zh-CN" sz="2400">
                <a:solidFill>
                  <a:schemeClr val="tx1"/>
                </a:solidFill>
                <a:latin typeface="Times New Roman" panose="02020603050405020304" charset="0"/>
                <a:cs typeface="Times New Roman" panose="02020603050405020304" charset="0"/>
              </a:rPr>
              <a:t>fast</a:t>
            </a:r>
            <a:r>
              <a:rPr lang="zh-CN" altLang="en-US" sz="2400">
                <a:solidFill>
                  <a:schemeClr val="tx1"/>
                </a:solidFill>
                <a:latin typeface="Times New Roman" panose="02020603050405020304" charset="0"/>
                <a:cs typeface="Times New Roman" panose="02020603050405020304" charset="0"/>
              </a:rPr>
              <a:t>的动词，</a:t>
            </a:r>
            <a:r>
              <a:rPr lang="en-US" altLang="zh-CN" sz="2400">
                <a:solidFill>
                  <a:schemeClr val="tx1"/>
                </a:solidFill>
                <a:latin typeface="Times New Roman" panose="02020603050405020304" charset="0"/>
                <a:cs typeface="Times New Roman" panose="02020603050405020304" charset="0"/>
              </a:rPr>
              <a:t>fast? He made the boat fast.  Breakfast</a:t>
            </a:r>
            <a:r>
              <a:rPr lang="zh-CN" altLang="en-US" sz="2400">
                <a:solidFill>
                  <a:schemeClr val="tx1"/>
                </a:solidFill>
                <a:latin typeface="Times New Roman" panose="02020603050405020304" charset="0"/>
                <a:cs typeface="Times New Roman" panose="02020603050405020304" charset="0"/>
              </a:rPr>
              <a:t>来源</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peer</a:t>
            </a:r>
            <a:r>
              <a:rPr lang="zh-CN" altLang="en-US" sz="2400">
                <a:solidFill>
                  <a:schemeClr val="tx1"/>
                </a:solidFill>
                <a:latin typeface="Times New Roman" panose="02020603050405020304" charset="0"/>
                <a:cs typeface="Times New Roman" panose="02020603050405020304" charset="0"/>
              </a:rPr>
              <a:t>费力看（底下的例句不大行</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He peered at the fine print in the policy from the insurance company.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He peered into the fog, struggling to discern what lay ahead.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zh-CN" altLang="en-US" sz="2400">
                <a:solidFill>
                  <a:schemeClr val="tx1"/>
                </a:solidFill>
                <a:latin typeface="Times New Roman" panose="02020603050405020304" charset="0"/>
                <a:cs typeface="Times New Roman" panose="02020603050405020304" charset="0"/>
              </a:rPr>
              <a:t>拓展：</a:t>
            </a:r>
            <a:r>
              <a:rPr lang="en-US" altLang="zh-CN" sz="2400">
                <a:solidFill>
                  <a:schemeClr val="tx1"/>
                </a:solidFill>
                <a:latin typeface="Times New Roman" panose="02020603050405020304" charset="0"/>
                <a:cs typeface="Times New Roman" panose="02020603050405020304" charset="0"/>
              </a:rPr>
              <a:t>blur / obscure / cloak / shroud one’s vision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look intently</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intently</a:t>
            </a:r>
            <a:r>
              <a:rPr lang="zh-CN" altLang="en-US" sz="2400">
                <a:solidFill>
                  <a:schemeClr val="tx1"/>
                </a:solidFill>
                <a:latin typeface="Times New Roman" panose="02020603050405020304" charset="0"/>
                <a:cs typeface="Times New Roman" panose="02020603050405020304" charset="0"/>
              </a:rPr>
              <a:t>专注地</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buNone/>
            </a:pPr>
            <a:r>
              <a:rPr lang="en-US" altLang="zh-CN" sz="2400">
                <a:solidFill>
                  <a:schemeClr val="tx1"/>
                </a:solidFill>
                <a:latin typeface="Times New Roman" panose="02020603050405020304" charset="0"/>
                <a:cs typeface="Times New Roman" panose="02020603050405020304" charset="0"/>
              </a:rPr>
              <a:t>He looked intently at the chessboard, calculating his next move. </a:t>
            </a:r>
            <a:endParaRPr lang="en-US" altLang="zh-CN" sz="2400">
              <a:solidFill>
                <a:schemeClr val="tx1"/>
              </a:solidFill>
              <a:latin typeface="Times New Roman" panose="02020603050405020304" charset="0"/>
              <a:cs typeface="Times New Roman" panose="02020603050405020304" charset="0"/>
            </a:endParaRP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93700"/>
            <a:ext cx="10968990" cy="5855970"/>
          </a:xfrm>
          <a:ln>
            <a:solidFill>
              <a:schemeClr val="accent1"/>
            </a:solidFill>
          </a:ln>
        </p:spPr>
        <p:txBody>
          <a:bodyPr/>
          <a:p>
            <a:pPr marL="0" indent="0">
              <a:buNone/>
            </a:pPr>
            <a:r>
              <a:rPr lang="en-US" altLang="zh-CN">
                <a:solidFill>
                  <a:schemeClr val="tx1"/>
                </a:solidFill>
                <a:latin typeface="Times New Roman" panose="02020603050405020304" charset="0"/>
                <a:cs typeface="Times New Roman" panose="02020603050405020304" charset="0"/>
              </a:rPr>
              <a:t>regard</a:t>
            </a:r>
            <a:r>
              <a:rPr lang="zh-CN" altLang="en-US">
                <a:solidFill>
                  <a:schemeClr val="tx1"/>
                </a:solidFill>
                <a:latin typeface="Times New Roman" panose="02020603050405020304" charset="0"/>
                <a:cs typeface="Times New Roman" panose="02020603050405020304" charset="0"/>
              </a:rPr>
              <a:t>注视、凝视、端详</a:t>
            </a:r>
            <a:endParaRPr lang="zh-CN" altLang="en-US">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She regarded the old photo, her fingers tracing the faded faces. </a:t>
            </a:r>
            <a:endParaRPr lang="en-US" altLang="zh-CN">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The teacher regarded the repentant student sternly, but a hint of forgiveness softened his eyes. </a:t>
            </a:r>
            <a:endParaRPr lang="en-US" altLang="zh-CN">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scan</a:t>
            </a:r>
            <a:r>
              <a:rPr lang="zh-CN" altLang="en-US">
                <a:solidFill>
                  <a:schemeClr val="tx1"/>
                </a:solidFill>
                <a:latin typeface="Times New Roman" panose="02020603050405020304" charset="0"/>
                <a:cs typeface="Times New Roman" panose="02020603050405020304" charset="0"/>
              </a:rPr>
              <a:t>扫视、仔细查看（来源于扫描</a:t>
            </a:r>
            <a:r>
              <a:rPr lang="en-US" altLang="zh-CN">
                <a:solidFill>
                  <a:schemeClr val="tx1"/>
                </a:solidFill>
                <a:latin typeface="Times New Roman" panose="02020603050405020304" charset="0"/>
                <a:cs typeface="Times New Roman" panose="02020603050405020304" charset="0"/>
              </a:rPr>
              <a:t>) </a:t>
            </a:r>
            <a:endParaRPr lang="en-US" altLang="zh-CN">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She scanned the contract for any hidden clauses. </a:t>
            </a:r>
            <a:endParaRPr lang="en-US" altLang="zh-CN">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查看、审视（</a:t>
            </a: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动词第一个意思）</a:t>
            </a:r>
            <a:endParaRPr lang="zh-CN" altLang="en-US">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The next morning we surveyed the damage caused by the fire. </a:t>
            </a:r>
            <a:endParaRPr lang="en-US" altLang="zh-CN">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flick one’s eyes over</a:t>
            </a:r>
            <a:r>
              <a:rPr lang="zh-CN" altLang="en-US">
                <a:solidFill>
                  <a:schemeClr val="tx1"/>
                </a:solidFill>
                <a:latin typeface="Times New Roman" panose="02020603050405020304" charset="0"/>
                <a:cs typeface="Times New Roman" panose="02020603050405020304" charset="0"/>
              </a:rPr>
              <a:t>快速扫一眼</a:t>
            </a:r>
            <a:r>
              <a:rPr lang="en-US" altLang="zh-CN">
                <a:solidFill>
                  <a:schemeClr val="tx1"/>
                </a:solidFill>
                <a:latin typeface="Times New Roman" panose="02020603050405020304" charset="0"/>
                <a:cs typeface="Times New Roman" panose="02020603050405020304" charset="0"/>
              </a:rPr>
              <a:t> (flick</a:t>
            </a:r>
            <a:r>
              <a:rPr lang="zh-CN" altLang="en-US">
                <a:solidFill>
                  <a:schemeClr val="tx1"/>
                </a:solidFill>
                <a:latin typeface="Times New Roman" panose="02020603050405020304" charset="0"/>
                <a:cs typeface="Times New Roman" panose="02020603050405020304" charset="0"/>
              </a:rPr>
              <a:t>轻弹、轻触</a:t>
            </a:r>
            <a:r>
              <a:rPr lang="en-US" altLang="zh-CN">
                <a:solidFill>
                  <a:schemeClr val="tx1"/>
                </a:solidFill>
                <a:latin typeface="Times New Roman" panose="02020603050405020304" charset="0"/>
                <a:cs typeface="Times New Roman" panose="02020603050405020304" charset="0"/>
              </a:rPr>
              <a:t>) popcorn flick</a:t>
            </a:r>
            <a:r>
              <a:rPr lang="zh-CN" altLang="en-US">
                <a:solidFill>
                  <a:schemeClr val="tx1"/>
                </a:solidFill>
                <a:latin typeface="Times New Roman" panose="02020603050405020304" charset="0"/>
                <a:cs typeface="Times New Roman" panose="02020603050405020304" charset="0"/>
              </a:rPr>
              <a:t>爆米花电影</a:t>
            </a:r>
            <a:endParaRPr lang="zh-CN" altLang="en-US">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flicker</a:t>
            </a:r>
            <a:r>
              <a:rPr lang="zh-CN" altLang="en-US">
                <a:solidFill>
                  <a:schemeClr val="tx1"/>
                </a:solidFill>
                <a:latin typeface="Times New Roman" panose="02020603050405020304" charset="0"/>
                <a:cs typeface="Times New Roman" panose="02020603050405020304" charset="0"/>
              </a:rPr>
              <a:t>闪烁、闪现、快速抖动</a:t>
            </a:r>
            <a:endParaRPr lang="zh-CN" altLang="en-US">
              <a:solidFill>
                <a:schemeClr val="tx1"/>
              </a:solidFill>
              <a:latin typeface="Times New Roman" panose="02020603050405020304" charset="0"/>
              <a:cs typeface="Times New Roman" panose="02020603050405020304" charset="0"/>
            </a:endParaRPr>
          </a:p>
          <a:p>
            <a:pPr marL="0" indent="0">
              <a:buNone/>
            </a:pPr>
            <a:r>
              <a:rPr lang="en-US" altLang="zh-CN">
                <a:solidFill>
                  <a:schemeClr val="tx1"/>
                </a:solidFill>
                <a:latin typeface="Times New Roman" panose="02020603050405020304" charset="0"/>
                <a:cs typeface="Times New Roman" panose="02020603050405020304" charset="0"/>
              </a:rPr>
              <a:t>eyes roam over</a:t>
            </a:r>
            <a:r>
              <a:rPr lang="zh-CN" altLang="en-US">
                <a:solidFill>
                  <a:schemeClr val="tx1"/>
                </a:solidFill>
                <a:latin typeface="Times New Roman" panose="02020603050405020304" charset="0"/>
                <a:cs typeface="Times New Roman" panose="02020603050405020304" charset="0"/>
              </a:rPr>
              <a:t>眼睛游移不定</a:t>
            </a:r>
            <a:endParaRPr lang="zh-CN" altLang="en-US">
              <a:solidFill>
                <a:schemeClr val="tx1"/>
              </a:solidFill>
              <a:latin typeface="Times New Roman" panose="02020603050405020304" charset="0"/>
              <a:cs typeface="Times New Roman" panose="02020603050405020304" charset="0"/>
            </a:endParaRPr>
          </a:p>
          <a:p>
            <a:pPr marL="0" indent="0">
              <a:buNone/>
            </a:pPr>
            <a:r>
              <a:rPr lang="zh-CN" altLang="en-US">
                <a:solidFill>
                  <a:schemeClr val="tx1"/>
                </a:solidFill>
                <a:latin typeface="Times New Roman" panose="02020603050405020304" charset="0"/>
                <a:cs typeface="Times New Roman" panose="02020603050405020304" charset="0"/>
              </a:rPr>
              <a:t>区分：</a:t>
            </a:r>
            <a:r>
              <a:rPr lang="en-US" altLang="zh-CN">
                <a:solidFill>
                  <a:schemeClr val="tx1"/>
                </a:solidFill>
                <a:latin typeface="Times New Roman" panose="02020603050405020304" charset="0"/>
                <a:cs typeface="Times New Roman" panose="02020603050405020304" charset="0"/>
              </a:rPr>
              <a:t>wander / roam / stroll / loiter </a:t>
            </a:r>
            <a:endParaRPr lang="en-US" altLang="zh-CN">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29895"/>
            <a:ext cx="10968990" cy="5819775"/>
          </a:xfrm>
          <a:ln>
            <a:solidFill>
              <a:schemeClr val="accent1"/>
            </a:solidFill>
          </a:ln>
        </p:spPr>
        <p:txBody>
          <a:bodyPr>
            <a:noAutofit/>
          </a:bodyPr>
          <a:p>
            <a:pPr marL="0" indent="0" algn="just">
              <a:lnSpc>
                <a:spcPts val="3500"/>
              </a:lnSpc>
              <a:spcAft>
                <a:spcPts val="0"/>
              </a:spcAft>
              <a:buNone/>
            </a:pPr>
            <a:r>
              <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偷看</a:t>
            </a:r>
            <a:endPar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peek / peep / peak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 fertive peek into the drawer revealed some coins. Immediately, he scooped them into his hands, unaware that they were Grandpa’s most treasured possession.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glimpse (</a:t>
            </a:r>
            <a:r>
              <a:rPr lang="zh-CN" altLang="en-US" sz="2400">
                <a:solidFill>
                  <a:schemeClr val="tx1"/>
                </a:solidFill>
                <a:latin typeface="Times New Roman" panose="02020603050405020304" charset="0"/>
                <a:cs typeface="Times New Roman" panose="02020603050405020304" charset="0"/>
              </a:rPr>
              <a:t>无意识地一瞥</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caught a glimpse of her before she melted / blended into the crowd.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这个单词主要用在应用文里面</a:t>
            </a:r>
            <a:r>
              <a:rPr lang="en-US" altLang="zh-CN" sz="2400">
                <a:solidFill>
                  <a:schemeClr val="tx1"/>
                </a:solidFill>
                <a:latin typeface="Times New Roman" panose="02020603050405020304" charset="0"/>
                <a:cs typeface="Times New Roman" panose="02020603050405020304" charset="0"/>
              </a:rPr>
              <a:t>)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Ice core samples drilled from Antarctica offer a glimpse into the Earth’s climate history over thousands of years.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Breakthroughs in genetic research offer a glimpse into the underlying causes of many hereditary diseases and potential pathways for treatment.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p:cNvPicPr>
            <a:picLocks noChangeAspect="1"/>
          </p:cNvPicPr>
          <p:nvPr>
            <p:ph idx="1"/>
            <p:custDataLst>
              <p:tags r:id="rId1"/>
            </p:custDataLst>
          </p:nvPr>
        </p:nvPicPr>
        <p:blipFill>
          <a:blip r:embed="rId2"/>
          <a:stretch>
            <a:fillRect/>
          </a:stretch>
        </p:blipFill>
        <p:spPr>
          <a:xfrm>
            <a:off x="5758180" y="402590"/>
            <a:ext cx="6099175" cy="5760720"/>
          </a:xfrm>
          <a:prstGeom prst="rect">
            <a:avLst/>
          </a:prstGeom>
          <a:ln>
            <a:solidFill>
              <a:schemeClr val="accent1"/>
            </a:solidFill>
          </a:ln>
        </p:spPr>
      </p:pic>
      <p:pic>
        <p:nvPicPr>
          <p:cNvPr id="4" name="图片 3" descr="Screenshot_20251209_211525_com.xingin.xhs_edit_29"/>
          <p:cNvPicPr>
            <a:picLocks noChangeAspect="1"/>
          </p:cNvPicPr>
          <p:nvPr/>
        </p:nvPicPr>
        <p:blipFill>
          <a:blip r:embed="rId3"/>
          <a:stretch>
            <a:fillRect/>
          </a:stretch>
        </p:blipFill>
        <p:spPr>
          <a:xfrm>
            <a:off x="516890" y="402590"/>
            <a:ext cx="5225415" cy="590169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381000"/>
            <a:ext cx="10968990" cy="5868670"/>
          </a:xfrm>
          <a:ln>
            <a:solidFill>
              <a:schemeClr val="accent1"/>
            </a:solidFill>
          </a:ln>
        </p:spPr>
        <p:txBody>
          <a:bodyPr/>
          <a:p>
            <a:pPr marL="0" indent="0">
              <a:buNone/>
            </a:pPr>
            <a:r>
              <a:rPr lang="zh-CN" altLang="en-US" b="1">
                <a:solidFill>
                  <a:srgbClr val="FF0000"/>
                </a:solidFill>
              </a:rPr>
              <a:t>目光变化</a:t>
            </a:r>
            <a:endParaRPr lang="zh-CN" altLang="en-US" b="1">
              <a:solidFill>
                <a:srgbClr val="FF0000"/>
              </a:solidFill>
            </a:endParaRPr>
          </a:p>
          <a:p>
            <a:pPr marL="0" indent="0">
              <a:buNone/>
            </a:pPr>
            <a:r>
              <a:rPr lang="en-US" altLang="zh-CN">
                <a:solidFill>
                  <a:schemeClr val="tx1"/>
                </a:solidFill>
              </a:rPr>
              <a:t>avert one’s eyes</a:t>
            </a:r>
            <a:r>
              <a:rPr lang="zh-CN" altLang="en-US">
                <a:solidFill>
                  <a:schemeClr val="tx1"/>
                </a:solidFill>
              </a:rPr>
              <a:t>避开视线</a:t>
            </a:r>
            <a:endParaRPr lang="zh-CN" altLang="en-US">
              <a:solidFill>
                <a:schemeClr val="tx1"/>
              </a:solidFill>
            </a:endParaRPr>
          </a:p>
          <a:p>
            <a:pPr marL="0" indent="0">
              <a:buNone/>
            </a:pPr>
            <a:endParaRPr lang="zh-CN" altLang="en-US">
              <a:solidFill>
                <a:schemeClr val="tx1"/>
              </a:solidFill>
            </a:endParaRPr>
          </a:p>
        </p:txBody>
      </p:sp>
      <p:pic>
        <p:nvPicPr>
          <p:cNvPr id="4" name="图片 3"/>
          <p:cNvPicPr>
            <a:picLocks noChangeAspect="1"/>
          </p:cNvPicPr>
          <p:nvPr/>
        </p:nvPicPr>
        <p:blipFill>
          <a:blip r:embed="rId2"/>
          <a:stretch>
            <a:fillRect/>
          </a:stretch>
        </p:blipFill>
        <p:spPr>
          <a:xfrm>
            <a:off x="608330" y="1401445"/>
            <a:ext cx="8239125" cy="1616075"/>
          </a:xfrm>
          <a:prstGeom prst="rect">
            <a:avLst/>
          </a:prstGeom>
        </p:spPr>
      </p:pic>
      <p:pic>
        <p:nvPicPr>
          <p:cNvPr id="5" name="图片 4"/>
          <p:cNvPicPr>
            <a:picLocks noChangeAspect="1"/>
          </p:cNvPicPr>
          <p:nvPr/>
        </p:nvPicPr>
        <p:blipFill>
          <a:blip r:embed="rId3"/>
          <a:stretch>
            <a:fillRect/>
          </a:stretch>
        </p:blipFill>
        <p:spPr>
          <a:xfrm>
            <a:off x="648335" y="3065780"/>
            <a:ext cx="8724900" cy="1479550"/>
          </a:xfrm>
          <a:prstGeom prst="rect">
            <a:avLst/>
          </a:prstGeom>
        </p:spPr>
      </p:pic>
      <p:pic>
        <p:nvPicPr>
          <p:cNvPr id="6" name="图片 5"/>
          <p:cNvPicPr>
            <a:picLocks noChangeAspect="1"/>
          </p:cNvPicPr>
          <p:nvPr/>
        </p:nvPicPr>
        <p:blipFill>
          <a:blip r:embed="rId4"/>
          <a:stretch>
            <a:fillRect/>
          </a:stretch>
        </p:blipFill>
        <p:spPr>
          <a:xfrm>
            <a:off x="705485" y="4674870"/>
            <a:ext cx="8486775" cy="1464945"/>
          </a:xfrm>
          <a:prstGeom prst="rect">
            <a:avLst/>
          </a:prstGeom>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42595"/>
            <a:ext cx="10968990" cy="5807075"/>
          </a:xfrm>
          <a:ln>
            <a:solidFill>
              <a:schemeClr val="accent1"/>
            </a:solidFill>
          </a:ln>
        </p:spPr>
        <p:txBody>
          <a:bodyPr>
            <a:noAutofit/>
          </a:bodyPr>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roll one’s eyes</a:t>
            </a:r>
            <a:r>
              <a:rPr lang="zh-CN" altLang="en-US" sz="2400" b="1">
                <a:solidFill>
                  <a:schemeClr val="tx1"/>
                </a:solidFill>
                <a:latin typeface="Times New Roman" panose="02020603050405020304" charset="0"/>
                <a:cs typeface="Times New Roman" panose="02020603050405020304" charset="0"/>
              </a:rPr>
              <a:t>翻白眼</a:t>
            </a:r>
            <a:endParaRPr lang="zh-CN" altLang="en-US" sz="2400" b="1">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She rolled her eyes at his lame excuse.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squint</a:t>
            </a:r>
            <a:r>
              <a:rPr lang="zh-CN" altLang="en-US" sz="2400" b="1">
                <a:solidFill>
                  <a:schemeClr val="tx1"/>
                </a:solidFill>
                <a:latin typeface="Times New Roman" panose="02020603050405020304" charset="0"/>
                <a:cs typeface="Times New Roman" panose="02020603050405020304" charset="0"/>
              </a:rPr>
              <a:t>眯着眼睛</a:t>
            </a:r>
            <a:endParaRPr lang="zh-CN" altLang="en-US" sz="2400" b="1">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squinted into the blinding sun. </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raised a hand to shield his eyes, squinting against the sudden glare.</a:t>
            </a:r>
            <a:endParaRPr lang="en-US" altLang="zh-CN" sz="2400">
              <a:solidFill>
                <a:schemeClr val="tx1"/>
              </a:solidFill>
              <a:latin typeface="Times New Roman" panose="02020603050405020304" charset="0"/>
              <a:cs typeface="Times New Roman" panose="02020603050405020304" charset="0"/>
            </a:endParaRP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The land dropped away and the sea appeared. It stretched all the way to the grey horizon. Rusty fishing boats lined the harbor, and men hauled crates off them. Gulls circled the catch with begging beaks, as ice sloshed everywhere. I looked into the distance, and my heart thudded. Sandwiched in between the sea and sky was an island. If I squinted, it looked a bit like an inky smudge beneath the sun. </a:t>
            </a:r>
            <a:endParaRPr lang="en-US" altLang="zh-CN" sz="24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custDataLst>
              <p:tags r:id="rId1"/>
            </p:custDataLst>
          </p:nvPr>
        </p:nvSpPr>
        <p:spPr>
          <a:xfrm>
            <a:off x="608330" y="412115"/>
            <a:ext cx="10968990" cy="5837555"/>
          </a:xfrm>
          <a:ln>
            <a:solidFill>
              <a:schemeClr val="accent1"/>
            </a:solidFill>
          </a:ln>
        </p:spPr>
        <p:txBody>
          <a:bodyPr/>
          <a:p>
            <a:pPr marL="0" indent="0">
              <a:buNone/>
            </a:pPr>
            <a:r>
              <a:rPr lang="en-US" altLang="zh-CN" sz="2000">
                <a:solidFill>
                  <a:schemeClr val="tx1"/>
                </a:solidFill>
                <a:latin typeface="Times New Roman" panose="02020603050405020304" charset="0"/>
                <a:cs typeface="Times New Roman" panose="02020603050405020304" charset="0"/>
              </a:rPr>
              <a:t>Rex stood frozen, squinting up at the shrinking figure of the pigeon, his earlier sneer replaced by stunned silence.</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Together, they squinted into the distance, watching Blanche vanish into the horizon, until she became a tiny speck dancing with the clouds.</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lock eyes with</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目光交汇</a:t>
            </a:r>
            <a:endPar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They locked their eyes across the room, neither of them blinking. </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I locked eyes with my crush today, but there was no chemistry between us. </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Our eyes locked and I saw suspicion and greed warred in his eyes. </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Before stepping onto the stage, the nervous singer locked eyes with her teacher in the front row. Seeing the unwavering belief in those eyes, her fear melted away.</a:t>
            </a:r>
            <a:endParaRPr lang="en-US" altLang="zh-CN" sz="2000">
              <a:solidFill>
                <a:schemeClr val="tx1"/>
              </a:solidFill>
              <a:latin typeface="Times New Roman" panose="02020603050405020304" charset="0"/>
              <a:cs typeface="Times New Roman" panose="02020603050405020304" charset="0"/>
            </a:endParaRPr>
          </a:p>
          <a:p>
            <a:pPr marL="0" indent="0">
              <a:buNone/>
            </a:pPr>
            <a:r>
              <a:rPr lang="en-US" altLang="zh-CN" sz="2000">
                <a:solidFill>
                  <a:schemeClr val="tx1"/>
                </a:solidFill>
                <a:latin typeface="Times New Roman" panose="02020603050405020304" charset="0"/>
                <a:cs typeface="Times New Roman" panose="02020603050405020304" charset="0"/>
              </a:rPr>
              <a:t>A low growl echoed in the silence. He froze, then slowly turned to lock eyes with the wolf lurking in the shadows. </a:t>
            </a:r>
            <a:endParaRPr lang="en-US" altLang="zh-CN" sz="2000">
              <a:solidFill>
                <a:schemeClr val="tx1"/>
              </a:solidFill>
              <a:latin typeface="Times New Roman" panose="02020603050405020304" charset="0"/>
              <a:cs typeface="Times New Roman" panose="02020603050405020304"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6445</Words>
  <Application>WPS 演示</Application>
  <PresentationFormat>宽屏</PresentationFormat>
  <Paragraphs>119</Paragraphs>
  <Slides>18</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Arial</vt:lpstr>
      <vt:lpstr>宋体</vt:lpstr>
      <vt:lpstr>Wingdings</vt:lpstr>
      <vt:lpstr>Wingdings</vt:lpstr>
      <vt:lpstr>Times New Roman</vt:lpstr>
      <vt:lpstr>Sitka Small</vt:lpstr>
      <vt:lpstr>微软雅黑</vt:lpstr>
      <vt:lpstr>Arial Unicode MS</vt:lpstr>
      <vt:lpstr>Calibri</vt:lpstr>
      <vt:lpstr>WPS</vt:lpstr>
      <vt:lpstr>《读后续写工具箱》 十六+十七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马宝栋</cp:lastModifiedBy>
  <cp:revision>192</cp:revision>
  <dcterms:created xsi:type="dcterms:W3CDTF">2019-06-19T02:08:00Z</dcterms:created>
  <dcterms:modified xsi:type="dcterms:W3CDTF">2025-12-11T02:43:58Z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4268AB6AADA34903863BC35096E710AE_11</vt:lpwstr>
  </property>
</Properties>
</file>