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2" Type="http://schemas.openxmlformats.org/officeDocument/2006/relationships/tableStyles" Target="tableStyles.xml"/><Relationship Id="rId11" Type="http://schemas.openxmlformats.org/officeDocument/2006/relationships/viewProps" Target="viewProps.xml"/><Relationship Id="rId10" Type="http://schemas.openxmlformats.org/officeDocument/2006/relationships/presProps" Target="presProps.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p>
            <a:r>
              <a:rPr lang="zh-CN" altLang="zh-CN" sz="6600">
                <a:solidFill>
                  <a:srgbClr val="FF0000"/>
                </a:solidFill>
              </a:rPr>
              <a:t>《读后续写工具箱》</a:t>
            </a:r>
            <a:br>
              <a:rPr lang="zh-CN" altLang="zh-CN" sz="6600">
                <a:solidFill>
                  <a:srgbClr val="FF0000"/>
                </a:solidFill>
              </a:rPr>
            </a:br>
            <a:r>
              <a:rPr lang="zh-CN" altLang="zh-CN" sz="6600">
                <a:solidFill>
                  <a:srgbClr val="FF0000"/>
                </a:solidFill>
              </a:rPr>
              <a:t>十八</a:t>
            </a:r>
            <a:endParaRPr lang="zh-CN" altLang="zh-CN" sz="6600">
              <a:solidFill>
                <a:srgbClr val="FF0000"/>
              </a:solidFill>
            </a:endParaRPr>
          </a:p>
        </p:txBody>
      </p:sp>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786130"/>
            <a:ext cx="10968990" cy="5180330"/>
          </a:xfrm>
          <a:ln>
            <a:solidFill>
              <a:schemeClr val="accent1"/>
            </a:solidFill>
          </a:ln>
        </p:spPr>
        <p:txBody>
          <a:bodyPr/>
          <a:p>
            <a:pPr marL="0" indent="0" algn="just">
              <a:buNone/>
            </a:pPr>
            <a:r>
              <a:rPr lang="en-US" altLang="zh-CN" sz="2000" b="1">
                <a:solidFill>
                  <a:schemeClr val="tx1"/>
                </a:solidFill>
                <a:effectLst>
                  <a:outerShdw blurRad="38100" dist="38100" dir="2700000" algn="tl">
                    <a:srgbClr val="000000">
                      <a:alpha val="43137"/>
                    </a:srgbClr>
                  </a:outerShdw>
                </a:effectLst>
              </a:rPr>
              <a:t>P</a:t>
            </a:r>
            <a:r>
              <a:rPr lang="en-US" altLang="zh-CN" sz="2000" b="1" baseline="-25000">
                <a:solidFill>
                  <a:schemeClr val="tx1"/>
                </a:solidFill>
                <a:effectLst>
                  <a:outerShdw blurRad="38100" dist="38100" dir="2700000" algn="tl">
                    <a:srgbClr val="000000">
                      <a:alpha val="43137"/>
                    </a:srgbClr>
                  </a:outerShdw>
                </a:effectLst>
              </a:rPr>
              <a:t>217</a:t>
            </a:r>
            <a:r>
              <a:rPr lang="en-US" altLang="zh-CN" sz="2000" b="1">
                <a:solidFill>
                  <a:schemeClr val="tx1"/>
                </a:solidFill>
                <a:effectLst>
                  <a:outerShdw blurRad="38100" dist="38100" dir="2700000" algn="tl">
                    <a:srgbClr val="000000">
                      <a:alpha val="43137"/>
                    </a:srgbClr>
                  </a:outerShdw>
                </a:effectLst>
              </a:rPr>
              <a:t> </a:t>
            </a:r>
            <a:r>
              <a:rPr lang="zh-CN" altLang="en-US" sz="2000" b="1">
                <a:solidFill>
                  <a:schemeClr val="tx1"/>
                </a:solidFill>
                <a:effectLst>
                  <a:outerShdw blurRad="38100" dist="38100" dir="2700000" algn="tl">
                    <a:srgbClr val="000000">
                      <a:alpha val="43137"/>
                    </a:srgbClr>
                  </a:outerShdw>
                </a:effectLst>
              </a:rPr>
              <a:t>表达行为</a:t>
            </a:r>
            <a:endParaRPr lang="zh-CN" altLang="en-US" sz="2000" b="1">
              <a:solidFill>
                <a:schemeClr val="tx1"/>
              </a:solidFill>
              <a:effectLst>
                <a:outerShdw blurRad="38100" dist="38100" dir="2700000" algn="tl">
                  <a:srgbClr val="000000">
                    <a:alpha val="43137"/>
                  </a:srgbClr>
                </a:outerShdw>
              </a:effectLst>
            </a:endParaRPr>
          </a:p>
          <a:p>
            <a:pPr marL="0" indent="0" algn="just">
              <a:buNone/>
            </a:pPr>
            <a:r>
              <a:rPr lang="en-US" altLang="zh-CN" sz="2000">
                <a:solidFill>
                  <a:schemeClr val="tx1"/>
                </a:solidFill>
              </a:rPr>
              <a:t>17.1</a:t>
            </a:r>
            <a:r>
              <a:rPr lang="zh-CN" altLang="en-US" sz="2000">
                <a:solidFill>
                  <a:schemeClr val="tx1"/>
                </a:solidFill>
              </a:rPr>
              <a:t>语言表达</a:t>
            </a:r>
            <a:endParaRPr lang="zh-CN" altLang="en-US" sz="2000">
              <a:solidFill>
                <a:schemeClr val="tx1"/>
              </a:solidFill>
            </a:endParaRPr>
          </a:p>
          <a:p>
            <a:pPr marL="0" indent="0" algn="just">
              <a:buNone/>
            </a:pPr>
            <a:r>
              <a:rPr lang="en-US" altLang="zh-CN" sz="2000">
                <a:solidFill>
                  <a:schemeClr val="tx1"/>
                </a:solidFill>
              </a:rPr>
              <a:t>whisper</a:t>
            </a:r>
            <a:r>
              <a:rPr lang="zh-CN" altLang="en-US" sz="2000">
                <a:solidFill>
                  <a:schemeClr val="tx1"/>
                </a:solidFill>
              </a:rPr>
              <a:t>低语</a:t>
            </a:r>
            <a:r>
              <a:rPr lang="en-US" altLang="zh-CN" sz="2000">
                <a:solidFill>
                  <a:schemeClr val="tx1"/>
                </a:solidFill>
              </a:rPr>
              <a:t> </a:t>
            </a:r>
            <a:endParaRPr lang="zh-CN" altLang="en-US" sz="2000">
              <a:solidFill>
                <a:schemeClr val="tx1"/>
              </a:solidFill>
            </a:endParaRPr>
          </a:p>
          <a:p>
            <a:pPr marL="0" indent="0" algn="just">
              <a:buNone/>
            </a:pPr>
            <a:r>
              <a:rPr lang="en-US" altLang="zh-CN" sz="2000">
                <a:solidFill>
                  <a:schemeClr val="tx1"/>
                </a:solidFill>
              </a:rPr>
              <a:t>murmur</a:t>
            </a:r>
            <a:r>
              <a:rPr lang="zh-CN" altLang="en-US" sz="2000">
                <a:solidFill>
                  <a:schemeClr val="tx1"/>
                </a:solidFill>
              </a:rPr>
              <a:t>低语</a:t>
            </a:r>
            <a:endParaRPr lang="zh-CN" altLang="en-US" sz="2000">
              <a:solidFill>
                <a:schemeClr val="tx1"/>
              </a:solidFill>
            </a:endParaRPr>
          </a:p>
          <a:p>
            <a:pPr marL="0" indent="457200" algn="just">
              <a:buNone/>
            </a:pPr>
            <a:r>
              <a:rPr lang="en-US" altLang="zh-CN" sz="2000">
                <a:solidFill>
                  <a:schemeClr val="tx1"/>
                </a:solidFill>
              </a:rPr>
              <a:t>Leaning in, I heard a faint whisper: “Please, help me…” Without hesitation, I scooped her up and carried her to my truck. Once inside, the warm air blowing from the heater brought color to her pale cheeks. “Thank you, young man,” she murmured, her voice still feeble. As she spoke, my eyes drifted to the dashboard: the gas was running low and the outside temperature was dipping. We needed to find shelter, or we would freeze to death in this bone-chilling weather. (</a:t>
            </a:r>
            <a:r>
              <a:rPr lang="zh-CN" altLang="en-US" sz="2000">
                <a:solidFill>
                  <a:schemeClr val="tx1"/>
                </a:solidFill>
              </a:rPr>
              <a:t>济南</a:t>
            </a:r>
            <a:r>
              <a:rPr lang="en-US" altLang="zh-CN" sz="2000">
                <a:solidFill>
                  <a:schemeClr val="tx1"/>
                </a:solidFill>
              </a:rPr>
              <a:t>2022</a:t>
            </a:r>
            <a:r>
              <a:rPr lang="zh-CN" altLang="en-US" sz="2000">
                <a:solidFill>
                  <a:schemeClr val="tx1"/>
                </a:solidFill>
              </a:rPr>
              <a:t>届高三一模）</a:t>
            </a:r>
            <a:endParaRPr lang="en-US" altLang="zh-CN" sz="2000">
              <a:solidFill>
                <a:schemeClr val="tx1"/>
              </a:solidFill>
            </a:endParaRPr>
          </a:p>
          <a:p>
            <a:pPr marL="0" indent="0" algn="just">
              <a:buNone/>
            </a:pPr>
            <a:endParaRPr lang="en-US" altLang="zh-CN" sz="2000">
              <a:solidFill>
                <a:schemeClr val="tx1"/>
              </a:solidFill>
            </a:endParaRPr>
          </a:p>
        </p:txBody>
      </p:sp>
    </p:spTree>
    <p:custDataLst>
      <p:tags r:id="rId2"/>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49580"/>
            <a:ext cx="10968990" cy="5800090"/>
          </a:xfrm>
          <a:ln>
            <a:solidFill>
              <a:schemeClr val="accent1"/>
            </a:solidFill>
          </a:ln>
        </p:spPr>
        <p:txBody>
          <a:bodyPr>
            <a:normAutofit lnSpcReduction="20000"/>
          </a:bodyPr>
          <a:p>
            <a:pPr marL="0" indent="457200" algn="just">
              <a:buNone/>
            </a:pPr>
            <a:r>
              <a:rPr lang="en-US" altLang="zh-CN" sz="2000">
                <a:solidFill>
                  <a:schemeClr val="tx1"/>
                </a:solidFill>
                <a:latin typeface="Sitka Small" charset="0"/>
                <a:cs typeface="Sitka Small" charset="0"/>
              </a:rPr>
              <a:t>My Dad, Matt, lost his job and when Christmas came, we had no money at all. On Christmas Eve, Dad took me into our yard. I was five that year and I sat next to Dad and we looked up at the sky. “Pick out your favorite star,” Dad said. He told me I could have one star for keeps. He said it was my Christmas present. </a:t>
            </a:r>
            <a:endParaRPr lang="en-US" altLang="zh-CN" sz="2000">
              <a:solidFill>
                <a:schemeClr val="tx1"/>
              </a:solidFill>
              <a:latin typeface="Sitka Small" charset="0"/>
              <a:cs typeface="Sitka Small" charset="0"/>
            </a:endParaRPr>
          </a:p>
          <a:p>
            <a:pPr marL="0" indent="457200" algn="just">
              <a:buNone/>
            </a:pPr>
            <a:r>
              <a:rPr lang="en-US" altLang="zh-CN" sz="2000">
                <a:solidFill>
                  <a:schemeClr val="tx1"/>
                </a:solidFill>
                <a:latin typeface="Sitka Small" charset="0"/>
                <a:cs typeface="Sitka Small" charset="0"/>
              </a:rPr>
              <a:t>“You can’t give me a star! No one owns the stars,” “That’s right, Betty. No one else owns them. You just have to claim it before anyone else does.” </a:t>
            </a:r>
            <a:endParaRPr lang="en-US" altLang="zh-CN" sz="2000">
              <a:solidFill>
                <a:schemeClr val="tx1"/>
              </a:solidFill>
              <a:latin typeface="Sitka Small" charset="0"/>
              <a:cs typeface="Sitka Small" charset="0"/>
            </a:endParaRPr>
          </a:p>
          <a:p>
            <a:pPr marL="0" indent="457200" algn="just">
              <a:buNone/>
            </a:pPr>
            <a:r>
              <a:rPr lang="en-US" altLang="zh-CN" sz="2000">
                <a:solidFill>
                  <a:schemeClr val="tx1"/>
                </a:solidFill>
                <a:latin typeface="Sitka Small" charset="0"/>
                <a:cs typeface="Sitka Small" charset="0"/>
              </a:rPr>
              <a:t>I looked up to the stars and tried to figure out which was the best one. I could see hundreds, maybe thousands or even millions, hanging in the clear sky. There was one in particular, in the west above the mountains but low in the sky, which shone more brightly than the rest. I pointed and claimed it. Dad smiled, telling me I chose Venus. It looked bigger and brighter because it was much closer than other stars. It reflected the light of the sun. “I like it anyway,” I said. “Alright,” Dad agreed. “It’s Christmas. You can have a planet if you want.” </a:t>
            </a:r>
            <a:endParaRPr lang="en-US" altLang="zh-CN" sz="2000">
              <a:solidFill>
                <a:schemeClr val="tx1"/>
              </a:solidFill>
              <a:latin typeface="Sitka Small" charset="0"/>
              <a:cs typeface="Sitka Small" charset="0"/>
            </a:endParaRPr>
          </a:p>
        </p:txBody>
      </p:sp>
    </p:spTree>
    <p:custDataLst>
      <p:tags r:id="rId2"/>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81330"/>
            <a:ext cx="10968990" cy="5768340"/>
          </a:xfrm>
          <a:ln>
            <a:solidFill>
              <a:schemeClr val="accent1"/>
            </a:solidFill>
          </a:ln>
        </p:spPr>
        <p:txBody>
          <a:bodyPr/>
          <a:p>
            <a:pPr marL="0" indent="457200" algn="just">
              <a:buNone/>
            </a:pPr>
            <a:r>
              <a:rPr lang="en-US" altLang="zh-CN" sz="2000">
                <a:solidFill>
                  <a:schemeClr val="tx1"/>
                </a:solidFill>
                <a:latin typeface="Bookman Old Style" panose="02050604050505020204" charset="0"/>
                <a:cs typeface="Bookman Old Style" panose="02050604050505020204" charset="0"/>
              </a:rPr>
              <a:t>From then on, Venus got a new name in our family, Betty’s Planet. After Christmas, Dad found another job in the mine and he worked like mad. Gradually, we could make ends meet and there were presents under the Christmas tree and cakes when it was my birthday. But deep down, no present could match Betty’s Planet. </a:t>
            </a:r>
            <a:endParaRPr lang="en-US" altLang="zh-CN" sz="2000">
              <a:solidFill>
                <a:schemeClr val="tx1"/>
              </a:solidFill>
              <a:latin typeface="Bookman Old Style" panose="02050604050505020204" charset="0"/>
              <a:cs typeface="Bookman Old Style" panose="02050604050505020204" charset="0"/>
            </a:endParaRPr>
          </a:p>
          <a:p>
            <a:pPr marL="0" indent="457200" algn="just">
              <a:buNone/>
            </a:pPr>
            <a:r>
              <a:rPr lang="en-US" altLang="zh-CN" sz="2000">
                <a:solidFill>
                  <a:schemeClr val="tx1"/>
                </a:solidFill>
                <a:latin typeface="Bookman Old Style" panose="02050604050505020204" charset="0"/>
                <a:cs typeface="Bookman Old Style" panose="02050604050505020204" charset="0"/>
              </a:rPr>
              <a:t>Years later, I entered university, majoring in engineering, but I stuck to my passion for astronomy in my spare time. In my junior year, I became the first undergraduate ever to discover an asteroid when examining images of thousands of asteroids on my computer, due to which I was given the right to name this asteroid according to the tradition of International Astronomical Union. </a:t>
            </a:r>
            <a:endParaRPr lang="en-US" altLang="zh-CN" sz="2000">
              <a:solidFill>
                <a:schemeClr val="tx1"/>
              </a:solidFill>
              <a:latin typeface="Bookman Old Style" panose="02050604050505020204" charset="0"/>
              <a:cs typeface="Bookman Old Style" panose="02050604050505020204" charset="0"/>
            </a:endParaRPr>
          </a:p>
          <a:p>
            <a:pPr marL="0" indent="0" algn="just">
              <a:buNone/>
            </a:pPr>
            <a:r>
              <a:rPr lang="en-US" altLang="zh-CN" sz="2000" b="1" i="1">
                <a:solidFill>
                  <a:schemeClr val="tx1"/>
                </a:solidFill>
                <a:effectLst>
                  <a:outerShdw blurRad="38100" dist="38100" dir="2700000" algn="tl">
                    <a:srgbClr val="000000">
                      <a:alpha val="43137"/>
                    </a:srgbClr>
                  </a:outerShdw>
                </a:effectLst>
                <a:latin typeface="Bookman Old Style" panose="02050604050505020204" charset="0"/>
                <a:cs typeface="Bookman Old Style" panose="02050604050505020204" charset="0"/>
              </a:rPr>
              <a:t>This time, I decided to give Dad a present. </a:t>
            </a:r>
            <a:endParaRPr lang="en-US" altLang="zh-CN" sz="2000" b="1" i="1">
              <a:solidFill>
                <a:schemeClr val="tx1"/>
              </a:solidFill>
              <a:effectLst>
                <a:outerShdw blurRad="38100" dist="38100" dir="2700000" algn="tl">
                  <a:srgbClr val="000000">
                    <a:alpha val="43137"/>
                  </a:srgbClr>
                </a:outerShdw>
              </a:effectLst>
              <a:latin typeface="Bookman Old Style" panose="02050604050505020204" charset="0"/>
              <a:cs typeface="Bookman Old Style" panose="02050604050505020204" charset="0"/>
            </a:endParaRPr>
          </a:p>
          <a:p>
            <a:pPr marL="0" indent="0" algn="just">
              <a:buNone/>
            </a:pPr>
            <a:r>
              <a:rPr lang="en-US" altLang="zh-CN" sz="2000" b="1" i="1">
                <a:solidFill>
                  <a:schemeClr val="tx1"/>
                </a:solidFill>
                <a:effectLst>
                  <a:outerShdw blurRad="38100" dist="38100" dir="2700000" algn="tl">
                    <a:srgbClr val="000000">
                      <a:alpha val="43137"/>
                    </a:srgbClr>
                  </a:outerShdw>
                </a:effectLst>
                <a:latin typeface="Bookman Old Style" panose="02050604050505020204" charset="0"/>
                <a:cs typeface="Bookman Old Style" panose="02050604050505020204" charset="0"/>
              </a:rPr>
              <a:t>Dad said he owed me an apology for that Christmas. </a:t>
            </a:r>
            <a:endParaRPr lang="en-US" altLang="zh-CN" sz="2000" b="1" i="1">
              <a:solidFill>
                <a:schemeClr val="tx1"/>
              </a:solidFill>
              <a:effectLst>
                <a:outerShdw blurRad="38100" dist="38100" dir="2700000" algn="tl">
                  <a:srgbClr val="000000">
                    <a:alpha val="43137"/>
                  </a:srgbClr>
                </a:outerShdw>
              </a:effectLst>
              <a:latin typeface="Bookman Old Style" panose="02050604050505020204" charset="0"/>
              <a:cs typeface="Bookman Old Style" panose="02050604050505020204" charset="0"/>
            </a:endParaRPr>
          </a:p>
        </p:txBody>
      </p:sp>
    </p:spTree>
    <p:custDataLst>
      <p:tags r:id="rId2"/>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49580"/>
            <a:ext cx="10968990" cy="5758180"/>
          </a:xfrm>
          <a:ln>
            <a:solidFill>
              <a:schemeClr val="accent1"/>
            </a:solidFill>
          </a:ln>
        </p:spPr>
        <p:txBody>
          <a:bodyPr>
            <a:noAutofit/>
          </a:bodyPr>
          <a:p>
            <a:pPr marL="0" indent="0" algn="just">
              <a:buNone/>
            </a:pPr>
            <a:r>
              <a:rPr lang="en-US" altLang="zh-CN" sz="2000">
                <a:solidFill>
                  <a:schemeClr val="tx1"/>
                </a:solidFill>
                <a:latin typeface="Mongolian Baiti" panose="03000500000000000000" charset="0"/>
                <a:cs typeface="Mongolian Baiti" panose="03000500000000000000" charset="0"/>
              </a:rPr>
              <a:t>This time, I decided to give Dad a present. I submitted the name "Matt's Star" to the International Astronomical Union. When the official certificate arrived, I immediately called Father and told him the big news. "Betty, this is definitely the greatest gift I've ever received!" came Father's exciting and trembling voice. I could easily imagine he must have been delighted to claim his own planet. "Dad, now, we both have our own stars," I exclaimed, a grin radiating from my face. It was at this moment that Dad said he was sorry. </a:t>
            </a:r>
            <a:endParaRPr lang="en-US" altLang="zh-CN" sz="2000">
              <a:solidFill>
                <a:schemeClr val="tx1"/>
              </a:solidFill>
              <a:latin typeface="Mongolian Baiti" panose="03000500000000000000" charset="0"/>
              <a:cs typeface="Mongolian Baiti" panose="03000500000000000000" charset="0"/>
            </a:endParaRPr>
          </a:p>
          <a:p>
            <a:pPr marL="0" indent="0" algn="just">
              <a:buNone/>
            </a:pPr>
            <a:r>
              <a:rPr lang="en-US" altLang="zh-CN" sz="2000">
                <a:solidFill>
                  <a:schemeClr val="tx1"/>
                </a:solidFill>
                <a:latin typeface="Mongolian Baiti" panose="03000500000000000000" charset="0"/>
                <a:cs typeface="Mongolian Baiti" panose="03000500000000000000" charset="0"/>
              </a:rPr>
              <a:t>Dad said he owed me an apology for that Christmas. "I was poor at that time," he murmured, "I should have given you a decent gift..." Just as he was about to pour out more apologies, I gently cut in to comfort him. I told him that Betty's Planet was the most precious present, adding that without it, I would never have found true joy in astronomy or discovered the asteroid. Dad laughed, his voice light with relief, and said he was proud of me. I realized that our stars, one born of love and the other of discovery, kept us connected across any distance.</a:t>
            </a:r>
            <a:endParaRPr lang="en-US" altLang="zh-CN" sz="2000">
              <a:solidFill>
                <a:schemeClr val="tx1"/>
              </a:solidFill>
              <a:latin typeface="Mongolian Baiti" panose="03000500000000000000" charset="0"/>
              <a:cs typeface="Mongolian Baiti" panose="03000500000000000000" charset="0"/>
            </a:endParaRPr>
          </a:p>
        </p:txBody>
      </p:sp>
    </p:spTree>
    <p:custDataLst>
      <p:tags r:id="rId2"/>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59740"/>
            <a:ext cx="10968990" cy="5789930"/>
          </a:xfrm>
          <a:ln>
            <a:solidFill>
              <a:schemeClr val="accent1"/>
            </a:solidFill>
          </a:ln>
        </p:spPr>
        <p:txBody>
          <a:bodyPr>
            <a:noAutofit/>
          </a:bodyPr>
          <a:p>
            <a:pPr marL="0" indent="0" algn="just">
              <a:spcAft>
                <a:spcPts val="0"/>
              </a:spcAft>
              <a:buNone/>
            </a:pPr>
            <a:r>
              <a:rPr lang="en-US" altLang="zh-CN" sz="2000">
                <a:solidFill>
                  <a:schemeClr val="tx1"/>
                </a:solidFill>
                <a:latin typeface="Mongolian Baiti" panose="03000500000000000000" charset="0"/>
                <a:cs typeface="Mongolian Baiti" panose="03000500000000000000" charset="0"/>
              </a:rPr>
              <a:t>roar</a:t>
            </a:r>
            <a:r>
              <a:rPr lang="zh-CN" altLang="en-US" sz="2000">
                <a:solidFill>
                  <a:schemeClr val="tx1"/>
                </a:solidFill>
                <a:latin typeface="Mongolian Baiti" panose="03000500000000000000" charset="0"/>
                <a:cs typeface="Mongolian Baiti" panose="03000500000000000000" charset="0"/>
              </a:rPr>
              <a:t>咆哮</a:t>
            </a:r>
            <a:endParaRPr lang="zh-CN" altLang="en-US" sz="2000">
              <a:solidFill>
                <a:schemeClr val="tx1"/>
              </a:solidFill>
              <a:latin typeface="Mongolian Baiti" panose="03000500000000000000" charset="0"/>
              <a:cs typeface="Mongolian Baiti" panose="03000500000000000000" charset="0"/>
            </a:endParaRPr>
          </a:p>
          <a:p>
            <a:pPr marL="0" indent="0" algn="just">
              <a:spcAft>
                <a:spcPts val="0"/>
              </a:spcAft>
              <a:buNone/>
            </a:pPr>
            <a:r>
              <a:rPr lang="en-US" altLang="zh-CN" sz="2000">
                <a:solidFill>
                  <a:schemeClr val="tx1"/>
                </a:solidFill>
                <a:latin typeface="Mongolian Baiti" panose="03000500000000000000" charset="0"/>
                <a:cs typeface="Mongolian Baiti" panose="03000500000000000000" charset="0"/>
              </a:rPr>
              <a:t>He roared in fury when he saw the damage. </a:t>
            </a:r>
            <a:endParaRPr lang="en-US" altLang="zh-CN" sz="2000">
              <a:solidFill>
                <a:schemeClr val="tx1"/>
              </a:solidFill>
              <a:latin typeface="Mongolian Baiti" panose="03000500000000000000" charset="0"/>
              <a:cs typeface="Mongolian Baiti" panose="03000500000000000000" charset="0"/>
            </a:endParaRPr>
          </a:p>
          <a:p>
            <a:pPr marL="0" indent="0" algn="just">
              <a:spcAft>
                <a:spcPts val="0"/>
              </a:spcAft>
              <a:buNone/>
            </a:pPr>
            <a:r>
              <a:rPr lang="en-US" altLang="zh-CN" sz="2000">
                <a:solidFill>
                  <a:schemeClr val="tx1"/>
                </a:solidFill>
                <a:latin typeface="Mongolian Baiti" panose="03000500000000000000" charset="0"/>
                <a:cs typeface="Mongolian Baiti" panose="03000500000000000000" charset="0"/>
                <a:sym typeface="+mn-ea"/>
              </a:rPr>
              <a:t>He slid the key in and turned. Then the car roared to life. </a:t>
            </a:r>
            <a:endParaRPr lang="en-US" altLang="zh-CN" sz="2000">
              <a:solidFill>
                <a:schemeClr val="tx1"/>
              </a:solidFill>
              <a:latin typeface="Mongolian Baiti" panose="03000500000000000000" charset="0"/>
              <a:cs typeface="Mongolian Baiti" panose="03000500000000000000" charset="0"/>
            </a:endParaRPr>
          </a:p>
          <a:p>
            <a:pPr marL="0" indent="0" algn="just">
              <a:spcAft>
                <a:spcPts val="0"/>
              </a:spcAft>
              <a:buNone/>
            </a:pPr>
            <a:r>
              <a:rPr lang="en-US" altLang="zh-CN" sz="2000">
                <a:solidFill>
                  <a:schemeClr val="tx1"/>
                </a:solidFill>
                <a:latin typeface="Mongolian Baiti" panose="03000500000000000000" charset="0"/>
                <a:cs typeface="Mongolian Baiti" panose="03000500000000000000" charset="0"/>
              </a:rPr>
              <a:t>He wanted badly to deliver an impressive speech, but tripped over some pronunciations, drawing roars of laughter. </a:t>
            </a:r>
            <a:endParaRPr lang="en-US" altLang="zh-CN" sz="2000">
              <a:solidFill>
                <a:schemeClr val="tx1"/>
              </a:solidFill>
              <a:latin typeface="Mongolian Baiti" panose="03000500000000000000" charset="0"/>
              <a:cs typeface="Mongolian Baiti" panose="03000500000000000000" charset="0"/>
            </a:endParaRPr>
          </a:p>
          <a:p>
            <a:pPr marL="0" indent="0" algn="just">
              <a:spcAft>
                <a:spcPts val="0"/>
              </a:spcAft>
              <a:buNone/>
            </a:pPr>
            <a:r>
              <a:rPr lang="en-US" altLang="zh-CN" sz="2000">
                <a:solidFill>
                  <a:schemeClr val="tx1"/>
                </a:solidFill>
                <a:latin typeface="Mongolian Baiti" panose="03000500000000000000" charset="0"/>
                <a:cs typeface="Mongolian Baiti" panose="03000500000000000000" charset="0"/>
              </a:rPr>
              <a:t>Tim’s stomach roared in protest. With ten minutes to go, he made a discreet exit from the classroom to find something to eat.</a:t>
            </a:r>
            <a:endParaRPr lang="en-US" altLang="zh-CN" sz="2000">
              <a:solidFill>
                <a:schemeClr val="tx1"/>
              </a:solidFill>
              <a:latin typeface="Mongolian Baiti" panose="03000500000000000000" charset="0"/>
              <a:cs typeface="Mongolian Baiti" panose="03000500000000000000" charset="0"/>
            </a:endParaRPr>
          </a:p>
          <a:p>
            <a:pPr marL="0" indent="0" algn="just">
              <a:spcAft>
                <a:spcPts val="0"/>
              </a:spcAft>
              <a:buNone/>
            </a:pPr>
            <a:r>
              <a:rPr lang="en-US" altLang="zh-CN" sz="2000">
                <a:solidFill>
                  <a:schemeClr val="tx1"/>
                </a:solidFill>
                <a:latin typeface="Mongolian Baiti" panose="03000500000000000000" charset="0"/>
                <a:cs typeface="Mongolian Baiti" panose="03000500000000000000" charset="0"/>
              </a:rPr>
              <a:t>stammer / stutter</a:t>
            </a:r>
            <a:r>
              <a:rPr lang="zh-CN" altLang="en-US" sz="2000">
                <a:solidFill>
                  <a:schemeClr val="tx1"/>
                </a:solidFill>
                <a:latin typeface="Mongolian Baiti" panose="03000500000000000000" charset="0"/>
                <a:cs typeface="Mongolian Baiti" panose="03000500000000000000" charset="0"/>
              </a:rPr>
              <a:t>结巴</a:t>
            </a:r>
            <a:endParaRPr lang="zh-CN" altLang="en-US" sz="2000">
              <a:solidFill>
                <a:schemeClr val="tx1"/>
              </a:solidFill>
              <a:latin typeface="Mongolian Baiti" panose="03000500000000000000" charset="0"/>
              <a:cs typeface="Mongolian Baiti" panose="03000500000000000000" charset="0"/>
            </a:endParaRPr>
          </a:p>
          <a:p>
            <a:pPr marL="0" indent="0" algn="just">
              <a:spcAft>
                <a:spcPts val="0"/>
              </a:spcAft>
              <a:buNone/>
            </a:pPr>
            <a:r>
              <a:rPr lang="en-US" altLang="zh-CN" sz="2000">
                <a:solidFill>
                  <a:schemeClr val="tx1"/>
                </a:solidFill>
                <a:latin typeface="Mongolian Baiti" panose="03000500000000000000" charset="0"/>
                <a:cs typeface="Mongolian Baiti" panose="03000500000000000000" charset="0"/>
              </a:rPr>
              <a:t>He stammered an apology. </a:t>
            </a:r>
            <a:endParaRPr lang="en-US" altLang="zh-CN" sz="2000">
              <a:solidFill>
                <a:schemeClr val="tx1"/>
              </a:solidFill>
              <a:latin typeface="Mongolian Baiti" panose="03000500000000000000" charset="0"/>
              <a:cs typeface="Mongolian Baiti" panose="03000500000000000000" charset="0"/>
            </a:endParaRPr>
          </a:p>
          <a:p>
            <a:pPr marL="0" indent="0" algn="just">
              <a:spcAft>
                <a:spcPts val="0"/>
              </a:spcAft>
              <a:buNone/>
            </a:pPr>
            <a:r>
              <a:rPr lang="en-US" altLang="zh-CN" sz="2000">
                <a:solidFill>
                  <a:schemeClr val="tx1"/>
                </a:solidFill>
                <a:latin typeface="Mongolian Baiti" panose="03000500000000000000" charset="0"/>
                <a:cs typeface="Mongolian Baiti" panose="03000500000000000000" charset="0"/>
              </a:rPr>
              <a:t>“Thanks for saving my life,” Jack stammered, panting for air. </a:t>
            </a:r>
            <a:endParaRPr lang="en-US" altLang="zh-CN" sz="2000">
              <a:solidFill>
                <a:schemeClr val="tx1"/>
              </a:solidFill>
              <a:latin typeface="Mongolian Baiti" panose="03000500000000000000" charset="0"/>
              <a:cs typeface="Mongolian Baiti" panose="03000500000000000000" charset="0"/>
            </a:endParaRPr>
          </a:p>
          <a:p>
            <a:pPr marL="0" indent="0" algn="just">
              <a:spcAft>
                <a:spcPts val="0"/>
              </a:spcAft>
              <a:buNone/>
            </a:pPr>
            <a:r>
              <a:rPr lang="en-US" altLang="zh-CN" sz="2000">
                <a:solidFill>
                  <a:schemeClr val="tx1"/>
                </a:solidFill>
                <a:latin typeface="Mongolian Baiti" panose="03000500000000000000" charset="0"/>
                <a:cs typeface="Mongolian Baiti" panose="03000500000000000000" charset="0"/>
              </a:rPr>
              <a:t>sob, weep</a:t>
            </a:r>
            <a:r>
              <a:rPr lang="zh-CN" altLang="en-US" sz="2000">
                <a:solidFill>
                  <a:schemeClr val="tx1"/>
                </a:solidFill>
                <a:latin typeface="Mongolian Baiti" panose="03000500000000000000" charset="0"/>
                <a:cs typeface="Mongolian Baiti" panose="03000500000000000000" charset="0"/>
              </a:rPr>
              <a:t>抽泣</a:t>
            </a:r>
            <a:endParaRPr lang="zh-CN" altLang="en-US" sz="2000">
              <a:solidFill>
                <a:schemeClr val="tx1"/>
              </a:solidFill>
              <a:latin typeface="Mongolian Baiti" panose="03000500000000000000" charset="0"/>
              <a:cs typeface="Mongolian Baiti" panose="03000500000000000000" charset="0"/>
            </a:endParaRPr>
          </a:p>
          <a:p>
            <a:pPr marL="0" indent="0" algn="just">
              <a:spcAft>
                <a:spcPts val="0"/>
              </a:spcAft>
              <a:buNone/>
            </a:pPr>
            <a:r>
              <a:rPr lang="en-US" altLang="zh-CN" sz="2000">
                <a:solidFill>
                  <a:schemeClr val="tx1"/>
                </a:solidFill>
                <a:latin typeface="Mongolian Baiti" panose="03000500000000000000" charset="0"/>
                <a:cs typeface="Mongolian Baiti" panose="03000500000000000000" charset="0"/>
              </a:rPr>
              <a:t>She sobbed out her story. </a:t>
            </a:r>
            <a:endParaRPr lang="en-US" altLang="zh-CN" sz="2000">
              <a:solidFill>
                <a:schemeClr val="tx1"/>
              </a:solidFill>
              <a:latin typeface="Mongolian Baiti" panose="03000500000000000000" charset="0"/>
              <a:cs typeface="Mongolian Baiti" panose="03000500000000000000" charset="0"/>
            </a:endParaRPr>
          </a:p>
          <a:p>
            <a:pPr marL="0" indent="0" algn="just">
              <a:buNone/>
            </a:pPr>
            <a:endParaRPr lang="en-US" altLang="zh-CN" sz="2000">
              <a:solidFill>
                <a:schemeClr val="tx1"/>
              </a:solidFill>
              <a:latin typeface="Mongolian Baiti" panose="03000500000000000000" charset="0"/>
              <a:cs typeface="Mongolian Baiti" panose="03000500000000000000" charset="0"/>
            </a:endParaRPr>
          </a:p>
        </p:txBody>
      </p:sp>
    </p:spTree>
    <p:custDataLst>
      <p:tags r:id="rId2"/>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07670"/>
            <a:ext cx="10968990" cy="5662930"/>
          </a:xfrm>
          <a:ln>
            <a:solidFill>
              <a:schemeClr val="accent1"/>
            </a:solidFill>
          </a:ln>
        </p:spPr>
        <p:txBody>
          <a:bodyPr/>
          <a:p>
            <a:pPr marL="0" indent="0">
              <a:spcAft>
                <a:spcPts val="0"/>
              </a:spcAft>
              <a:buNone/>
            </a:pPr>
            <a:r>
              <a:rPr lang="zh-CN" altLang="en-US" sz="2000" b="1">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rPr>
              <a:t>本节课重点句子（阅读</a:t>
            </a:r>
            <a:r>
              <a:rPr lang="en-US" altLang="zh-CN" sz="2000" b="1">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rPr>
              <a:t>3</a:t>
            </a:r>
            <a:r>
              <a:rPr lang="zh-CN" altLang="en-US" sz="2000" b="1">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rPr>
              <a:t>分钟）</a:t>
            </a:r>
            <a:endParaRPr lang="zh-CN" altLang="en-US" sz="2000" b="1">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endParaRPr>
          </a:p>
          <a:p>
            <a:pPr marL="0" indent="0">
              <a:spcAft>
                <a:spcPts val="0"/>
              </a:spcAft>
              <a:buNone/>
            </a:pPr>
            <a:r>
              <a:rPr lang="en-US" altLang="zh-CN" sz="2000">
                <a:solidFill>
                  <a:schemeClr val="tx1"/>
                </a:solidFill>
                <a:latin typeface="Mongolian Baiti" panose="03000500000000000000" charset="0"/>
                <a:cs typeface="Mongolian Baiti" panose="03000500000000000000" charset="0"/>
                <a:sym typeface="+mn-ea"/>
              </a:rPr>
              <a:t>1. Without hesitation, I scooped her up and carried her to my truck. Once inside, the warm air blowing from the heater brought color to her pale cheeks.</a:t>
            </a:r>
            <a:endParaRPr lang="en-US" altLang="zh-CN" sz="2000">
              <a:solidFill>
                <a:schemeClr val="tx1"/>
              </a:solidFill>
              <a:latin typeface="Mongolian Baiti" panose="03000500000000000000" charset="0"/>
              <a:cs typeface="Mongolian Baiti" panose="03000500000000000000" charset="0"/>
              <a:sym typeface="+mn-ea"/>
            </a:endParaRPr>
          </a:p>
          <a:p>
            <a:pPr marL="0" indent="0">
              <a:spcAft>
                <a:spcPts val="0"/>
              </a:spcAft>
              <a:buNone/>
            </a:pPr>
            <a:r>
              <a:rPr lang="en-US" altLang="zh-CN" sz="2000">
                <a:solidFill>
                  <a:schemeClr val="tx1"/>
                </a:solidFill>
                <a:latin typeface="Mongolian Baiti" panose="03000500000000000000" charset="0"/>
                <a:cs typeface="Mongolian Baiti" panose="03000500000000000000" charset="0"/>
              </a:rPr>
              <a:t>2. </a:t>
            </a:r>
            <a:r>
              <a:rPr lang="en-US" altLang="zh-CN" sz="2000">
                <a:solidFill>
                  <a:schemeClr val="tx1"/>
                </a:solidFill>
                <a:latin typeface="Mongolian Baiti" panose="03000500000000000000" charset="0"/>
                <a:cs typeface="Mongolian Baiti" panose="03000500000000000000" charset="0"/>
                <a:sym typeface="+mn-ea"/>
              </a:rPr>
              <a:t>I realized that our stars, one born of love and the other of discovery, kept us connected across any distance.</a:t>
            </a:r>
            <a:endParaRPr lang="en-US" altLang="zh-CN" sz="2000">
              <a:solidFill>
                <a:schemeClr val="tx1"/>
              </a:solidFill>
              <a:latin typeface="Mongolian Baiti" panose="03000500000000000000" charset="0"/>
              <a:cs typeface="Mongolian Baiti" panose="03000500000000000000" charset="0"/>
            </a:endParaRPr>
          </a:p>
          <a:p>
            <a:pPr marL="0" indent="0" algn="just">
              <a:spcAft>
                <a:spcPts val="0"/>
              </a:spcAft>
              <a:buNone/>
            </a:pPr>
            <a:r>
              <a:rPr lang="en-US" altLang="zh-CN" sz="2000">
                <a:solidFill>
                  <a:schemeClr val="tx1"/>
                </a:solidFill>
                <a:latin typeface="Mongolian Baiti" panose="03000500000000000000" charset="0"/>
                <a:cs typeface="Mongolian Baiti" panose="03000500000000000000" charset="0"/>
                <a:sym typeface="+mn-ea"/>
              </a:rPr>
              <a:t>3. He roared in fury when he saw the damage. </a:t>
            </a:r>
            <a:endParaRPr lang="en-US" altLang="zh-CN" sz="2000">
              <a:solidFill>
                <a:schemeClr val="tx1"/>
              </a:solidFill>
              <a:latin typeface="Mongolian Baiti" panose="03000500000000000000" charset="0"/>
              <a:cs typeface="Mongolian Baiti" panose="03000500000000000000" charset="0"/>
            </a:endParaRPr>
          </a:p>
          <a:p>
            <a:pPr marL="0" indent="0" algn="just">
              <a:spcAft>
                <a:spcPts val="0"/>
              </a:spcAft>
              <a:buNone/>
            </a:pPr>
            <a:r>
              <a:rPr lang="en-US" altLang="zh-CN" sz="2000">
                <a:solidFill>
                  <a:schemeClr val="tx1"/>
                </a:solidFill>
                <a:latin typeface="Mongolian Baiti" panose="03000500000000000000" charset="0"/>
                <a:cs typeface="Mongolian Baiti" panose="03000500000000000000" charset="0"/>
                <a:sym typeface="+mn-ea"/>
              </a:rPr>
              <a:t>4. He slid the key in and turned. Then the car roared to life. </a:t>
            </a:r>
            <a:endParaRPr lang="en-US" altLang="zh-CN" sz="2000">
              <a:solidFill>
                <a:schemeClr val="tx1"/>
              </a:solidFill>
              <a:latin typeface="Mongolian Baiti" panose="03000500000000000000" charset="0"/>
              <a:cs typeface="Mongolian Baiti" panose="03000500000000000000" charset="0"/>
            </a:endParaRPr>
          </a:p>
          <a:p>
            <a:pPr marL="0" indent="0" algn="just">
              <a:spcAft>
                <a:spcPts val="0"/>
              </a:spcAft>
              <a:buNone/>
            </a:pPr>
            <a:r>
              <a:rPr lang="en-US" altLang="zh-CN" sz="2000">
                <a:solidFill>
                  <a:schemeClr val="tx1"/>
                </a:solidFill>
                <a:latin typeface="Mongolian Baiti" panose="03000500000000000000" charset="0"/>
                <a:cs typeface="Mongolian Baiti" panose="03000500000000000000" charset="0"/>
                <a:sym typeface="+mn-ea"/>
              </a:rPr>
              <a:t>5. He wanted badly to deliver an impressive speech, but tripped over some pronunciations, drawing roars of laughter. </a:t>
            </a:r>
            <a:endParaRPr lang="en-US" altLang="zh-CN" sz="2000">
              <a:solidFill>
                <a:schemeClr val="tx1"/>
              </a:solidFill>
              <a:latin typeface="Mongolian Baiti" panose="03000500000000000000" charset="0"/>
              <a:cs typeface="Mongolian Baiti" panose="03000500000000000000" charset="0"/>
            </a:endParaRPr>
          </a:p>
          <a:p>
            <a:pPr marL="0" indent="0" algn="just">
              <a:spcAft>
                <a:spcPts val="0"/>
              </a:spcAft>
              <a:buNone/>
            </a:pPr>
            <a:r>
              <a:rPr lang="en-US" altLang="zh-CN" sz="2000">
                <a:solidFill>
                  <a:schemeClr val="tx1"/>
                </a:solidFill>
                <a:latin typeface="Mongolian Baiti" panose="03000500000000000000" charset="0"/>
                <a:cs typeface="Mongolian Baiti" panose="03000500000000000000" charset="0"/>
                <a:sym typeface="+mn-ea"/>
              </a:rPr>
              <a:t>6. Tim’s stomach roared in protest. With ten minutes to go, he made a discreet exit from the classroom to find something to eat.</a:t>
            </a:r>
            <a:endParaRPr lang="en-US" altLang="zh-CN" sz="2000">
              <a:solidFill>
                <a:schemeClr val="tx1"/>
              </a:solidFill>
              <a:latin typeface="Mongolian Baiti" panose="03000500000000000000" charset="0"/>
              <a:cs typeface="Mongolian Baiti" panose="03000500000000000000" charset="0"/>
            </a:endParaRPr>
          </a:p>
          <a:p>
            <a:pPr marL="0" indent="0">
              <a:spcAft>
                <a:spcPts val="0"/>
              </a:spcAft>
              <a:buNone/>
            </a:pPr>
            <a:endParaRPr lang="en-US" altLang="zh-CN" sz="2000">
              <a:solidFill>
                <a:schemeClr val="tx1"/>
              </a:solidFill>
              <a:latin typeface="Mongolian Baiti" panose="03000500000000000000" charset="0"/>
              <a:cs typeface="Mongolian Baiti" panose="03000500000000000000" charset="0"/>
            </a:endParaRPr>
          </a:p>
        </p:txBody>
      </p:sp>
    </p:spTree>
    <p:custDataLst>
      <p:tags r:id="rId2"/>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4.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6.xml><?xml version="1.0" encoding="utf-8"?>
<p:tagLst xmlns:p="http://schemas.openxmlformats.org/presentationml/2006/main">
  <p:tag name="KSO_WM_BEAUTIFY_FLAG" val="#wm#"/>
  <p:tag name="KSO_WM_TEMPLATE_CATEGORY" val="custom"/>
  <p:tag name="KSO_WM_TEMPLATE_INDEX" val="20205081"/>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8.xml><?xml version="1.0" encoding="utf-8"?>
<p:tagLst xmlns:p="http://schemas.openxmlformats.org/presentationml/2006/main">
  <p:tag name="KSO_WM_BEAUTIFY_FLAG" val="#wm#"/>
  <p:tag name="KSO_WM_TEMPLATE_CATEGORY" val="custom"/>
  <p:tag name="KSO_WM_TEMPLATE_INDEX" val="20205081"/>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081"/>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2.xml><?xml version="1.0" encoding="utf-8"?>
<p:tagLst xmlns:p="http://schemas.openxmlformats.org/presentationml/2006/main">
  <p:tag name="KSO_WM_BEAUTIFY_FLAG" val="#wm#"/>
  <p:tag name="KSO_WM_TEMPLATE_CATEGORY" val="custom"/>
  <p:tag name="KSO_WM_TEMPLATE_INDEX" val="20205081"/>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4.xml><?xml version="1.0" encoding="utf-8"?>
<p:tagLst xmlns:p="http://schemas.openxmlformats.org/presentationml/2006/main">
  <p:tag name="KSO_WM_BEAUTIFY_FLAG" val="#wm#"/>
  <p:tag name="KSO_WM_TEMPLATE_CATEGORY" val="custom"/>
  <p:tag name="KSO_WM_TEMPLATE_INDEX" val="20205081"/>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p="http://schemas.openxmlformats.org/presentationml/2006/main">
  <p:tag name="KSO_WM_BEAUTIFY_FLAG" val="#wm#"/>
  <p:tag name="KSO_WM_TEMPLATE_CATEGORY" val="custom"/>
  <p:tag name="KSO_WM_TEMPLATE_INDEX" val="20205081"/>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4551</Words>
  <Application>WPS 演示</Application>
  <PresentationFormat>宽屏</PresentationFormat>
  <Paragraphs>42</Paragraphs>
  <Slides>7</Slides>
  <Notes>4</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7</vt:i4>
      </vt:variant>
    </vt:vector>
  </HeadingPairs>
  <TitlesOfParts>
    <vt:vector size="19" baseType="lpstr">
      <vt:lpstr>Arial</vt:lpstr>
      <vt:lpstr>宋体</vt:lpstr>
      <vt:lpstr>Wingdings</vt:lpstr>
      <vt:lpstr>Wingdings</vt:lpstr>
      <vt:lpstr>微软雅黑</vt:lpstr>
      <vt:lpstr>Arial Unicode MS</vt:lpstr>
      <vt:lpstr>Calibri</vt:lpstr>
      <vt:lpstr>Bookman Old Style</vt:lpstr>
      <vt:lpstr>Mongolian Baiti</vt:lpstr>
      <vt:lpstr>Sitka Small</vt:lpstr>
      <vt:lpstr>Times New Roman</vt:lpstr>
      <vt:lpstr>WPS</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马宝栋</cp:lastModifiedBy>
  <cp:revision>167</cp:revision>
  <dcterms:created xsi:type="dcterms:W3CDTF">2019-06-19T02:08:00Z</dcterms:created>
  <dcterms:modified xsi:type="dcterms:W3CDTF">2025-12-17T14:36:46Z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2672126D2AE94D369DEE5DAA7BA6BEF2_11</vt:lpwstr>
  </property>
</Properties>
</file>