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0.xml"/><Relationship Id="rId2" Type="http://schemas.openxmlformats.org/officeDocument/2006/relationships/image" Target="../media/image1.jpeg"/><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2.xml"/><Relationship Id="rId2" Type="http://schemas.openxmlformats.org/officeDocument/2006/relationships/image" Target="../media/image2.jpeg"/><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《读后续写工具箱》（十二）</a:t>
            </a:r>
            <a:endParaRPr lang="zh-CN" altLang="zh-CN">
              <a:solidFill>
                <a:srgbClr val="FF0000"/>
              </a:solidFill>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6880"/>
            <a:ext cx="10968990" cy="5812790"/>
          </a:xfrm>
          <a:ln>
            <a:solidFill>
              <a:schemeClr val="accent1"/>
            </a:solidFill>
          </a:ln>
        </p:spPr>
        <p:txBody>
          <a:bodyPr>
            <a:normAutofit lnSpcReduction="10000"/>
          </a:bodyPr>
          <a:p>
            <a:pPr marL="0" indent="0" algn="just">
              <a:buNone/>
            </a:pPr>
            <a:r>
              <a:rPr lang="en-US" altLang="zh-CN" sz="2000" b="1">
                <a:solidFill>
                  <a:srgbClr val="FF0000"/>
                </a:solidFill>
                <a:latin typeface="Times New Roman" panose="02020603050405020304" charset="0"/>
                <a:cs typeface="Times New Roman" panose="02020603050405020304" charset="0"/>
              </a:rPr>
              <a:t>14.11</a:t>
            </a:r>
            <a:r>
              <a:rPr lang="zh-CN" altLang="en-US" sz="2000" b="1">
                <a:solidFill>
                  <a:srgbClr val="FF0000"/>
                </a:solidFill>
                <a:latin typeface="Times New Roman" panose="02020603050405020304" charset="0"/>
                <a:cs typeface="Times New Roman" panose="02020603050405020304" charset="0"/>
              </a:rPr>
              <a:t>麻木</a:t>
            </a:r>
            <a:endParaRPr lang="zh-CN" altLang="en-US" sz="2000" b="1">
              <a:solidFill>
                <a:srgbClr val="FF0000"/>
              </a:solidFill>
              <a:latin typeface="Times New Roman" panose="02020603050405020304" charset="0"/>
              <a:cs typeface="Times New Roman" panose="02020603050405020304" charset="0"/>
            </a:endParaRPr>
          </a:p>
          <a:p>
            <a:pPr marL="0" indent="0" algn="jus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numb</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麻木的、无感的</a:t>
            </a:r>
            <a:endPar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000">
                <a:solidFill>
                  <a:schemeClr val="tx1"/>
                </a:solidFill>
                <a:latin typeface="Times New Roman" panose="02020603050405020304" charset="0"/>
                <a:cs typeface="Times New Roman" panose="02020603050405020304" charset="0"/>
              </a:rPr>
              <a:t>be numb with cold</a:t>
            </a:r>
            <a:r>
              <a:rPr lang="zh-CN" altLang="en-US" sz="2000">
                <a:solidFill>
                  <a:schemeClr val="tx1"/>
                </a:solidFill>
                <a:latin typeface="Times New Roman" panose="02020603050405020304" charset="0"/>
                <a:cs typeface="Times New Roman" panose="02020603050405020304" charset="0"/>
              </a:rPr>
              <a:t>冻麻了，</a:t>
            </a:r>
            <a:r>
              <a:rPr lang="en-US" altLang="zh-CN" sz="2000">
                <a:solidFill>
                  <a:schemeClr val="tx1"/>
                </a:solidFill>
                <a:latin typeface="Times New Roman" panose="02020603050405020304" charset="0"/>
                <a:cs typeface="Times New Roman" panose="02020603050405020304" charset="0"/>
              </a:rPr>
              <a:t>be numb with shock</a:t>
            </a:r>
            <a:r>
              <a:rPr lang="zh-CN" altLang="en-US" sz="2000">
                <a:solidFill>
                  <a:schemeClr val="tx1"/>
                </a:solidFill>
                <a:latin typeface="Times New Roman" panose="02020603050405020304" charset="0"/>
                <a:cs typeface="Times New Roman" panose="02020603050405020304" charset="0"/>
              </a:rPr>
              <a:t>极为震惊（极少使用</a:t>
            </a:r>
            <a:r>
              <a:rPr lang="en-US" altLang="zh-CN" sz="2000">
                <a:solidFill>
                  <a:schemeClr val="tx1"/>
                </a:solidFill>
                <a:latin typeface="Times New Roman" panose="02020603050405020304" charset="0"/>
                <a:cs typeface="Times New Roman" panose="02020603050405020304" charset="0"/>
              </a:rPr>
              <a:t>) </a:t>
            </a:r>
            <a:endParaRPr lang="en-US" altLang="zh-CN" sz="2000">
              <a:solidFill>
                <a:schemeClr val="tx1"/>
              </a:solidFill>
              <a:latin typeface="Times New Roman" panose="02020603050405020304" charset="0"/>
              <a:cs typeface="Times New Roman" panose="02020603050405020304" charset="0"/>
            </a:endParaRPr>
          </a:p>
          <a:p>
            <a:pPr marL="0" indent="0" algn="just">
              <a:buNone/>
            </a:pPr>
            <a:r>
              <a:rPr lang="en-US" altLang="zh-CN" sz="2000">
                <a:solidFill>
                  <a:schemeClr val="tx1"/>
                </a:solidFill>
                <a:latin typeface="Times New Roman" panose="02020603050405020304" charset="0"/>
                <a:cs typeface="Times New Roman" panose="02020603050405020304" charset="0"/>
              </a:rPr>
              <a:t>She piled the branches and rags together and set them ablaze. As the flames grew, bright and crackling, the deep, biting numbness of the cold slowly began to loosen its grip.</a:t>
            </a:r>
            <a:endParaRPr lang="en-US" altLang="zh-CN" sz="2000">
              <a:solidFill>
                <a:schemeClr val="tx1"/>
              </a:solidFill>
              <a:latin typeface="Times New Roman" panose="02020603050405020304" charset="0"/>
              <a:cs typeface="Times New Roman" panose="02020603050405020304" charset="0"/>
            </a:endParaRPr>
          </a:p>
          <a:p>
            <a:pPr marL="0" indent="0" algn="jus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emotionally drained</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情感耗尽的、心灰意懒的（使用频率较低）</a:t>
            </a:r>
            <a:endPar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000" b="1">
                <a:solidFill>
                  <a:srgbClr val="FF0000"/>
                </a:solidFill>
                <a:latin typeface="Times New Roman" panose="02020603050405020304" charset="0"/>
                <a:cs typeface="Times New Roman" panose="02020603050405020304" charset="0"/>
              </a:rPr>
              <a:t>14.12</a:t>
            </a:r>
            <a:r>
              <a:rPr lang="zh-CN" altLang="en-US" sz="2000" b="1">
                <a:solidFill>
                  <a:srgbClr val="FF0000"/>
                </a:solidFill>
                <a:latin typeface="Times New Roman" panose="02020603050405020304" charset="0"/>
                <a:cs typeface="Times New Roman" panose="02020603050405020304" charset="0"/>
              </a:rPr>
              <a:t>情绪失控、大爆发</a:t>
            </a:r>
            <a:endParaRPr lang="zh-CN" altLang="en-US" sz="2000" b="1">
              <a:solidFill>
                <a:srgbClr val="FF0000"/>
              </a:solidFill>
              <a:latin typeface="Times New Roman" panose="02020603050405020304" charset="0"/>
              <a:cs typeface="Times New Roman" panose="02020603050405020304" charset="0"/>
            </a:endParaRPr>
          </a:p>
          <a:p>
            <a:pPr marL="0" indent="0" algn="jus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impulsive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冲动的，</a:t>
            </a: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impulse</a:t>
            </a:r>
            <a:r>
              <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冲动</a:t>
            </a:r>
            <a:endParaRPr lang="zh-CN" altLang="en-US"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000">
                <a:solidFill>
                  <a:schemeClr val="tx1"/>
                </a:solidFill>
                <a:latin typeface="Times New Roman" panose="02020603050405020304" charset="0"/>
                <a:cs typeface="Times New Roman" panose="02020603050405020304" charset="0"/>
              </a:rPr>
              <a:t>=on the spur of the moment</a:t>
            </a:r>
            <a:r>
              <a:rPr lang="zh-CN" altLang="en-US" sz="2000">
                <a:solidFill>
                  <a:schemeClr val="tx1"/>
                </a:solidFill>
                <a:latin typeface="Times New Roman" panose="02020603050405020304" charset="0"/>
                <a:cs typeface="Times New Roman" panose="02020603050405020304" charset="0"/>
              </a:rPr>
              <a:t>或</a:t>
            </a:r>
            <a:r>
              <a:rPr lang="en-US" altLang="zh-CN" sz="2000">
                <a:solidFill>
                  <a:schemeClr val="tx1"/>
                </a:solidFill>
                <a:latin typeface="Times New Roman" panose="02020603050405020304" charset="0"/>
                <a:cs typeface="Times New Roman" panose="02020603050405020304" charset="0"/>
              </a:rPr>
              <a:t>a spur-of-the-moment decision </a:t>
            </a:r>
            <a:endParaRPr lang="en-US" altLang="zh-CN" sz="2000">
              <a:solidFill>
                <a:schemeClr val="tx1"/>
              </a:solidFill>
              <a:latin typeface="Times New Roman" panose="02020603050405020304" charset="0"/>
              <a:cs typeface="Times New Roman" panose="02020603050405020304" charset="0"/>
            </a:endParaRPr>
          </a:p>
          <a:p>
            <a:pPr marL="0" indent="0" algn="just">
              <a:buNone/>
            </a:pPr>
            <a:r>
              <a:rPr lang="en-US" altLang="zh-CN" sz="2000">
                <a:solidFill>
                  <a:schemeClr val="tx1"/>
                </a:solidFill>
                <a:latin typeface="Times New Roman" panose="02020603050405020304" charset="0"/>
                <a:cs typeface="Times New Roman" panose="02020603050405020304" charset="0"/>
              </a:rPr>
              <a:t>When children reach adolescence, a cascade of hormones are released, causing mood swings, impulsive behavior, and an unbelievable amount of eye rolling. </a:t>
            </a:r>
            <a:endParaRPr lang="en-US" altLang="zh-CN" sz="2000">
              <a:solidFill>
                <a:schemeClr val="tx1"/>
              </a:solidFill>
              <a:latin typeface="Times New Roman" panose="02020603050405020304" charset="0"/>
              <a:cs typeface="Times New Roman" panose="02020603050405020304" charset="0"/>
            </a:endParaRPr>
          </a:p>
          <a:p>
            <a:pPr marL="0" indent="0" algn="just">
              <a:buNone/>
            </a:pPr>
            <a:endParaRPr lang="zh-CN" altLang="en-US" sz="2000">
              <a:solidFill>
                <a:schemeClr val="tx1"/>
              </a:solidFill>
              <a:latin typeface="Times New Roman" panose="02020603050405020304" charset="0"/>
              <a:cs typeface="Times New Roman" panose="02020603050405020304" charset="0"/>
            </a:endParaRPr>
          </a:p>
          <a:p>
            <a:pPr marL="0" indent="0">
              <a:buNone/>
            </a:pPr>
            <a:endParaRPr lang="en-US" altLang="zh-CN"/>
          </a:p>
          <a:p>
            <a:pPr marL="0" indent="0">
              <a:buNone/>
            </a:pPr>
            <a:endParaRPr lang="zh-CN" altLang="en-US"/>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195"/>
            <a:ext cx="10968990" cy="5705475"/>
          </a:xfrm>
          <a:ln>
            <a:solidFill>
              <a:schemeClr val="accent1"/>
            </a:solidFill>
          </a:ln>
        </p:spPr>
        <p:txBody>
          <a:bodyPr/>
          <a:p>
            <a:pPr marL="0" indent="457200" algn="just">
              <a:buNone/>
            </a:pPr>
            <a:r>
              <a:rPr lang="en-US" altLang="zh-CN" sz="2400">
                <a:solidFill>
                  <a:schemeClr val="tx1"/>
                </a:solidFill>
                <a:latin typeface="Mongolian Baiti" panose="03000500000000000000" charset="0"/>
                <a:cs typeface="Mongolian Baiti" panose="03000500000000000000" charset="0"/>
              </a:rPr>
              <a:t>The moment I blurted out some harsh words on impulse, my elder brother’s face fell. Instantly, he turned to leave without a word. As I stared at his receding figure, the memory of his tender care washed over me. A sharp pang of regret shot through my chest. Without another thought, I dashed after him and caught his arm. “I’m so sorry,” I whispered, looking at him sincerely.</a:t>
            </a:r>
            <a:endParaRPr lang="en-US" altLang="zh-CN" sz="2400">
              <a:solidFill>
                <a:schemeClr val="tx1"/>
              </a:solidFill>
              <a:latin typeface="Mongolian Baiti" panose="03000500000000000000" charset="0"/>
              <a:cs typeface="Mongolian Baiti" panose="03000500000000000000" charset="0"/>
            </a:endParaRPr>
          </a:p>
          <a:p>
            <a:pPr marL="0" indent="0" algn="just">
              <a:buNone/>
            </a:pPr>
            <a:endParaRPr lang="en-US" altLang="zh-CN" sz="2400">
              <a:solidFill>
                <a:schemeClr val="tx1"/>
              </a:solidFill>
              <a:latin typeface="Mongolian Baiti" panose="03000500000000000000" charset="0"/>
              <a:cs typeface="Mongolian Baiti" panose="03000500000000000000"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p>
            <a:pPr marL="0" indent="0">
              <a:buNone/>
            </a:pPr>
            <a:endParaRPr lang="zh-CN" altLang="en-US"/>
          </a:p>
        </p:txBody>
      </p:sp>
      <p:pic>
        <p:nvPicPr>
          <p:cNvPr id="4" name="图片 3" descr="Screenshot_20251203_084442"/>
          <p:cNvPicPr>
            <a:picLocks noChangeAspect="1"/>
          </p:cNvPicPr>
          <p:nvPr/>
        </p:nvPicPr>
        <p:blipFill>
          <a:blip r:embed="rId2"/>
          <a:stretch>
            <a:fillRect/>
          </a:stretch>
        </p:blipFill>
        <p:spPr>
          <a:xfrm>
            <a:off x="425450" y="523240"/>
            <a:ext cx="11415395" cy="5726430"/>
          </a:xfrm>
          <a:prstGeom prst="rect">
            <a:avLst/>
          </a:prstGeom>
        </p:spPr>
      </p:pic>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65150"/>
            <a:ext cx="10968990" cy="5684520"/>
          </a:xfrm>
          <a:ln>
            <a:solidFill>
              <a:schemeClr val="accent1"/>
            </a:solidFill>
          </a:ln>
        </p:spPr>
        <p:txBody>
          <a:bodyPr/>
          <a:p>
            <a:pPr marL="0" indent="0">
              <a:buNone/>
            </a:pPr>
            <a:endParaRPr lang="zh-CN" altLang="en-US"/>
          </a:p>
        </p:txBody>
      </p:sp>
      <p:pic>
        <p:nvPicPr>
          <p:cNvPr id="4" name="图片 3" descr="Screenshot_20251203_084457"/>
          <p:cNvPicPr>
            <a:picLocks noChangeAspect="1"/>
          </p:cNvPicPr>
          <p:nvPr/>
        </p:nvPicPr>
        <p:blipFill>
          <a:blip r:embed="rId2"/>
          <a:stretch>
            <a:fillRect/>
          </a:stretch>
        </p:blipFill>
        <p:spPr>
          <a:xfrm>
            <a:off x="415290" y="222250"/>
            <a:ext cx="11583035" cy="6518910"/>
          </a:xfrm>
          <a:prstGeom prst="rect">
            <a:avLst/>
          </a:prstGeom>
        </p:spPr>
      </p:pic>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2445"/>
            <a:ext cx="10968990" cy="5737225"/>
          </a:xfrm>
          <a:ln>
            <a:solidFill>
              <a:schemeClr val="accent1"/>
            </a:solidFill>
          </a:ln>
        </p:spPr>
        <p:txBody>
          <a:bodyPr>
            <a:noAutofit/>
          </a:bodyPr>
          <a:p>
            <a:pPr marL="0" indent="0" algn="just">
              <a:lnSpc>
                <a:spcPts val="2880"/>
              </a:lnSpc>
              <a:spcAft>
                <a:spcPts val="0"/>
              </a:spcAft>
              <a:buNone/>
            </a:pPr>
            <a:r>
              <a:rPr lang="en-US" altLang="zh-CN" sz="24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He saw a ladder leading to a small basement room.</a:t>
            </a:r>
            <a:r>
              <a:rPr lang="en-US" altLang="zh-CN" sz="2400">
                <a:solidFill>
                  <a:schemeClr val="tx1"/>
                </a:solidFill>
                <a:latin typeface="Times New Roman" panose="02020603050405020304" charset="0"/>
                <a:cs typeface="Times New Roman" panose="02020603050405020304" charset="0"/>
              </a:rPr>
              <a:t> Driven by curiosity, Chuck grabbed a flashlight and descended slowly into the coo air. The beam of light shot across the dusty space, revealing shelves packed with vintage tools, old journals and his own childhood toys. He picked up a faded photo album, and fond memories came cascading into his mind. This wasn't just a hidden cellar; it was a treasure trove of his family's history.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Feeling like a museum, Chuck got an idea.</a:t>
            </a:r>
            <a:r>
              <a:rPr lang="en-US" altLang="zh-CN" sz="2400">
                <a:solidFill>
                  <a:schemeClr val="tx1"/>
                </a:solidFill>
                <a:latin typeface="Times New Roman" panose="02020603050405020304" charset="0"/>
                <a:cs typeface="Times New Roman" panose="02020603050405020304" charset="0"/>
              </a:rPr>
              <a:t> In the following days, he painstakingly cleaned and categorized each artifact. Then he invited his friends. Their initial skepticism melted away the moment they stepped inside, replaced by stunned silence and then, awed whispers. “Chuck,” one finally exclaimed, “this isn't an old house. It’s a priceless treasure.” Hearing this, Chuck’s heart swelled with pride and profound relief. He felt immensely grateful that he hadn't sold the place on impulse.</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80060"/>
            <a:ext cx="10968990" cy="5579745"/>
          </a:xfrm>
          <a:ln>
            <a:solidFill>
              <a:schemeClr val="accent1"/>
            </a:solidFill>
          </a:ln>
        </p:spPr>
        <p:txBody>
          <a:bodyPr/>
          <a:p>
            <a:pPr marL="0" indent="0">
              <a:buNone/>
            </a:pPr>
            <a:r>
              <a:rPr lang="en-US" altLang="zh-CN" sz="2400">
                <a:solidFill>
                  <a:schemeClr val="tx1"/>
                </a:solidFill>
                <a:latin typeface="Times New Roman" panose="02020603050405020304" charset="0"/>
                <a:cs typeface="Times New Roman" panose="02020603050405020304" charset="0"/>
              </a:rPr>
              <a:t>snap</a:t>
            </a:r>
            <a:r>
              <a:rPr lang="zh-CN" altLang="en-US" sz="2400">
                <a:solidFill>
                  <a:schemeClr val="tx1"/>
                </a:solidFill>
                <a:latin typeface="Times New Roman" panose="02020603050405020304" charset="0"/>
                <a:cs typeface="Times New Roman" panose="02020603050405020304" charset="0"/>
              </a:rPr>
              <a:t>突然崩溃、无法自持</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He snapped after weeks of silent endurance.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My patience finally snapped.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Suddenly the rope snapped. (</a:t>
            </a:r>
            <a:r>
              <a:rPr lang="zh-CN" altLang="en-US" sz="2400">
                <a:solidFill>
                  <a:schemeClr val="tx1"/>
                </a:solidFill>
                <a:latin typeface="Times New Roman" panose="02020603050405020304" charset="0"/>
                <a:cs typeface="Times New Roman" panose="02020603050405020304" charset="0"/>
              </a:rPr>
              <a:t>猜一猜</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yell / shout at the top of one’s lungs / voice</a:t>
            </a:r>
            <a:r>
              <a:rPr lang="zh-CN" altLang="en-US" sz="2400">
                <a:solidFill>
                  <a:schemeClr val="tx1"/>
                </a:solidFill>
                <a:latin typeface="Times New Roman" panose="02020603050405020304" charset="0"/>
                <a:cs typeface="Times New Roman" panose="02020603050405020304" charset="0"/>
              </a:rPr>
              <a:t>扯着嗓子喊</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burst (</a:t>
            </a:r>
            <a:r>
              <a:rPr lang="zh-CN" altLang="en-US" sz="2400">
                <a:solidFill>
                  <a:schemeClr val="tx1"/>
                </a:solidFill>
                <a:latin typeface="Times New Roman" panose="02020603050405020304" charset="0"/>
                <a:cs typeface="Times New Roman" panose="02020603050405020304" charset="0"/>
              </a:rPr>
              <a:t>过去式原形</a:t>
            </a:r>
            <a:r>
              <a:rPr lang="en-US" altLang="zh-CN" sz="2400">
                <a:solidFill>
                  <a:schemeClr val="tx1"/>
                </a:solidFill>
                <a:latin typeface="Times New Roman" panose="02020603050405020304" charset="0"/>
                <a:cs typeface="Times New Roman" panose="02020603050405020304" charset="0"/>
              </a:rPr>
              <a:t>) into tears / laughter</a:t>
            </a:r>
            <a:r>
              <a:rPr lang="zh-CN" altLang="en-US" sz="2400">
                <a:solidFill>
                  <a:schemeClr val="tx1"/>
                </a:solidFill>
                <a:latin typeface="Times New Roman" panose="02020603050405020304" charset="0"/>
                <a:cs typeface="Times New Roman" panose="02020603050405020304" charset="0"/>
              </a:rPr>
              <a:t>突然大哭、突然大笑</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melt down</a:t>
            </a:r>
            <a:r>
              <a:rPr lang="zh-CN" altLang="en-US" sz="2400">
                <a:solidFill>
                  <a:schemeClr val="tx1"/>
                </a:solidFill>
                <a:latin typeface="Times New Roman" panose="02020603050405020304" charset="0"/>
                <a:cs typeface="Times New Roman" panose="02020603050405020304" charset="0"/>
              </a:rPr>
              <a:t>（本意为熔化金属）彻底崩溃（不建议使用）</a:t>
            </a:r>
            <a:endParaRPr lang="zh-CN" altLang="en-US" sz="2400">
              <a:solidFill>
                <a:schemeClr val="tx1"/>
              </a:solidFill>
              <a:latin typeface="Times New Roman" panose="02020603050405020304" charset="0"/>
              <a:cs typeface="Times New Roman" panose="02020603050405020304" charset="0"/>
            </a:endParaRPr>
          </a:p>
          <a:p>
            <a:pPr marL="0" indent="0">
              <a:buNone/>
            </a:pPr>
            <a:endParaRPr lang="zh-CN" altLang="en-US" sz="2400">
              <a:solidFill>
                <a:schemeClr val="tx1"/>
              </a:solidFill>
              <a:latin typeface="Times New Roman" panose="02020603050405020304" charset="0"/>
              <a:cs typeface="Times New Roman" panose="02020603050405020304" charset="0"/>
            </a:endParaRPr>
          </a:p>
          <a:p>
            <a:pPr marL="0" indent="0">
              <a:buNone/>
            </a:pPr>
            <a:endParaRPr lang="en-US" altLang="zh-CN"/>
          </a:p>
          <a:p>
            <a:pPr marL="0" indent="0">
              <a:buNone/>
            </a:pPr>
            <a:endParaRPr lang="en-US" altLang="zh-CN"/>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2125"/>
            <a:ext cx="10968990" cy="5757545"/>
          </a:xfrm>
          <a:ln>
            <a:solidFill>
              <a:schemeClr val="accent1"/>
            </a:solidFill>
          </a:ln>
        </p:spPr>
        <p:txBody>
          <a:bodyPr/>
          <a:p>
            <a:pPr marL="0" indent="0">
              <a:buNone/>
            </a:pPr>
            <a:r>
              <a:rPr lang="en-US" altLang="zh-CN" b="1">
                <a:solidFill>
                  <a:srgbClr val="FF0000"/>
                </a:solidFill>
                <a:latin typeface="Times New Roman" panose="02020603050405020304" charset="0"/>
                <a:cs typeface="Times New Roman" panose="02020603050405020304" charset="0"/>
              </a:rPr>
              <a:t>14.13</a:t>
            </a:r>
            <a:r>
              <a:rPr lang="zh-CN" altLang="en-US" b="1">
                <a:solidFill>
                  <a:srgbClr val="FF0000"/>
                </a:solidFill>
                <a:latin typeface="Times New Roman" panose="02020603050405020304" charset="0"/>
                <a:cs typeface="Times New Roman" panose="02020603050405020304" charset="0"/>
              </a:rPr>
              <a:t>被排挤、被疏远</a:t>
            </a:r>
            <a:endParaRPr lang="zh-CN" altLang="en-US" b="1">
              <a:solidFill>
                <a:srgbClr val="FF0000"/>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alienated</a:t>
            </a:r>
            <a:r>
              <a:rPr lang="zh-CN" altLang="en-US">
                <a:solidFill>
                  <a:schemeClr val="tx1"/>
                </a:solidFill>
                <a:latin typeface="Times New Roman" panose="02020603050405020304" charset="0"/>
                <a:cs typeface="Times New Roman" panose="02020603050405020304" charset="0"/>
              </a:rPr>
              <a:t>感到被疏远的</a:t>
            </a:r>
            <a:endParaRPr lang="zh-CN" altLang="en-US">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She felt alienated from her classmates, as if speaking a language they didn’t understand. </a:t>
            </a:r>
            <a:endParaRPr lang="en-US" altLang="zh-CN">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excluded</a:t>
            </a:r>
            <a:r>
              <a:rPr lang="zh-CN" altLang="en-US">
                <a:solidFill>
                  <a:schemeClr val="tx1"/>
                </a:solidFill>
                <a:latin typeface="Times New Roman" panose="02020603050405020304" charset="0"/>
                <a:cs typeface="Times New Roman" panose="02020603050405020304" charset="0"/>
              </a:rPr>
              <a:t>被排除在外的（底下的例句无力）</a:t>
            </a:r>
            <a:endParaRPr lang="zh-CN" altLang="en-US">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be left out</a:t>
            </a:r>
            <a:r>
              <a:rPr lang="zh-CN" altLang="en-US">
                <a:solidFill>
                  <a:schemeClr val="tx1"/>
                </a:solidFill>
                <a:latin typeface="Times New Roman" panose="02020603050405020304" charset="0"/>
                <a:cs typeface="Times New Roman" panose="02020603050405020304" charset="0"/>
              </a:rPr>
              <a:t>被遗漏（底下的例句无力）</a:t>
            </a:r>
            <a:endParaRPr lang="zh-CN" altLang="en-US">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out of place</a:t>
            </a:r>
            <a:r>
              <a:rPr lang="zh-CN" altLang="en-US">
                <a:solidFill>
                  <a:schemeClr val="tx1"/>
                </a:solidFill>
                <a:latin typeface="Times New Roman" panose="02020603050405020304" charset="0"/>
                <a:cs typeface="Times New Roman" panose="02020603050405020304" charset="0"/>
              </a:rPr>
              <a:t>格格不入</a:t>
            </a:r>
            <a:endParaRPr lang="zh-CN" altLang="en-US">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She stood in the corner, feeling completely out of place. </a:t>
            </a:r>
            <a:endParaRPr lang="en-US" altLang="zh-CN">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isolated</a:t>
            </a:r>
            <a:r>
              <a:rPr lang="zh-CN" altLang="en-US">
                <a:solidFill>
                  <a:schemeClr val="tx1"/>
                </a:solidFill>
                <a:latin typeface="Times New Roman" panose="02020603050405020304" charset="0"/>
                <a:cs typeface="Times New Roman" panose="02020603050405020304" charset="0"/>
              </a:rPr>
              <a:t>被孤立的</a:t>
            </a:r>
            <a:endParaRPr lang="zh-CN" altLang="en-US">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He became more isolated as others drifted into tighter circles. </a:t>
            </a:r>
            <a:endParaRPr lang="en-US" altLang="zh-CN">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Temporarily isolated as she was, she held the conviction that as long as she adhered to genuine commmunication, she would blend in and had fun. </a:t>
            </a:r>
            <a:endParaRPr lang="en-US" altLang="zh-CN">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normAutofit lnSpcReduction="10000"/>
          </a:bodyPr>
          <a:p>
            <a:pPr marL="0" indent="0">
              <a:buNone/>
            </a:pPr>
            <a:r>
              <a:rPr lang="en-US" altLang="zh-CN" b="1">
                <a:solidFill>
                  <a:srgbClr val="FF0000"/>
                </a:solidFill>
                <a:latin typeface="Times New Roman" panose="02020603050405020304" charset="0"/>
                <a:cs typeface="Times New Roman" panose="02020603050405020304" charset="0"/>
              </a:rPr>
              <a:t>14.14</a:t>
            </a:r>
            <a:r>
              <a:rPr lang="zh-CN" altLang="en-US" b="1">
                <a:solidFill>
                  <a:srgbClr val="FF0000"/>
                </a:solidFill>
                <a:latin typeface="Times New Roman" panose="02020603050405020304" charset="0"/>
                <a:cs typeface="Times New Roman" panose="02020603050405020304" charset="0"/>
              </a:rPr>
              <a:t>空虚感、无意义感</a:t>
            </a:r>
            <a:endParaRPr lang="zh-CN" altLang="en-US" b="1">
              <a:solidFill>
                <a:srgbClr val="FF0000"/>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empty</a:t>
            </a:r>
            <a:r>
              <a:rPr lang="zh-CN" altLang="en-US">
                <a:solidFill>
                  <a:schemeClr val="tx1"/>
                </a:solidFill>
                <a:latin typeface="Times New Roman" panose="02020603050405020304" charset="0"/>
                <a:cs typeface="Times New Roman" panose="02020603050405020304" charset="0"/>
              </a:rPr>
              <a:t>空虚的</a:t>
            </a:r>
            <a:endParaRPr lang="zh-CN" altLang="en-US">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He smiled, but it felt empty, like a gesture rehearsed many times. </a:t>
            </a:r>
            <a:endParaRPr lang="en-US" altLang="zh-CN">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hollow</a:t>
            </a:r>
            <a:r>
              <a:rPr lang="zh-CN" altLang="en-US">
                <a:solidFill>
                  <a:schemeClr val="tx1"/>
                </a:solidFill>
                <a:latin typeface="Times New Roman" panose="02020603050405020304" charset="0"/>
                <a:cs typeface="Times New Roman" panose="02020603050405020304" charset="0"/>
              </a:rPr>
              <a:t>内心空洞的</a:t>
            </a:r>
            <a:endParaRPr lang="zh-CN" altLang="en-US">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We are the hollow men / We are the stuffed men / Leaning together / Headpiece filled with straw. Alas!</a:t>
            </a:r>
            <a:endParaRPr lang="en-US" altLang="zh-CN">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a:t>
            </a:r>
            <a:r>
              <a:rPr lang="zh-CN" altLang="en-US">
                <a:solidFill>
                  <a:schemeClr val="tx1"/>
                </a:solidFill>
                <a:latin typeface="Times New Roman" panose="02020603050405020304" charset="0"/>
                <a:cs typeface="Times New Roman" panose="02020603050405020304" charset="0"/>
              </a:rPr>
              <a:t>补充</a:t>
            </a:r>
            <a:r>
              <a:rPr lang="en-US" altLang="zh-CN">
                <a:solidFill>
                  <a:schemeClr val="tx1"/>
                </a:solidFill>
                <a:latin typeface="Times New Roman" panose="02020603050405020304" charset="0"/>
                <a:cs typeface="Times New Roman" panose="02020603050405020304" charset="0"/>
              </a:rPr>
              <a:t>) void</a:t>
            </a:r>
            <a:r>
              <a:rPr lang="zh-CN" altLang="en-US">
                <a:solidFill>
                  <a:schemeClr val="tx1"/>
                </a:solidFill>
                <a:latin typeface="Times New Roman" panose="02020603050405020304" charset="0"/>
                <a:cs typeface="Times New Roman" panose="02020603050405020304" charset="0"/>
              </a:rPr>
              <a:t>空白、空虚</a:t>
            </a:r>
            <a:endParaRPr lang="zh-CN" altLang="en-US">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The void left by his mother’s death was never filled. </a:t>
            </a:r>
            <a:endParaRPr lang="en-US" altLang="zh-CN">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devoid of</a:t>
            </a:r>
            <a:r>
              <a:rPr lang="zh-CN" altLang="en-US">
                <a:solidFill>
                  <a:schemeClr val="tx1"/>
                </a:solidFill>
                <a:latin typeface="Times New Roman" panose="02020603050405020304" charset="0"/>
                <a:cs typeface="Times New Roman" panose="02020603050405020304" charset="0"/>
              </a:rPr>
              <a:t>缺乏</a:t>
            </a:r>
            <a:endParaRPr lang="zh-CN" altLang="en-US">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The letter was devoid of warmth and feeling. </a:t>
            </a:r>
            <a:endParaRPr lang="en-US" altLang="zh-CN">
              <a:solidFill>
                <a:schemeClr val="tx1"/>
              </a:solidFill>
              <a:latin typeface="Times New Roman" panose="02020603050405020304" charset="0"/>
              <a:cs typeface="Times New Roman" panose="02020603050405020304" charset="0"/>
            </a:endParaRPr>
          </a:p>
          <a:p>
            <a:pPr marL="0" indent="0">
              <a:buNone/>
            </a:pPr>
            <a:r>
              <a:rPr lang="en-US" altLang="zh-CN">
                <a:solidFill>
                  <a:schemeClr val="tx1"/>
                </a:solidFill>
                <a:latin typeface="Times New Roman" panose="02020603050405020304" charset="0"/>
                <a:cs typeface="Times New Roman" panose="02020603050405020304" charset="0"/>
              </a:rPr>
              <a:t>Confined within the echo chambers, we are devoid of viewpoints and perspectives different from ours. </a:t>
            </a:r>
            <a:endParaRPr lang="en-US" altLang="zh-CN">
              <a:solidFill>
                <a:schemeClr val="tx1"/>
              </a:solidFill>
              <a:latin typeface="Times New Roman" panose="02020603050405020304" charset="0"/>
              <a:cs typeface="Times New Roman" panose="02020603050405020304" charset="0"/>
            </a:endParaRPr>
          </a:p>
          <a:p>
            <a:pPr marL="0" indent="0">
              <a:buNone/>
            </a:pPr>
            <a:r>
              <a:rPr lang="zh-CN" altLang="en-US">
                <a:solidFill>
                  <a:schemeClr val="tx1"/>
                </a:solidFill>
                <a:latin typeface="Times New Roman" panose="02020603050405020304" charset="0"/>
                <a:cs typeface="Times New Roman" panose="02020603050405020304" charset="0"/>
              </a:rPr>
              <a:t>下节课从</a:t>
            </a:r>
            <a:r>
              <a:rPr lang="en-US" altLang="zh-CN">
                <a:solidFill>
                  <a:schemeClr val="tx1"/>
                </a:solidFill>
                <a:latin typeface="Times New Roman" panose="02020603050405020304" charset="0"/>
                <a:cs typeface="Times New Roman" panose="02020603050405020304" charset="0"/>
              </a:rPr>
              <a:t>P</a:t>
            </a:r>
            <a:r>
              <a:rPr lang="en-US" altLang="zh-CN" baseline="-25000">
                <a:solidFill>
                  <a:schemeClr val="tx1"/>
                </a:solidFill>
                <a:latin typeface="Times New Roman" panose="02020603050405020304" charset="0"/>
                <a:cs typeface="Times New Roman" panose="02020603050405020304" charset="0"/>
              </a:rPr>
              <a:t>183 </a:t>
            </a:r>
            <a:r>
              <a:rPr lang="en-US" altLang="zh-CN">
                <a:solidFill>
                  <a:schemeClr val="tx1"/>
                </a:solidFill>
                <a:latin typeface="Times New Roman" panose="02020603050405020304" charset="0"/>
                <a:cs typeface="Times New Roman" panose="02020603050405020304" charset="0"/>
              </a:rPr>
              <a:t>14.15</a:t>
            </a:r>
            <a:r>
              <a:rPr lang="zh-CN" altLang="en-US">
                <a:solidFill>
                  <a:schemeClr val="tx1"/>
                </a:solidFill>
                <a:latin typeface="Times New Roman" panose="02020603050405020304" charset="0"/>
                <a:cs typeface="Times New Roman" panose="02020603050405020304" charset="0"/>
              </a:rPr>
              <a:t>开始</a:t>
            </a:r>
            <a:endParaRPr lang="zh-CN" altLang="en-US">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2985</Words>
  <Application>WPS 演示</Application>
  <PresentationFormat>宽屏</PresentationFormat>
  <Paragraphs>55</Paragraphs>
  <Slides>9</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9</vt:i4>
      </vt:variant>
    </vt:vector>
  </HeadingPairs>
  <TitlesOfParts>
    <vt:vector size="19" baseType="lpstr">
      <vt:lpstr>Arial</vt:lpstr>
      <vt:lpstr>宋体</vt:lpstr>
      <vt:lpstr>Wingdings</vt:lpstr>
      <vt:lpstr>Wingdings</vt:lpstr>
      <vt:lpstr>微软雅黑</vt:lpstr>
      <vt:lpstr>Arial Unicode MS</vt:lpstr>
      <vt:lpstr>Calibri</vt:lpstr>
      <vt:lpstr>Times New Roman</vt:lpstr>
      <vt:lpstr>Mongolian Baiti</vt:lpstr>
      <vt:lpstr>WPS</vt:lpstr>
      <vt:lpstr>《读后续写工具箱》（十二）</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马宝栋</cp:lastModifiedBy>
  <cp:revision>174</cp:revision>
  <dcterms:created xsi:type="dcterms:W3CDTF">2019-06-19T02:08:00Z</dcterms:created>
  <dcterms:modified xsi:type="dcterms:W3CDTF">2025-12-03T02:04:19Z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88993FEA451C4548A8DADCF4DBA55F25_11</vt:lpwstr>
  </property>
</Properties>
</file>