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7" r:id="rId2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8.xml"/><Relationship Id="rId2" Type="http://schemas.openxmlformats.org/officeDocument/2006/relationships/image" Target="../media/image1.jpeg"/><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0.xml"/><Relationship Id="rId2" Type="http://schemas.openxmlformats.org/officeDocument/2006/relationships/image" Target="../media/image2.jpeg"/><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2.xml"/><Relationship Id="rId2" Type="http://schemas.openxmlformats.org/officeDocument/2006/relationships/image" Target="../media/image3.jpeg"/><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1913890"/>
            <a:ext cx="9799200" cy="2570400"/>
          </a:xfrm>
        </p:spPr>
        <p:txBody>
          <a:bodyPr/>
          <a:p>
            <a:r>
              <a:rPr lang="zh-CN" altLang="zh-CN">
                <a:solidFill>
                  <a:srgbClr val="FF0000"/>
                </a:solidFill>
              </a:rPr>
              <a:t>《读后续写工具箱》</a:t>
            </a:r>
            <a:br>
              <a:rPr lang="zh-CN" altLang="zh-CN">
                <a:solidFill>
                  <a:srgbClr val="FF0000"/>
                </a:solidFill>
              </a:rPr>
            </a:br>
            <a:r>
              <a:rPr lang="zh-CN" altLang="zh-CN">
                <a:solidFill>
                  <a:srgbClr val="FF0000"/>
                </a:solidFill>
              </a:rPr>
              <a:t>十九</a:t>
            </a:r>
            <a:r>
              <a:rPr lang="en-US" altLang="zh-CN">
                <a:solidFill>
                  <a:srgbClr val="FF0000"/>
                </a:solidFill>
              </a:rPr>
              <a:t>+</a:t>
            </a:r>
            <a:r>
              <a:rPr lang="zh-CN" altLang="en-US">
                <a:solidFill>
                  <a:srgbClr val="FF0000"/>
                </a:solidFill>
              </a:rPr>
              <a:t>二十</a:t>
            </a:r>
            <a:endParaRPr lang="zh-CN" altLang="en-US">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p>
            <a:pPr marL="0" indent="0" algn="just">
              <a:buNone/>
            </a:pPr>
            <a:r>
              <a:rPr lang="en-US" altLang="zh-CN" sz="2000">
                <a:solidFill>
                  <a:schemeClr val="tx1"/>
                </a:solidFill>
                <a:latin typeface="Bookman Old Style" panose="02050604050505020204" charset="0"/>
                <a:cs typeface="Bookman Old Style" panose="02050604050505020204" charset="0"/>
              </a:rPr>
              <a:t>snap</a:t>
            </a:r>
            <a:r>
              <a:rPr lang="zh-CN" altLang="en-US" sz="2000">
                <a:solidFill>
                  <a:schemeClr val="tx1"/>
                </a:solidFill>
                <a:latin typeface="Bookman Old Style" panose="02050604050505020204" charset="0"/>
                <a:cs typeface="Bookman Old Style" panose="02050604050505020204" charset="0"/>
              </a:rPr>
              <a:t>厉声打断</a:t>
            </a:r>
            <a:endParaRPr lang="zh-CN" altLang="en-US" sz="2000">
              <a:solidFill>
                <a:schemeClr val="tx1"/>
              </a:solidFill>
              <a:latin typeface="Bookman Old Style" panose="02050604050505020204" charset="0"/>
              <a:cs typeface="Bookman Old Style" panose="02050604050505020204" charset="0"/>
            </a:endParaRPr>
          </a:p>
          <a:p>
            <a:pPr marL="0" indent="0" algn="just">
              <a:buNone/>
            </a:pPr>
            <a:r>
              <a:rPr lang="en-US" altLang="zh-CN" sz="2000">
                <a:solidFill>
                  <a:schemeClr val="tx1"/>
                </a:solidFill>
                <a:latin typeface="Bookman Old Style" panose="02050604050505020204" charset="0"/>
                <a:cs typeface="Bookman Old Style" panose="02050604050505020204" charset="0"/>
              </a:rPr>
              <a:t>He snapped, “Enough!”</a:t>
            </a:r>
            <a:endParaRPr lang="en-US" altLang="zh-CN" sz="2000">
              <a:solidFill>
                <a:schemeClr val="tx1"/>
              </a:solidFill>
              <a:latin typeface="Bookman Old Style" panose="02050604050505020204" charset="0"/>
              <a:cs typeface="Bookman Old Style" panose="02050604050505020204" charset="0"/>
            </a:endParaRPr>
          </a:p>
          <a:p>
            <a:pPr marL="0" indent="0" algn="just">
              <a:buNone/>
            </a:pPr>
            <a:r>
              <a:rPr lang="en-US" altLang="zh-CN" sz="2000">
                <a:solidFill>
                  <a:schemeClr val="tx1"/>
                </a:solidFill>
                <a:latin typeface="Bookman Old Style" panose="02050604050505020204" charset="0"/>
                <a:cs typeface="Bookman Old Style" panose="02050604050505020204" charset="0"/>
              </a:rPr>
              <a:t>“Don’t just sit around doing nothing,” he snapped. </a:t>
            </a:r>
            <a:endParaRPr lang="en-US" altLang="zh-CN" sz="2000">
              <a:solidFill>
                <a:schemeClr val="tx1"/>
              </a:solidFill>
              <a:latin typeface="Bookman Old Style" panose="02050604050505020204" charset="0"/>
              <a:cs typeface="Bookman Old Style" panose="02050604050505020204" charset="0"/>
            </a:endParaRPr>
          </a:p>
          <a:p>
            <a:pPr marL="0" indent="0" algn="just">
              <a:buNone/>
            </a:pPr>
            <a:r>
              <a:rPr lang="en-US" altLang="zh-CN" sz="2000">
                <a:solidFill>
                  <a:schemeClr val="tx1"/>
                </a:solidFill>
                <a:latin typeface="Bookman Old Style" panose="02050604050505020204" charset="0"/>
                <a:cs typeface="Bookman Old Style" panose="02050604050505020204" charset="0"/>
              </a:rPr>
              <a:t>Suddenly, the rope snapped and he fell to </a:t>
            </a:r>
            <a:r>
              <a:rPr lang="en-US" altLang="zh-CN"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the earth</a:t>
            </a:r>
            <a:r>
              <a:rPr lang="en-US" altLang="zh-CN" sz="2000">
                <a:solidFill>
                  <a:schemeClr val="tx1"/>
                </a:solidFill>
                <a:latin typeface="Bookman Old Style" panose="02050604050505020204" charset="0"/>
                <a:cs typeface="Bookman Old Style" panose="02050604050505020204" charset="0"/>
              </a:rPr>
              <a:t> with a dull thud. </a:t>
            </a:r>
            <a:endParaRPr lang="en-US" altLang="zh-CN" sz="2000">
              <a:solidFill>
                <a:schemeClr val="tx1"/>
              </a:solidFill>
              <a:latin typeface="Bookman Old Style" panose="02050604050505020204" charset="0"/>
              <a:cs typeface="Bookman Old Style" panose="02050604050505020204" charset="0"/>
            </a:endParaRPr>
          </a:p>
          <a:p>
            <a:pPr marL="0" indent="0" algn="just">
              <a:buNone/>
            </a:pPr>
            <a:r>
              <a:rPr lang="en-US" altLang="zh-CN"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a:t>
            </a:r>
            <a:r>
              <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打车要求下车咋说？）</a:t>
            </a:r>
            <a:endPar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endParaRPr>
          </a:p>
          <a:p>
            <a:pPr marL="0" indent="0" algn="just">
              <a:buNone/>
            </a:pPr>
            <a:r>
              <a:rPr lang="en-US" altLang="zh-CN" sz="2000">
                <a:solidFill>
                  <a:schemeClr val="tx1"/>
                </a:solidFill>
                <a:latin typeface="Bookman Old Style" panose="02050604050505020204" charset="0"/>
                <a:cs typeface="Bookman Old Style" panose="02050604050505020204" charset="0"/>
              </a:rPr>
              <a:t>put me on earth, connect me to the earth, decrease me there, leave me alone, delete me from the car, extract me from the car, subtract me from the car, copy and paste me outside, I wanna see you from outside, promote me to pedestrian, install me there, install me to the earth, uncar me, divorce me from the car, unplug me from the car, break up with me there</a:t>
            </a:r>
            <a:endParaRPr lang="en-US" altLang="zh-CN" sz="2000">
              <a:solidFill>
                <a:schemeClr val="tx1"/>
              </a:solidFill>
              <a:latin typeface="Bookman Old Style" panose="02050604050505020204" charset="0"/>
              <a:cs typeface="Bookman Old Style" panose="020506040505050202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p>
            <a:pPr marL="0" indent="0">
              <a:buNone/>
            </a:pPr>
            <a:r>
              <a:rPr lang="en-US" altLang="zh-CN" sz="2000">
                <a:solidFill>
                  <a:schemeClr val="tx1"/>
                </a:solidFill>
              </a:rPr>
              <a:t>echo</a:t>
            </a:r>
            <a:r>
              <a:rPr lang="zh-CN" altLang="en-US" sz="2000">
                <a:solidFill>
                  <a:schemeClr val="tx1"/>
                </a:solidFill>
              </a:rPr>
              <a:t>随声附和</a:t>
            </a:r>
            <a:endParaRPr lang="zh-CN" altLang="en-US" sz="2000">
              <a:solidFill>
                <a:schemeClr val="tx1"/>
              </a:solidFill>
            </a:endParaRPr>
          </a:p>
          <a:p>
            <a:pPr marL="0" indent="0">
              <a:buNone/>
            </a:pPr>
            <a:r>
              <a:rPr lang="zh-CN" altLang="en-US" sz="2000">
                <a:solidFill>
                  <a:schemeClr val="tx1"/>
                </a:solidFill>
              </a:rPr>
              <a:t>背诵：他的善举引起了人们的共鸣，人们纷纷慷慨解囊。</a:t>
            </a:r>
            <a:endParaRPr lang="zh-CN" altLang="en-US" sz="2000">
              <a:solidFill>
                <a:schemeClr val="tx1"/>
              </a:solidFill>
            </a:endParaRPr>
          </a:p>
          <a:p>
            <a:pPr marL="0" indent="0">
              <a:buNone/>
            </a:pPr>
            <a:r>
              <a:rPr lang="en-US" altLang="zh-CN" sz="2000">
                <a:solidFill>
                  <a:schemeClr val="tx1"/>
                </a:solidFill>
              </a:rPr>
              <a:t>affirm</a:t>
            </a:r>
            <a:r>
              <a:rPr lang="zh-CN" altLang="en-US" sz="2000">
                <a:solidFill>
                  <a:schemeClr val="tx1"/>
                </a:solidFill>
              </a:rPr>
              <a:t>明确肯定</a:t>
            </a:r>
            <a:endParaRPr lang="zh-CN" altLang="en-US" sz="2000">
              <a:solidFill>
                <a:schemeClr val="tx1"/>
              </a:solidFill>
            </a:endParaRPr>
          </a:p>
          <a:p>
            <a:pPr marL="0" indent="0">
              <a:buNone/>
            </a:pPr>
            <a:r>
              <a:rPr lang="en-US" altLang="zh-CN" sz="2000">
                <a:solidFill>
                  <a:schemeClr val="tx1"/>
                </a:solidFill>
              </a:rPr>
              <a:t>She affirmed that he was right. </a:t>
            </a:r>
            <a:endParaRPr lang="en-US" altLang="zh-CN" sz="2000">
              <a:solidFill>
                <a:schemeClr val="tx1"/>
              </a:solidFill>
            </a:endParaRPr>
          </a:p>
          <a:p>
            <a:pPr marL="0" indent="0">
              <a:buNone/>
            </a:pPr>
            <a:r>
              <a:rPr lang="en-US" altLang="zh-CN" sz="2000">
                <a:solidFill>
                  <a:schemeClr val="tx1"/>
                </a:solidFill>
              </a:rPr>
              <a:t>Both sides affirmed their commitment to the ceasefire. </a:t>
            </a:r>
            <a:endParaRPr lang="en-US" altLang="zh-CN" sz="2000">
              <a:solidFill>
                <a:schemeClr val="tx1"/>
              </a:solidFill>
            </a:endParaRPr>
          </a:p>
          <a:p>
            <a:pPr marL="0" indent="0">
              <a:buNone/>
            </a:pPr>
            <a:r>
              <a:rPr lang="en-US" altLang="zh-CN" sz="2000">
                <a:solidFill>
                  <a:schemeClr val="tx1"/>
                </a:solidFill>
              </a:rPr>
              <a:t>He claims that modern physics affirms his Christian beliefs. </a:t>
            </a:r>
            <a:endParaRPr lang="en-US" altLang="zh-CN" sz="2000">
              <a:solidFill>
                <a:schemeClr val="tx1"/>
              </a:solidFill>
            </a:endParaRPr>
          </a:p>
          <a:p>
            <a:pPr marL="0" indent="0">
              <a:buNone/>
            </a:pPr>
            <a:r>
              <a:rPr lang="en-US" altLang="zh-CN" sz="2000">
                <a:solidFill>
                  <a:schemeClr val="tx1"/>
                </a:solidFill>
              </a:rPr>
              <a:t>The court affirmed the right to free speech. </a:t>
            </a:r>
            <a:endParaRPr lang="en-US" altLang="zh-CN" sz="2000">
              <a:solidFill>
                <a:schemeClr val="tx1"/>
              </a:solidFill>
            </a:endParaRPr>
          </a:p>
          <a:p>
            <a:pPr marL="0" indent="0">
              <a:buNone/>
            </a:pPr>
            <a:r>
              <a:rPr lang="en-US" altLang="zh-CN" sz="2000">
                <a:solidFill>
                  <a:schemeClr val="tx1"/>
                </a:solidFill>
              </a:rPr>
              <a:t>Do you copy? Affirmative! </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65785"/>
            <a:ext cx="10968990" cy="5683885"/>
          </a:xfrm>
          <a:ln>
            <a:solidFill>
              <a:schemeClr val="accent1"/>
            </a:solidFill>
          </a:ln>
        </p:spPr>
        <p:txBody>
          <a:bodyPr/>
          <a:p>
            <a:pPr marL="0" indent="0">
              <a:buNone/>
            </a:pPr>
            <a:r>
              <a:rPr lang="en-US" altLang="zh-CN" b="1">
                <a:solidFill>
                  <a:srgbClr val="FF0000"/>
                </a:solidFill>
              </a:rPr>
              <a:t>P</a:t>
            </a:r>
            <a:r>
              <a:rPr lang="en-US" altLang="zh-CN" b="1" baseline="-25000">
                <a:solidFill>
                  <a:srgbClr val="FF0000"/>
                </a:solidFill>
              </a:rPr>
              <a:t>221</a:t>
            </a:r>
            <a:r>
              <a:rPr lang="zh-CN" altLang="en-US" b="1">
                <a:solidFill>
                  <a:srgbClr val="FF0000"/>
                </a:solidFill>
              </a:rPr>
              <a:t>情绪语言</a:t>
            </a:r>
            <a:endParaRPr lang="zh-CN" altLang="en-US" b="1">
              <a:solidFill>
                <a:srgbClr val="FF0000"/>
              </a:solidFill>
            </a:endParaRPr>
          </a:p>
          <a:p>
            <a:pPr marL="0" indent="0">
              <a:buNone/>
            </a:pPr>
            <a:r>
              <a:rPr lang="en-US" altLang="zh-CN" sz="2000">
                <a:solidFill>
                  <a:schemeClr val="tx1"/>
                </a:solidFill>
              </a:rPr>
              <a:t>reassure=put / set one’s mind at ease / rest </a:t>
            </a:r>
            <a:r>
              <a:rPr lang="zh-CN" altLang="en-US" sz="2000">
                <a:solidFill>
                  <a:schemeClr val="tx1"/>
                </a:solidFill>
              </a:rPr>
              <a:t>安心、打消疑虑</a:t>
            </a:r>
            <a:endParaRPr lang="zh-CN" altLang="en-US" sz="2000">
              <a:solidFill>
                <a:schemeClr val="tx1"/>
              </a:solidFill>
            </a:endParaRPr>
          </a:p>
          <a:p>
            <a:pPr marL="0" indent="0">
              <a:buNone/>
            </a:pPr>
            <a:r>
              <a:rPr lang="en-US" altLang="zh-CN" sz="2000">
                <a:solidFill>
                  <a:schemeClr val="tx1"/>
                </a:solidFill>
              </a:rPr>
              <a:t>They tried to reassure her, but she still felt anxious. </a:t>
            </a:r>
            <a:endParaRPr lang="en-US" altLang="zh-CN" sz="2000">
              <a:solidFill>
                <a:schemeClr val="tx1"/>
              </a:solidFill>
            </a:endParaRPr>
          </a:p>
          <a:p>
            <a:pPr marL="0" indent="0">
              <a:buNone/>
            </a:pPr>
            <a:r>
              <a:rPr lang="en-US" altLang="zh-CN" sz="2000">
                <a:solidFill>
                  <a:schemeClr val="tx1"/>
                </a:solidFill>
              </a:rPr>
              <a:t>assure</a:t>
            </a:r>
            <a:r>
              <a:rPr lang="zh-CN" altLang="en-US" sz="2000">
                <a:solidFill>
                  <a:schemeClr val="tx1"/>
                </a:solidFill>
              </a:rPr>
              <a:t>保证、确保</a:t>
            </a:r>
            <a:endParaRPr lang="zh-CN" altLang="en-US" sz="2000">
              <a:solidFill>
                <a:schemeClr val="tx1"/>
              </a:solidFill>
            </a:endParaRPr>
          </a:p>
          <a:p>
            <a:pPr marL="0" indent="0">
              <a:buNone/>
            </a:pPr>
            <a:r>
              <a:rPr lang="en-US" altLang="zh-CN" sz="2000">
                <a:solidFill>
                  <a:schemeClr val="tx1"/>
                </a:solidFill>
              </a:rPr>
              <a:t>rest assured</a:t>
            </a:r>
            <a:r>
              <a:rPr lang="zh-CN" altLang="en-US" sz="2000">
                <a:solidFill>
                  <a:schemeClr val="tx1"/>
                </a:solidFill>
              </a:rPr>
              <a:t>尽管放心</a:t>
            </a:r>
            <a:endParaRPr lang="zh-CN" altLang="en-US" sz="2000">
              <a:solidFill>
                <a:schemeClr val="tx1"/>
              </a:solidFill>
            </a:endParaRPr>
          </a:p>
          <a:p>
            <a:pPr marL="0" indent="0">
              <a:buNone/>
            </a:pPr>
            <a:r>
              <a:rPr lang="en-US" altLang="zh-CN" sz="2000">
                <a:solidFill>
                  <a:schemeClr val="tx1"/>
                </a:solidFill>
              </a:rPr>
              <a:t>Please rest assured. Your concerns will not fall on deaf ears. </a:t>
            </a:r>
            <a:endParaRPr lang="en-US" altLang="zh-CN" sz="2000">
              <a:solidFill>
                <a:schemeClr val="tx1"/>
              </a:solidFill>
            </a:endParaRPr>
          </a:p>
          <a:p>
            <a:pPr marL="0" indent="0">
              <a:buNone/>
            </a:pPr>
            <a:r>
              <a:rPr lang="en-US" altLang="zh-CN" sz="2000">
                <a:solidFill>
                  <a:schemeClr val="tx1"/>
                </a:solidFill>
              </a:rPr>
              <a:t>soothe</a:t>
            </a:r>
            <a:r>
              <a:rPr lang="zh-CN" altLang="en-US" sz="2000">
                <a:solidFill>
                  <a:schemeClr val="tx1"/>
                </a:solidFill>
              </a:rPr>
              <a:t>抚慰</a:t>
            </a:r>
            <a:endParaRPr lang="zh-CN" altLang="en-US" sz="2000">
              <a:solidFill>
                <a:schemeClr val="tx1"/>
              </a:solidFill>
            </a:endParaRPr>
          </a:p>
          <a:p>
            <a:pPr marL="0" indent="0">
              <a:buNone/>
            </a:pPr>
            <a:r>
              <a:rPr lang="en-US" altLang="zh-CN" sz="2000">
                <a:solidFill>
                  <a:schemeClr val="tx1"/>
                </a:solidFill>
              </a:rPr>
              <a:t>She soothed the crying child by humming a lullaby. </a:t>
            </a:r>
            <a:endParaRPr lang="en-US" altLang="zh-CN" sz="2000">
              <a:solidFill>
                <a:schemeClr val="tx1"/>
              </a:solidFill>
            </a:endParaRPr>
          </a:p>
          <a:p>
            <a:pPr marL="0" indent="0">
              <a:buNone/>
            </a:pPr>
            <a:r>
              <a:rPr lang="en-US" altLang="zh-CN" sz="2000">
                <a:solidFill>
                  <a:schemeClr val="tx1"/>
                </a:solidFill>
              </a:rPr>
              <a:t>console</a:t>
            </a:r>
            <a:r>
              <a:rPr lang="zh-CN" altLang="en-US" sz="2000">
                <a:solidFill>
                  <a:schemeClr val="tx1"/>
                </a:solidFill>
              </a:rPr>
              <a:t>安慰、抚慰</a:t>
            </a:r>
            <a:endParaRPr lang="zh-CN" altLang="en-US" sz="2000">
              <a:solidFill>
                <a:schemeClr val="tx1"/>
              </a:solidFill>
            </a:endParaRPr>
          </a:p>
          <a:p>
            <a:pPr marL="0" indent="0">
              <a:buNone/>
            </a:pPr>
            <a:r>
              <a:rPr lang="en-US" altLang="zh-CN" sz="2000">
                <a:solidFill>
                  <a:schemeClr val="tx1"/>
                </a:solidFill>
              </a:rPr>
              <a:t>She put a consoling arm around his shoulders. </a:t>
            </a:r>
            <a:endParaRPr lang="en-US" altLang="zh-CN" sz="2000">
              <a:solidFill>
                <a:schemeClr val="tx1"/>
              </a:solidFill>
            </a:endParaRPr>
          </a:p>
          <a:p>
            <a:pPr marL="0" indent="0">
              <a:buNone/>
            </a:pPr>
            <a:endParaRPr lang="zh-CN" altLang="en-US"/>
          </a:p>
          <a:p>
            <a:pPr marL="0" indent="0">
              <a:buNone/>
            </a:pPr>
            <a:endParaRPr lang="zh-CN" altLang="en-US"/>
          </a:p>
        </p:txBody>
      </p:sp>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0375"/>
            <a:ext cx="10968990" cy="5789295"/>
          </a:xfrm>
          <a:ln>
            <a:solidFill>
              <a:schemeClr val="accent1"/>
            </a:solidFill>
          </a:ln>
        </p:spPr>
        <p:txBody>
          <a:bodyPr/>
          <a:p>
            <a:pPr marL="0" indent="0">
              <a:buNone/>
            </a:pPr>
            <a:r>
              <a:rPr lang="en-US" altLang="zh-CN" sz="2000" b="1">
                <a:solidFill>
                  <a:schemeClr val="tx1"/>
                </a:solidFill>
                <a:effectLst>
                  <a:outerShdw blurRad="38100" dist="38100" dir="2700000" algn="tl">
                    <a:srgbClr val="000000">
                      <a:alpha val="43137"/>
                    </a:srgbClr>
                  </a:outerShdw>
                </a:effectLst>
              </a:rPr>
              <a:t>compliment</a:t>
            </a:r>
            <a:r>
              <a:rPr lang="zh-CN" altLang="en-US" sz="2000" b="1">
                <a:solidFill>
                  <a:schemeClr val="tx1"/>
                </a:solidFill>
                <a:effectLst>
                  <a:outerShdw blurRad="38100" dist="38100" dir="2700000" algn="tl">
                    <a:srgbClr val="000000">
                      <a:alpha val="43137"/>
                    </a:srgbClr>
                  </a:outerShdw>
                </a:effectLst>
              </a:rPr>
              <a:t>恭维、赞美</a:t>
            </a:r>
            <a:endParaRPr lang="zh-CN" altLang="en-US" sz="2000" b="1">
              <a:solidFill>
                <a:schemeClr val="tx1"/>
              </a:solidFill>
              <a:effectLst>
                <a:outerShdw blurRad="38100" dist="38100" dir="2700000" algn="tl">
                  <a:srgbClr val="000000">
                    <a:alpha val="43137"/>
                  </a:srgbClr>
                </a:outerShdw>
              </a:effectLst>
            </a:endParaRPr>
          </a:p>
          <a:p>
            <a:pPr marL="0" indent="0">
              <a:buNone/>
            </a:pPr>
            <a:endParaRPr lang="zh-CN" altLang="en-US" sz="2000" b="1">
              <a:solidFill>
                <a:schemeClr val="tx1"/>
              </a:solidFill>
              <a:effectLst>
                <a:outerShdw blurRad="38100" dist="38100" dir="2700000" algn="tl">
                  <a:srgbClr val="000000">
                    <a:alpha val="43137"/>
                  </a:srgbClr>
                </a:outerShdw>
              </a:effectLst>
            </a:endParaRPr>
          </a:p>
        </p:txBody>
      </p:sp>
      <p:pic>
        <p:nvPicPr>
          <p:cNvPr id="4" name="图片 3" descr="Screenshot_20251218_234642_cn.dictcn.android.digi"/>
          <p:cNvPicPr>
            <a:picLocks noChangeAspect="1"/>
          </p:cNvPicPr>
          <p:nvPr/>
        </p:nvPicPr>
        <p:blipFill>
          <a:blip r:embed="rId2"/>
          <a:stretch>
            <a:fillRect/>
          </a:stretch>
        </p:blipFill>
        <p:spPr>
          <a:xfrm>
            <a:off x="779780" y="1108710"/>
            <a:ext cx="8002905" cy="3617595"/>
          </a:xfrm>
          <a:prstGeom prst="rect">
            <a:avLst/>
          </a:prstGeom>
        </p:spPr>
      </p:pic>
    </p:spTree>
    <p:custDataLst>
      <p:tags r:id="rId3"/>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2125"/>
            <a:ext cx="10968990" cy="5757545"/>
          </a:xfrm>
        </p:spPr>
        <p:txBody>
          <a:bodyPr/>
          <a:p>
            <a:pPr marL="0" indent="0">
              <a:buNone/>
            </a:pPr>
            <a:endParaRPr lang="zh-CN" altLang="en-US"/>
          </a:p>
        </p:txBody>
      </p:sp>
      <p:pic>
        <p:nvPicPr>
          <p:cNvPr id="4" name="图片 3" descr="Screenshot_20251218_195317"/>
          <p:cNvPicPr>
            <a:picLocks noChangeAspect="1"/>
          </p:cNvPicPr>
          <p:nvPr/>
        </p:nvPicPr>
        <p:blipFill>
          <a:blip r:embed="rId2"/>
          <a:stretch>
            <a:fillRect/>
          </a:stretch>
        </p:blipFill>
        <p:spPr>
          <a:xfrm>
            <a:off x="97790" y="635"/>
            <a:ext cx="12027535" cy="6759575"/>
          </a:xfrm>
          <a:prstGeom prst="rect">
            <a:avLst/>
          </a:prstGeom>
        </p:spPr>
      </p:pic>
    </p:spTree>
    <p:custDataLst>
      <p:tags r:id="rId3"/>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9580"/>
            <a:ext cx="10968990" cy="5800090"/>
          </a:xfrm>
        </p:spPr>
        <p:txBody>
          <a:bodyPr/>
          <a:p>
            <a:pPr marL="0" indent="0">
              <a:buNone/>
            </a:pPr>
            <a:endParaRPr lang="zh-CN" altLang="en-US"/>
          </a:p>
        </p:txBody>
      </p:sp>
      <p:pic>
        <p:nvPicPr>
          <p:cNvPr id="5" name="图片 4" descr="Screenshot_20251218_235142"/>
          <p:cNvPicPr>
            <a:picLocks noChangeAspect="1"/>
          </p:cNvPicPr>
          <p:nvPr/>
        </p:nvPicPr>
        <p:blipFill>
          <a:blip r:embed="rId2"/>
          <a:stretch>
            <a:fillRect/>
          </a:stretch>
        </p:blipFill>
        <p:spPr>
          <a:xfrm>
            <a:off x="214630" y="206375"/>
            <a:ext cx="11783695" cy="6223635"/>
          </a:xfrm>
          <a:prstGeom prst="rect">
            <a:avLst/>
          </a:prstGeom>
        </p:spPr>
      </p:pic>
    </p:spTree>
    <p:custDataLst>
      <p:tags r:id="rId3"/>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59740"/>
            <a:ext cx="10968990" cy="5789930"/>
          </a:xfrm>
          <a:ln>
            <a:solidFill>
              <a:schemeClr val="accent1"/>
            </a:solidFill>
          </a:ln>
        </p:spPr>
        <p:txBody>
          <a:bodyPr>
            <a:noAutofit/>
          </a:bodyPr>
          <a:p>
            <a:pPr marL="0" indent="0" algn="just">
              <a:lnSpc>
                <a:spcPts val="2400"/>
              </a:lnSpc>
              <a:spcAft>
                <a:spcPts val="0"/>
              </a:spcAft>
              <a:buNone/>
            </a:pPr>
            <a:r>
              <a:rPr lang="en-US" altLang="zh-CN" sz="2000" b="1" i="1">
                <a:solidFill>
                  <a:schemeClr val="tx1"/>
                </a:solidFill>
                <a:effectLst>
                  <a:outerShdw blurRad="38100" dist="38100" dir="2700000" algn="tl">
                    <a:srgbClr val="000000">
                      <a:alpha val="43137"/>
                    </a:srgbClr>
                  </a:outerShdw>
                </a:effectLst>
                <a:latin typeface="Sitka Small" charset="0"/>
                <a:cs typeface="Sitka Small" charset="0"/>
              </a:rPr>
              <a:t>I thought they would walk away or tell me to leave. </a:t>
            </a:r>
            <a:endParaRPr lang="en-US" altLang="zh-CN" sz="2000" b="1" i="1">
              <a:solidFill>
                <a:schemeClr val="tx1"/>
              </a:solidFill>
              <a:effectLst>
                <a:outerShdw blurRad="38100" dist="38100" dir="2700000" algn="tl">
                  <a:srgbClr val="000000">
                    <a:alpha val="43137"/>
                  </a:srgbClr>
                </a:outerShdw>
              </a:effectLst>
              <a:latin typeface="Sitka Small" charset="0"/>
              <a:cs typeface="Sitka Small" charset="0"/>
            </a:endParaRPr>
          </a:p>
          <a:p>
            <a:pPr marL="0" indent="0" algn="just">
              <a:lnSpc>
                <a:spcPts val="2400"/>
              </a:lnSpc>
              <a:spcAft>
                <a:spcPts val="0"/>
              </a:spcAft>
              <a:buNone/>
            </a:pPr>
            <a:r>
              <a:rPr lang="en-US" altLang="zh-CN" sz="2000">
                <a:solidFill>
                  <a:schemeClr val="tx1"/>
                </a:solidFill>
                <a:latin typeface="Sitka Small" charset="0"/>
                <a:cs typeface="Sitka Small" charset="0"/>
              </a:rPr>
              <a:t>Instead, Katrina leaned closer, her eyes widening with genuine interest. “That smells amazing!” she exclaimed. “What is it?” Before I could stammer a reply, the other girls gathered around. Hesitantly, I explained it was my mom’s fried tofu, a traditional Chinese dish. To my astonishment, Katrina wanted to try a bite. As she tasted it, she smiled broadly and offered a sincere compliment: “This is delicious!” The others followed, and my lunch became a shared feast. The afternoon passed in warm conversation, and when the final bell rang, I walked home with a light heart, eager to share the news.</a:t>
            </a:r>
            <a:endParaRPr lang="en-US" altLang="zh-CN" sz="2000">
              <a:solidFill>
                <a:schemeClr val="tx1"/>
              </a:solidFill>
              <a:latin typeface="Sitka Small" charset="0"/>
              <a:cs typeface="Sitka Small" charset="0"/>
            </a:endParaRPr>
          </a:p>
          <a:p>
            <a:pPr marL="0" indent="0" algn="just">
              <a:lnSpc>
                <a:spcPts val="2400"/>
              </a:lnSpc>
              <a:spcAft>
                <a:spcPts val="0"/>
              </a:spcAft>
              <a:buNone/>
            </a:pPr>
            <a:r>
              <a:rPr lang="en-US" altLang="zh-CN" sz="2000" b="1" i="1">
                <a:solidFill>
                  <a:schemeClr val="tx1"/>
                </a:solidFill>
                <a:effectLst>
                  <a:outerShdw blurRad="38100" dist="38100" dir="2700000" algn="tl">
                    <a:srgbClr val="000000">
                      <a:alpha val="43137"/>
                    </a:srgbClr>
                  </a:outerShdw>
                </a:effectLst>
                <a:latin typeface="Sitka Small" charset="0"/>
                <a:cs typeface="Sitka Small" charset="0"/>
              </a:rPr>
              <a:t>When I arrived home, my mom asked how my day went. </a:t>
            </a:r>
            <a:endParaRPr lang="en-US" altLang="zh-CN" sz="2000" b="1" i="1">
              <a:solidFill>
                <a:schemeClr val="tx1"/>
              </a:solidFill>
              <a:effectLst>
                <a:outerShdw blurRad="38100" dist="38100" dir="2700000" algn="tl">
                  <a:srgbClr val="000000">
                    <a:alpha val="43137"/>
                  </a:srgbClr>
                </a:outerShdw>
              </a:effectLst>
              <a:latin typeface="Sitka Small" charset="0"/>
              <a:cs typeface="Sitka Small" charset="0"/>
            </a:endParaRPr>
          </a:p>
          <a:p>
            <a:pPr marL="0" indent="0" algn="just">
              <a:lnSpc>
                <a:spcPts val="2400"/>
              </a:lnSpc>
              <a:spcAft>
                <a:spcPts val="0"/>
              </a:spcAft>
              <a:buNone/>
            </a:pPr>
            <a:r>
              <a:rPr lang="en-US" altLang="zh-CN" sz="2000">
                <a:solidFill>
                  <a:schemeClr val="tx1"/>
                </a:solidFill>
                <a:latin typeface="Sitka Small" charset="0"/>
                <a:cs typeface="Sitka Small" charset="0"/>
              </a:rPr>
              <a:t>With delight, I described the lunch: how the girls had embraced the food I once feared would isolate me. Mother sighed, her usual worry melting into relief. “Tomorrow, I’ll pack you something different,” she said, her eyes sparkling. “Let them fall in love with our food, bite by bite.” It was her simple pride that made me see the truth: my shame had never been about the food, but my own insecurity. That day, I learned that authenticity builds bridges and what makes us different can become what connects us most deeply.</a:t>
            </a:r>
            <a:endParaRPr lang="en-US" altLang="zh-CN" sz="2000">
              <a:solidFill>
                <a:schemeClr val="tx1"/>
              </a:solidFill>
              <a:latin typeface="Sitka Small" charset="0"/>
              <a:cs typeface="Sitka Small" charset="0"/>
            </a:endParaRPr>
          </a:p>
        </p:txBody>
      </p:sp>
    </p:spTree>
    <p:custDataLst>
      <p:tags r:id="rId2"/>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2445"/>
            <a:ext cx="10968990" cy="5737225"/>
          </a:xfrm>
          <a:ln>
            <a:solidFill>
              <a:schemeClr val="accent1"/>
            </a:solidFill>
          </a:ln>
        </p:spPr>
        <p:txBody>
          <a:bodyPr/>
          <a:p>
            <a:pPr marL="0" indent="0">
              <a:buNone/>
            </a:pPr>
            <a:r>
              <a:rPr lang="en-US" altLang="zh-CN" sz="2000">
                <a:solidFill>
                  <a:schemeClr val="tx1"/>
                </a:solidFill>
                <a:effectLst>
                  <a:outerShdw blurRad="38100" dist="38100" dir="2700000" algn="tl">
                    <a:srgbClr val="000000">
                      <a:alpha val="43137"/>
                    </a:srgbClr>
                  </a:outerShdw>
                </a:effectLst>
                <a:latin typeface="Sitka Small" charset="0"/>
                <a:cs typeface="Sitka Small" charset="0"/>
              </a:rPr>
              <a:t>make amends</a:t>
            </a:r>
            <a:r>
              <a:rPr lang="zh-CN" altLang="en-US" sz="2000">
                <a:solidFill>
                  <a:schemeClr val="tx1"/>
                </a:solidFill>
                <a:effectLst>
                  <a:outerShdw blurRad="38100" dist="38100" dir="2700000" algn="tl">
                    <a:srgbClr val="000000">
                      <a:alpha val="43137"/>
                    </a:srgbClr>
                  </a:outerShdw>
                </a:effectLst>
                <a:latin typeface="Sitka Small" charset="0"/>
                <a:cs typeface="Sitka Small" charset="0"/>
              </a:rPr>
              <a:t>弥补过失</a:t>
            </a:r>
            <a:endParaRPr lang="zh-CN" altLang="en-US" sz="2000">
              <a:solidFill>
                <a:schemeClr val="tx1"/>
              </a:solidFill>
              <a:effectLst>
                <a:outerShdw blurRad="38100" dist="38100" dir="2700000" algn="tl">
                  <a:srgbClr val="000000">
                    <a:alpha val="43137"/>
                  </a:srgbClr>
                </a:outerShdw>
              </a:effectLst>
              <a:latin typeface="Sitka Small" charset="0"/>
              <a:cs typeface="Sitka Small" charset="0"/>
            </a:endParaRPr>
          </a:p>
          <a:p>
            <a:pPr marL="0" indent="0">
              <a:buNone/>
            </a:pPr>
            <a:r>
              <a:rPr lang="en-US" altLang="zh-CN" sz="2000">
                <a:solidFill>
                  <a:schemeClr val="tx1"/>
                </a:solidFill>
                <a:latin typeface="Sitka Small" charset="0"/>
                <a:cs typeface="Sitka Small" charset="0"/>
              </a:rPr>
              <a:t>He tried to make amends by helping her clean up.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make amends to sb. for sth. </a:t>
            </a:r>
            <a:r>
              <a:rPr lang="zh-CN" altLang="en-US" sz="2000">
                <a:solidFill>
                  <a:schemeClr val="tx1"/>
                </a:solidFill>
                <a:latin typeface="Sitka Small" charset="0"/>
                <a:cs typeface="Sitka Small" charset="0"/>
              </a:rPr>
              <a:t>赔不是、赔偿、将功补过</a:t>
            </a:r>
            <a:r>
              <a:rPr lang="en-US" altLang="zh-CN" sz="2000">
                <a:solidFill>
                  <a:schemeClr val="tx1"/>
                </a:solidFill>
                <a:latin typeface="Sitka Small" charset="0"/>
                <a:cs typeface="Sitka Small" charset="0"/>
              </a:rPr>
              <a:t>=make up for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effectLst>
                  <a:outerShdw blurRad="38100" dist="38100" dir="2700000" algn="tl">
                    <a:srgbClr val="000000">
                      <a:alpha val="43137"/>
                    </a:srgbClr>
                  </a:outerShdw>
                </a:effectLst>
                <a:latin typeface="Sitka Small" charset="0"/>
                <a:cs typeface="Sitka Small" charset="0"/>
              </a:rPr>
              <a:t>relate</a:t>
            </a:r>
            <a:r>
              <a:rPr lang="zh-CN" altLang="en-US" sz="2000">
                <a:solidFill>
                  <a:schemeClr val="tx1"/>
                </a:solidFill>
                <a:effectLst>
                  <a:outerShdw blurRad="38100" dist="38100" dir="2700000" algn="tl">
                    <a:srgbClr val="000000">
                      <a:alpha val="43137"/>
                    </a:srgbClr>
                  </a:outerShdw>
                </a:effectLst>
                <a:latin typeface="Sitka Small" charset="0"/>
                <a:cs typeface="Sitka Small" charset="0"/>
              </a:rPr>
              <a:t>讲述、讲起</a:t>
            </a:r>
            <a:endParaRPr lang="zh-CN" altLang="en-US" sz="2000">
              <a:solidFill>
                <a:schemeClr val="tx1"/>
              </a:solidFill>
              <a:effectLst>
                <a:outerShdw blurRad="38100" dist="38100" dir="2700000" algn="tl">
                  <a:srgbClr val="000000">
                    <a:alpha val="43137"/>
                  </a:srgbClr>
                </a:outerShdw>
              </a:effectLst>
              <a:latin typeface="Sitka Small" charset="0"/>
              <a:cs typeface="Sitka Small" charset="0"/>
            </a:endParaRPr>
          </a:p>
          <a:p>
            <a:pPr marL="0" indent="0">
              <a:buNone/>
            </a:pPr>
            <a:r>
              <a:rPr lang="en-US" altLang="zh-CN" sz="2000">
                <a:solidFill>
                  <a:schemeClr val="tx1"/>
                </a:solidFill>
                <a:latin typeface="Sitka Small" charset="0"/>
                <a:cs typeface="Sitka Small" charset="0"/>
              </a:rPr>
              <a:t>She related how she overcame the challenge.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(relate</a:t>
            </a:r>
            <a:r>
              <a:rPr lang="zh-CN" altLang="en-US" sz="2000">
                <a:solidFill>
                  <a:schemeClr val="tx1"/>
                </a:solidFill>
                <a:latin typeface="Sitka Small" charset="0"/>
                <a:cs typeface="Sitka Small" charset="0"/>
              </a:rPr>
              <a:t>是个一词多义单词，主要的一词多义是理解、认同：</a:t>
            </a:r>
            <a:r>
              <a:rPr lang="en-US" altLang="zh-CN" sz="2000">
                <a:solidFill>
                  <a:schemeClr val="tx1"/>
                </a:solidFill>
                <a:latin typeface="Sitka Small" charset="0"/>
                <a:cs typeface="Sitka Small" charset="0"/>
              </a:rPr>
              <a:t>relate to)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We w</a:t>
            </a:r>
            <a:r>
              <a:rPr lang="en-US" altLang="zh-CN" sz="2000" u="sng">
                <a:solidFill>
                  <a:schemeClr val="tx1"/>
                </a:solidFill>
                <a:latin typeface="Sitka Small" charset="0"/>
                <a:cs typeface="Sitka Small" charset="0"/>
              </a:rPr>
              <a:t>         </a:t>
            </a:r>
            <a:r>
              <a:rPr lang="en-US" altLang="zh-CN" sz="2000">
                <a:solidFill>
                  <a:schemeClr val="tx1"/>
                </a:solidFill>
                <a:latin typeface="Sitka Small" charset="0"/>
                <a:cs typeface="Sitka Small" charset="0"/>
              </a:rPr>
              <a:t> away (</a:t>
            </a:r>
            <a:r>
              <a:rPr lang="zh-CN" altLang="en-US" sz="2000">
                <a:solidFill>
                  <a:schemeClr val="tx1"/>
                </a:solidFill>
                <a:latin typeface="Sitka Small" charset="0"/>
                <a:cs typeface="Sitka Small" charset="0"/>
              </a:rPr>
              <a:t>消磨时间</a:t>
            </a:r>
            <a:r>
              <a:rPr lang="en-US" altLang="zh-CN" sz="2000">
                <a:solidFill>
                  <a:schemeClr val="tx1"/>
                </a:solidFill>
                <a:latin typeface="Sitka Small" charset="0"/>
                <a:cs typeface="Sitka Small" charset="0"/>
              </a:rPr>
              <a:t>) the afternoon playing cards in front of the fire.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She gave permission to the plane to t</a:t>
            </a:r>
            <a:r>
              <a:rPr lang="en-US" altLang="zh-CN" sz="2000" u="sng">
                <a:solidFill>
                  <a:schemeClr val="tx1"/>
                </a:solidFill>
                <a:latin typeface="Sitka Small" charset="0"/>
                <a:cs typeface="Sitka Small" charset="0"/>
              </a:rPr>
              <a:t>           </a:t>
            </a:r>
            <a:r>
              <a:rPr lang="en-US" altLang="zh-CN" sz="2000">
                <a:solidFill>
                  <a:schemeClr val="tx1"/>
                </a:solidFill>
                <a:latin typeface="Sitka Small" charset="0"/>
                <a:cs typeface="Sitka Small" charset="0"/>
              </a:rPr>
              <a:t> (</a:t>
            </a:r>
            <a:r>
              <a:rPr lang="zh-CN" altLang="en-US" sz="2000">
                <a:solidFill>
                  <a:schemeClr val="tx1"/>
                </a:solidFill>
                <a:latin typeface="Sitka Small" charset="0"/>
                <a:cs typeface="Sitka Small" charset="0"/>
              </a:rPr>
              <a:t>飞机滑行</a:t>
            </a:r>
            <a:r>
              <a:rPr lang="en-US" altLang="zh-CN" sz="2000">
                <a:solidFill>
                  <a:schemeClr val="tx1"/>
                </a:solidFill>
                <a:latin typeface="Sitka Small" charset="0"/>
                <a:cs typeface="Sitka Small" charset="0"/>
              </a:rPr>
              <a:t>) into position and hold for takeoff.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She was s</a:t>
            </a:r>
            <a:r>
              <a:rPr lang="en-US" altLang="zh-CN" sz="2000" u="sng">
                <a:solidFill>
                  <a:schemeClr val="tx1"/>
                </a:solidFill>
                <a:latin typeface="Sitka Small" charset="0"/>
                <a:cs typeface="Sitka Small" charset="0"/>
              </a:rPr>
              <a:t>          </a:t>
            </a:r>
            <a:r>
              <a:rPr lang="en-US" altLang="zh-CN" sz="2000">
                <a:solidFill>
                  <a:schemeClr val="tx1"/>
                </a:solidFill>
                <a:latin typeface="Sitka Small" charset="0"/>
                <a:cs typeface="Sitka Small" charset="0"/>
              </a:rPr>
              <a:t> (</a:t>
            </a:r>
            <a:r>
              <a:rPr lang="zh-CN" altLang="en-US" sz="2000">
                <a:solidFill>
                  <a:schemeClr val="tx1"/>
                </a:solidFill>
                <a:latin typeface="Sitka Small" charset="0"/>
                <a:cs typeface="Sitka Small" charset="0"/>
              </a:rPr>
              <a:t>穿戴、显摆</a:t>
            </a:r>
            <a:r>
              <a:rPr lang="en-US" altLang="zh-CN" sz="2000">
                <a:solidFill>
                  <a:schemeClr val="tx1"/>
                </a:solidFill>
                <a:latin typeface="Sitka Small" charset="0"/>
                <a:cs typeface="Sitka Small" charset="0"/>
              </a:rPr>
              <a:t>) a T-shirt with the company’s logo on it. </a:t>
            </a:r>
            <a:endParaRPr lang="en-US" altLang="zh-CN" sz="2000">
              <a:solidFill>
                <a:schemeClr val="tx1"/>
              </a:solidFill>
              <a:latin typeface="Sitka Small" charset="0"/>
              <a:cs typeface="Sitka Small" charset="0"/>
            </a:endParaRPr>
          </a:p>
          <a:p>
            <a:pPr marL="0" indent="0">
              <a:buNone/>
            </a:pPr>
            <a:endParaRPr lang="en-US" altLang="zh-CN"/>
          </a:p>
          <a:p>
            <a:pPr marL="0" indent="0">
              <a:buNone/>
            </a:pP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54990"/>
            <a:ext cx="10968990" cy="5694680"/>
          </a:xfrm>
          <a:ln>
            <a:solidFill>
              <a:schemeClr val="accent1"/>
            </a:solidFill>
          </a:ln>
        </p:spPr>
        <p:txBody>
          <a:bodyPr/>
          <a:p>
            <a:pPr marL="0" indent="0">
              <a:buNone/>
            </a:pPr>
            <a:r>
              <a:rPr lang="en-US" altLang="zh-CN"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deliver</a:t>
            </a:r>
            <a:r>
              <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做演讲</a:t>
            </a:r>
            <a:endPar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endParaRPr>
          </a:p>
          <a:p>
            <a:pPr marL="0" indent="0">
              <a:buNone/>
            </a:pPr>
            <a:r>
              <a:rPr lang="en-US" altLang="zh-CN" sz="2000">
                <a:solidFill>
                  <a:schemeClr val="tx1"/>
                </a:solidFill>
                <a:latin typeface="Bookman Old Style" panose="02050604050505020204" charset="0"/>
                <a:cs typeface="Bookman Old Style" panose="02050604050505020204" charset="0"/>
              </a:rPr>
              <a:t>She is due to deliver a lecture on genetic engineering. </a:t>
            </a:r>
            <a:endParaRPr lang="en-US" altLang="zh-CN" sz="2000">
              <a:solidFill>
                <a:schemeClr val="tx1"/>
              </a:solidFill>
              <a:latin typeface="Bookman Old Style" panose="02050604050505020204" charset="0"/>
              <a:cs typeface="Bookman Old Style" panose="02050604050505020204" charset="0"/>
            </a:endParaRPr>
          </a:p>
          <a:p>
            <a:pPr marL="0" indent="0">
              <a:buNone/>
            </a:pPr>
            <a:r>
              <a:rPr lang="en-US" altLang="zh-CN" sz="2000">
                <a:solidFill>
                  <a:schemeClr val="tx1"/>
                </a:solidFill>
                <a:latin typeface="Bookman Old Style" panose="02050604050505020204" charset="0"/>
                <a:cs typeface="Bookman Old Style" panose="02050604050505020204" charset="0"/>
              </a:rPr>
              <a:t>He delivered his lines confidently. </a:t>
            </a:r>
            <a:endParaRPr lang="en-US" altLang="zh-CN" sz="2000">
              <a:solidFill>
                <a:schemeClr val="tx1"/>
              </a:solidFill>
              <a:latin typeface="Bookman Old Style" panose="02050604050505020204" charset="0"/>
              <a:cs typeface="Bookman Old Style" panose="02050604050505020204" charset="0"/>
            </a:endParaRPr>
          </a:p>
          <a:p>
            <a:pPr marL="0" indent="0">
              <a:buNone/>
            </a:pPr>
            <a:r>
              <a:rPr lang="en-US" altLang="zh-CN" sz="2000">
                <a:solidFill>
                  <a:schemeClr val="tx1"/>
                </a:solidFill>
                <a:latin typeface="Bookman Old Style" panose="02050604050505020204" charset="0"/>
                <a:cs typeface="Bookman Old Style" panose="02050604050505020204" charset="0"/>
              </a:rPr>
              <a:t>The jury finally delivered its verdict. </a:t>
            </a:r>
            <a:endParaRPr lang="en-US" altLang="zh-CN" sz="2000">
              <a:solidFill>
                <a:schemeClr val="tx1"/>
              </a:solidFill>
              <a:latin typeface="Bookman Old Style" panose="02050604050505020204" charset="0"/>
              <a:cs typeface="Bookman Old Style" panose="02050604050505020204" charset="0"/>
            </a:endParaRPr>
          </a:p>
          <a:p>
            <a:pPr marL="0" indent="0">
              <a:buNone/>
            </a:pPr>
            <a:r>
              <a:rPr lang="en-US" altLang="zh-CN" sz="2000">
                <a:solidFill>
                  <a:schemeClr val="tx1"/>
                </a:solidFill>
                <a:latin typeface="Bookman Old Style" panose="02050604050505020204" charset="0"/>
                <a:cs typeface="Bookman Old Style" panose="02050604050505020204" charset="0"/>
              </a:rPr>
              <a:t>He has promised to finish the job by June and I am sure he will deliver. </a:t>
            </a:r>
            <a:endParaRPr lang="en-US" altLang="zh-CN" sz="2000">
              <a:solidFill>
                <a:schemeClr val="tx1"/>
              </a:solidFill>
              <a:latin typeface="Bookman Old Style" panose="02050604050505020204" charset="0"/>
              <a:cs typeface="Bookman Old Style" panose="02050604050505020204" charset="0"/>
            </a:endParaRPr>
          </a:p>
          <a:p>
            <a:pPr marL="0" indent="0">
              <a:buNone/>
            </a:pPr>
            <a:r>
              <a:rPr lang="en-US" altLang="zh-CN" sz="2000">
                <a:solidFill>
                  <a:schemeClr val="tx1"/>
                </a:solidFill>
                <a:latin typeface="Bookman Old Style" panose="02050604050505020204" charset="0"/>
                <a:cs typeface="Bookman Old Style" panose="02050604050505020204" charset="0"/>
              </a:rPr>
              <a:t>The team delivered a stunning victory last night. </a:t>
            </a:r>
            <a:endParaRPr lang="en-US" altLang="zh-CN" sz="2000">
              <a:solidFill>
                <a:schemeClr val="tx1"/>
              </a:solidFill>
              <a:latin typeface="Bookman Old Style" panose="02050604050505020204" charset="0"/>
              <a:cs typeface="Bookman Old Style" panose="02050604050505020204" charset="0"/>
            </a:endParaRPr>
          </a:p>
          <a:p>
            <a:pPr marL="0" indent="0">
              <a:buNone/>
            </a:pPr>
            <a:r>
              <a:rPr lang="en-US" altLang="zh-CN" sz="2000">
                <a:solidFill>
                  <a:schemeClr val="tx1"/>
                </a:solidFill>
                <a:latin typeface="Bookman Old Style" panose="02050604050505020204" charset="0"/>
                <a:cs typeface="Bookman Old Style" panose="02050604050505020204" charset="0"/>
              </a:rPr>
              <a:t>The baby was delivered by Caesarean section. </a:t>
            </a:r>
            <a:endParaRPr lang="en-US" altLang="zh-CN" sz="2000">
              <a:solidFill>
                <a:schemeClr val="tx1"/>
              </a:solidFill>
              <a:latin typeface="Bookman Old Style" panose="02050604050505020204" charset="0"/>
              <a:cs typeface="Bookman Old Style" panose="02050604050505020204" charset="0"/>
            </a:endParaRPr>
          </a:p>
          <a:p>
            <a:pPr marL="0" indent="0">
              <a:buNone/>
            </a:pPr>
            <a:r>
              <a:rPr lang="en-US" altLang="zh-CN"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address</a:t>
            </a:r>
            <a:r>
              <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发表演讲</a:t>
            </a:r>
            <a:endPar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endParaRPr>
          </a:p>
          <a:p>
            <a:pPr marL="0" indent="0">
              <a:buNone/>
            </a:pPr>
            <a:r>
              <a:rPr lang="en-US" altLang="zh-CN" sz="2000">
                <a:solidFill>
                  <a:schemeClr val="tx1"/>
                </a:solidFill>
                <a:latin typeface="Bookman Old Style" panose="02050604050505020204" charset="0"/>
                <a:cs typeface="Bookman Old Style" panose="02050604050505020204" charset="0"/>
              </a:rPr>
              <a:t>address a meeting</a:t>
            </a:r>
            <a:r>
              <a:rPr lang="zh-CN" altLang="en-US" sz="2000">
                <a:solidFill>
                  <a:schemeClr val="tx1"/>
                </a:solidFill>
                <a:latin typeface="Bookman Old Style" panose="02050604050505020204" charset="0"/>
                <a:cs typeface="Bookman Old Style" panose="02050604050505020204" charset="0"/>
              </a:rPr>
              <a:t>在会议上发表演讲</a:t>
            </a:r>
            <a:endParaRPr lang="zh-CN" altLang="en-US" sz="2000">
              <a:solidFill>
                <a:schemeClr val="tx1"/>
              </a:solidFill>
              <a:latin typeface="Bookman Old Style" panose="02050604050505020204" charset="0"/>
              <a:cs typeface="Bookman Old Style" panose="02050604050505020204" charset="0"/>
            </a:endParaRPr>
          </a:p>
          <a:p>
            <a:pPr marL="0" indent="0">
              <a:buNone/>
            </a:pPr>
            <a:r>
              <a:rPr lang="en-US" altLang="zh-CN" sz="2000">
                <a:solidFill>
                  <a:schemeClr val="tx1"/>
                </a:solidFill>
                <a:latin typeface="Bookman Old Style" panose="02050604050505020204" charset="0"/>
                <a:cs typeface="Bookman Old Style" panose="02050604050505020204" charset="0"/>
              </a:rPr>
              <a:t>address the opening (closing) ceremony</a:t>
            </a:r>
            <a:r>
              <a:rPr lang="zh-CN" altLang="en-US" sz="2000">
                <a:solidFill>
                  <a:schemeClr val="tx1"/>
                </a:solidFill>
                <a:latin typeface="Bookman Old Style" panose="02050604050505020204" charset="0"/>
                <a:cs typeface="Bookman Old Style" panose="02050604050505020204" charset="0"/>
              </a:rPr>
              <a:t>在开幕、闭幕式上演讲</a:t>
            </a:r>
            <a:endParaRPr lang="zh-CN" altLang="en-US" sz="2000">
              <a:solidFill>
                <a:schemeClr val="tx1"/>
              </a:solidFill>
              <a:latin typeface="Bookman Old Style" panose="02050604050505020204" charset="0"/>
              <a:cs typeface="Bookman Old Style" panose="02050604050505020204" charset="0"/>
            </a:endParaRPr>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2445"/>
            <a:ext cx="10968990" cy="5737225"/>
          </a:xfrm>
          <a:ln>
            <a:solidFill>
              <a:schemeClr val="accent1"/>
            </a:solidFill>
          </a:ln>
        </p:spPr>
        <p:txBody>
          <a:bodyPr>
            <a:noAutofit/>
          </a:bodyPr>
          <a:p>
            <a:pPr marL="0" indent="0">
              <a:spcAft>
                <a:spcPts val="0"/>
              </a:spcAft>
              <a:buNone/>
            </a:pPr>
            <a:r>
              <a:rPr lang="en-US" altLang="zh-CN" sz="1700">
                <a:solidFill>
                  <a:srgbClr val="FF0000"/>
                </a:solidFill>
              </a:rPr>
              <a:t>17.2 </a:t>
            </a:r>
            <a:r>
              <a:rPr lang="zh-CN" altLang="en-US" sz="1700">
                <a:solidFill>
                  <a:srgbClr val="FF0000"/>
                </a:solidFill>
              </a:rPr>
              <a:t>书面与符号表达</a:t>
            </a:r>
            <a:endParaRPr lang="zh-CN" altLang="en-US" sz="1700">
              <a:solidFill>
                <a:srgbClr val="FF0000"/>
              </a:solidFill>
            </a:endParaRPr>
          </a:p>
          <a:p>
            <a:pPr marL="0" indent="0">
              <a:spcAft>
                <a:spcPts val="0"/>
              </a:spcAft>
              <a:buNone/>
            </a:pPr>
            <a:r>
              <a:rPr lang="zh-CN" altLang="en-US" sz="1700">
                <a:solidFill>
                  <a:schemeClr val="tx1"/>
                </a:solidFill>
              </a:rPr>
              <a:t>书写类动作</a:t>
            </a:r>
            <a:endParaRPr lang="zh-CN" altLang="en-US" sz="1700">
              <a:solidFill>
                <a:schemeClr val="tx1"/>
              </a:solidFill>
            </a:endParaRPr>
          </a:p>
          <a:p>
            <a:pPr marL="0" indent="0">
              <a:spcAft>
                <a:spcPts val="0"/>
              </a:spcAft>
              <a:buNone/>
            </a:pPr>
            <a:r>
              <a:rPr lang="en-US" altLang="zh-CN" sz="1700">
                <a:solidFill>
                  <a:schemeClr val="tx1"/>
                </a:solidFill>
              </a:rPr>
              <a:t>scribble / scrawl</a:t>
            </a:r>
            <a:r>
              <a:rPr lang="zh-CN" altLang="en-US" sz="1700">
                <a:solidFill>
                  <a:schemeClr val="tx1"/>
                </a:solidFill>
              </a:rPr>
              <a:t>潦草地写</a:t>
            </a:r>
            <a:endParaRPr lang="zh-CN" altLang="en-US" sz="1700">
              <a:solidFill>
                <a:schemeClr val="tx1"/>
              </a:solidFill>
            </a:endParaRPr>
          </a:p>
          <a:p>
            <a:pPr marL="0" indent="0">
              <a:spcAft>
                <a:spcPts val="0"/>
              </a:spcAft>
              <a:buNone/>
            </a:pPr>
            <a:r>
              <a:rPr lang="en-US" altLang="zh-CN" sz="1700">
                <a:solidFill>
                  <a:schemeClr val="tx1"/>
                </a:solidFill>
              </a:rPr>
              <a:t>He scribbled a note before rushing out. </a:t>
            </a:r>
            <a:endParaRPr lang="en-US" altLang="zh-CN" sz="1700">
              <a:solidFill>
                <a:schemeClr val="tx1"/>
              </a:solidFill>
            </a:endParaRPr>
          </a:p>
          <a:p>
            <a:pPr marL="0" indent="0">
              <a:spcAft>
                <a:spcPts val="0"/>
              </a:spcAft>
              <a:buNone/>
            </a:pPr>
            <a:r>
              <a:rPr lang="en-US" altLang="zh-CN" sz="1700">
                <a:solidFill>
                  <a:schemeClr val="tx1"/>
                </a:solidFill>
              </a:rPr>
              <a:t>“I’ll pay you back,” I promised, hastily scribbling his number on a crumpled receipt before sprinting for the bus.</a:t>
            </a:r>
            <a:endParaRPr lang="en-US" altLang="zh-CN" sz="1700">
              <a:solidFill>
                <a:schemeClr val="tx1"/>
              </a:solidFill>
            </a:endParaRPr>
          </a:p>
          <a:p>
            <a:pPr marL="0" indent="0">
              <a:spcAft>
                <a:spcPts val="0"/>
              </a:spcAft>
              <a:buNone/>
            </a:pPr>
            <a:r>
              <a:rPr lang="en-US" altLang="zh-CN" sz="1700">
                <a:solidFill>
                  <a:schemeClr val="tx1"/>
                </a:solidFill>
              </a:rPr>
              <a:t>As we can see, in the first picture, the girl scribbled something on the paper using her feet while the second picture showcased the girl attentively wielded the brush to draw on the canvas. </a:t>
            </a:r>
            <a:endParaRPr lang="en-US" altLang="zh-CN" sz="1700">
              <a:solidFill>
                <a:schemeClr val="tx1"/>
              </a:solidFill>
            </a:endParaRPr>
          </a:p>
          <a:p>
            <a:pPr marL="0" indent="0">
              <a:spcAft>
                <a:spcPts val="0"/>
              </a:spcAft>
              <a:buNone/>
            </a:pPr>
            <a:r>
              <a:rPr lang="en-US" altLang="zh-CN" sz="1700">
                <a:solidFill>
                  <a:schemeClr val="tx1"/>
                </a:solidFill>
              </a:rPr>
              <a:t>draft</a:t>
            </a:r>
            <a:r>
              <a:rPr lang="zh-CN" altLang="en-US" sz="1700">
                <a:solidFill>
                  <a:schemeClr val="tx1"/>
                </a:solidFill>
              </a:rPr>
              <a:t>起草</a:t>
            </a:r>
            <a:endParaRPr lang="zh-CN" altLang="en-US" sz="1700">
              <a:solidFill>
                <a:schemeClr val="tx1"/>
              </a:solidFill>
            </a:endParaRPr>
          </a:p>
          <a:p>
            <a:pPr marL="0" indent="0">
              <a:spcAft>
                <a:spcPts val="0"/>
              </a:spcAft>
              <a:buNone/>
            </a:pPr>
            <a:r>
              <a:rPr lang="en-US" altLang="zh-CN" sz="1700">
                <a:solidFill>
                  <a:schemeClr val="tx1"/>
                </a:solidFill>
              </a:rPr>
              <a:t>He drafted an apology but never sent it. </a:t>
            </a:r>
            <a:endParaRPr lang="en-US" altLang="zh-CN" sz="1700">
              <a:solidFill>
                <a:schemeClr val="tx1"/>
              </a:solidFill>
            </a:endParaRPr>
          </a:p>
          <a:p>
            <a:pPr marL="0" indent="0">
              <a:spcAft>
                <a:spcPts val="0"/>
              </a:spcAft>
              <a:buNone/>
            </a:pPr>
            <a:r>
              <a:rPr lang="en-US" altLang="zh-CN" sz="1700">
                <a:solidFill>
                  <a:schemeClr val="tx1"/>
                </a:solidFill>
              </a:rPr>
              <a:t>craft</a:t>
            </a:r>
            <a:r>
              <a:rPr lang="zh-CN" altLang="en-US" sz="1700">
                <a:solidFill>
                  <a:schemeClr val="tx1"/>
                </a:solidFill>
              </a:rPr>
              <a:t>精心制作</a:t>
            </a:r>
            <a:endParaRPr lang="zh-CN" altLang="en-US" sz="1700">
              <a:solidFill>
                <a:schemeClr val="tx1"/>
              </a:solidFill>
            </a:endParaRPr>
          </a:p>
          <a:p>
            <a:pPr marL="0" indent="0">
              <a:spcAft>
                <a:spcPts val="0"/>
              </a:spcAft>
              <a:buNone/>
            </a:pPr>
            <a:r>
              <a:rPr lang="en-US" altLang="zh-CN" sz="1700">
                <a:solidFill>
                  <a:schemeClr val="tx1"/>
                </a:solidFill>
              </a:rPr>
              <a:t>All the furniture is crafted from natural materials. </a:t>
            </a:r>
            <a:endParaRPr lang="en-US" altLang="zh-CN" sz="1700">
              <a:solidFill>
                <a:schemeClr val="tx1"/>
              </a:solidFill>
            </a:endParaRPr>
          </a:p>
          <a:p>
            <a:pPr marL="0" indent="0">
              <a:spcAft>
                <a:spcPts val="0"/>
              </a:spcAft>
              <a:buNone/>
            </a:pPr>
            <a:r>
              <a:rPr lang="en-US" altLang="zh-CN" sz="1700">
                <a:solidFill>
                  <a:schemeClr val="tx1"/>
                </a:solidFill>
              </a:rPr>
              <a:t>drift</a:t>
            </a:r>
            <a:r>
              <a:rPr lang="zh-CN" altLang="en-US" sz="1700">
                <a:solidFill>
                  <a:schemeClr val="tx1"/>
                </a:solidFill>
              </a:rPr>
              <a:t>漂流、漂移、陷入</a:t>
            </a:r>
            <a:endParaRPr lang="zh-CN" altLang="en-US" sz="1700">
              <a:solidFill>
                <a:schemeClr val="tx1"/>
              </a:solidFill>
            </a:endParaRPr>
          </a:p>
          <a:p>
            <a:pPr marL="0" indent="0">
              <a:spcAft>
                <a:spcPts val="0"/>
              </a:spcAft>
              <a:buNone/>
            </a:pPr>
            <a:r>
              <a:rPr lang="en-US" altLang="zh-CN" sz="1700">
                <a:solidFill>
                  <a:schemeClr val="tx1"/>
                </a:solidFill>
              </a:rPr>
              <a:t>Some people drifted into teachig. </a:t>
            </a:r>
            <a:endParaRPr lang="en-US" altLang="zh-CN" sz="1700">
              <a:solidFill>
                <a:schemeClr val="tx1"/>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1490"/>
            <a:ext cx="10968990" cy="5758180"/>
          </a:xfrm>
          <a:ln>
            <a:solidFill>
              <a:schemeClr val="accent1"/>
            </a:solidFill>
          </a:ln>
        </p:spPr>
        <p:txBody>
          <a:bodyPr>
            <a:normAutofit/>
          </a:bodyPr>
          <a:p>
            <a:pPr marL="0" indent="0" algn="just">
              <a:lnSpc>
                <a:spcPts val="2200"/>
              </a:lnSpc>
              <a:spcAft>
                <a:spcPts val="0"/>
              </a:spcAft>
              <a:buNone/>
            </a:pPr>
            <a:r>
              <a:rPr lang="zh-CN" altLang="en-US" sz="2000" b="1">
                <a:solidFill>
                  <a:srgbClr val="FF0000"/>
                </a:solidFill>
                <a:latin typeface="Mongolian Baiti" panose="03000500000000000000" charset="0"/>
                <a:cs typeface="Mongolian Baiti" panose="03000500000000000000" charset="0"/>
                <a:sym typeface="+mn-ea"/>
              </a:rPr>
              <a:t>复习上节讲过的重点句子（</a:t>
            </a:r>
            <a:r>
              <a:rPr lang="en-US" altLang="zh-CN" sz="2000" b="1">
                <a:solidFill>
                  <a:srgbClr val="FF0000"/>
                </a:solidFill>
                <a:latin typeface="Mongolian Baiti" panose="03000500000000000000" charset="0"/>
                <a:cs typeface="Mongolian Baiti" panose="03000500000000000000" charset="0"/>
                <a:sym typeface="+mn-ea"/>
              </a:rPr>
              <a:t>5</a:t>
            </a:r>
            <a:r>
              <a:rPr lang="zh-CN" altLang="en-US" sz="2000" b="1">
                <a:solidFill>
                  <a:srgbClr val="FF0000"/>
                </a:solidFill>
                <a:latin typeface="Mongolian Baiti" panose="03000500000000000000" charset="0"/>
                <a:cs typeface="Mongolian Baiti" panose="03000500000000000000" charset="0"/>
                <a:sym typeface="+mn-ea"/>
              </a:rPr>
              <a:t>分钟）</a:t>
            </a:r>
            <a:endParaRPr lang="en-US" altLang="zh-CN" sz="2000" b="1">
              <a:solidFill>
                <a:srgbClr val="FF0000"/>
              </a:solidFill>
              <a:latin typeface="Mongolian Baiti" panose="03000500000000000000" charset="0"/>
              <a:cs typeface="Mongolian Baiti" panose="03000500000000000000" charset="0"/>
              <a:sym typeface="+mn-ea"/>
            </a:endParaRP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1. Without hesitation, I scooped her up and carried her to my truck. Once inside, the warm air blowing from the heater brought color to her pale cheeks.</a:t>
            </a:r>
            <a:endParaRPr lang="en-US" altLang="zh-CN" sz="2000" i="1">
              <a:solidFill>
                <a:schemeClr val="tx1"/>
              </a:solidFill>
              <a:latin typeface="Mongolian Baiti" panose="03000500000000000000" charset="0"/>
              <a:cs typeface="Mongolian Baiti" panose="03000500000000000000" charset="0"/>
              <a:sym typeface="+mn-ea"/>
            </a:endParaRP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2. </a:t>
            </a:r>
            <a:r>
              <a:rPr lang="en-US" altLang="zh-CN" sz="2000" i="1">
                <a:solidFill>
                  <a:schemeClr val="tx1"/>
                </a:solidFill>
                <a:latin typeface="Mongolian Baiti" panose="03000500000000000000" charset="0"/>
                <a:cs typeface="Mongolian Baiti" panose="03000500000000000000" charset="0"/>
                <a:sym typeface="+mn-ea"/>
              </a:rPr>
              <a:t>I realized that our stars, one born of love and the other of discovery, kept us connected across any distance.</a:t>
            </a:r>
            <a:endParaRPr lang="en-US" altLang="zh-CN" sz="2000" i="1">
              <a:solidFill>
                <a:schemeClr val="tx1"/>
              </a:solidFill>
              <a:latin typeface="Mongolian Baiti" panose="03000500000000000000" charset="0"/>
              <a:cs typeface="Mongolian Baiti" panose="03000500000000000000" charset="0"/>
            </a:endParaRP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3. He slid the key in and turned. Then the car roared to life. </a:t>
            </a:r>
            <a:endParaRPr lang="en-US" altLang="zh-CN" sz="2000" i="1">
              <a:solidFill>
                <a:schemeClr val="tx1"/>
              </a:solidFill>
              <a:latin typeface="Mongolian Baiti" panose="03000500000000000000" charset="0"/>
              <a:cs typeface="Mongolian Baiti" panose="03000500000000000000" charset="0"/>
            </a:endParaRP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4. The girl nodded, clutching her schoolbag tightly against her chest</a:t>
            </a:r>
            <a:r>
              <a:rPr lang="en-US" altLang="zh-CN" sz="2000" b="1" i="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a:t>
            </a:r>
            <a:r>
              <a:rPr lang="en-US" altLang="zh-CN" sz="2000" i="1">
                <a:solidFill>
                  <a:schemeClr val="tx1"/>
                </a:solidFill>
                <a:latin typeface="Mongolian Baiti" panose="03000500000000000000" charset="0"/>
                <a:cs typeface="Mongolian Baiti" panose="03000500000000000000" charset="0"/>
                <a:sym typeface="+mn-ea"/>
              </a:rPr>
              <a:t>Clara knelt down, unveiling a delicate wooden swing with intricate carvings</a:t>
            </a:r>
            <a:r>
              <a:rPr lang="en-US" altLang="zh-CN" sz="2000" b="1" i="1">
                <a:solidFill>
                  <a:schemeClr val="tx1"/>
                </a:solidFill>
                <a:latin typeface="Mongolian Baiti" panose="03000500000000000000" charset="0"/>
                <a:cs typeface="Mongolian Baiti" panose="03000500000000000000" charset="0"/>
                <a:sym typeface="+mn-ea"/>
              </a:rPr>
              <a:t>.</a:t>
            </a:r>
            <a:endParaRPr lang="en-US" altLang="zh-CN" sz="2000" b="1" i="1">
              <a:solidFill>
                <a:schemeClr val="tx1"/>
              </a:solidFill>
              <a:latin typeface="Mongolian Baiti" panose="03000500000000000000" charset="0"/>
              <a:cs typeface="Mongolian Baiti" panose="03000500000000000000" charset="0"/>
              <a:sym typeface="+mn-ea"/>
            </a:endParaRPr>
          </a:p>
          <a:p>
            <a:pPr marL="0" indent="0" algn="just">
              <a:lnSpc>
                <a:spcPts val="2200"/>
              </a:lnSpc>
              <a:spcAft>
                <a:spcPts val="0"/>
              </a:spcAft>
              <a:buClrTx/>
              <a:buSzTx/>
              <a:buNone/>
            </a:pPr>
            <a:r>
              <a:rPr lang="en-US" altLang="zh-CN" sz="2000" i="1">
                <a:solidFill>
                  <a:schemeClr val="tx1"/>
                </a:solidFill>
                <a:latin typeface="Mongolian Baiti" panose="03000500000000000000" charset="0"/>
                <a:cs typeface="Mongolian Baiti" panose="03000500000000000000" charset="0"/>
                <a:sym typeface="+mn-ea"/>
              </a:rPr>
              <a:t>5. Sunlight streaming through the tiny windows seemed to illuminate her pure joy. </a:t>
            </a:r>
            <a:endParaRPr lang="en-US" altLang="zh-CN" sz="2000" i="1">
              <a:solidFill>
                <a:schemeClr val="tx1"/>
              </a:solidFill>
              <a:latin typeface="Mongolian Baiti" panose="03000500000000000000" charset="0"/>
              <a:cs typeface="Mongolian Baiti" panose="03000500000000000000" charset="0"/>
              <a:sym typeface="+mn-ea"/>
            </a:endParaRPr>
          </a:p>
          <a:p>
            <a:pPr marL="0" indent="0" algn="just">
              <a:lnSpc>
                <a:spcPts val="2200"/>
              </a:lnSpc>
              <a:spcAft>
                <a:spcPts val="0"/>
              </a:spcAft>
              <a:buClrTx/>
              <a:buSzTx/>
              <a:buNone/>
            </a:pPr>
            <a:r>
              <a:rPr lang="en-US" altLang="zh-CN" sz="2000" i="1">
                <a:solidFill>
                  <a:schemeClr val="tx1"/>
                </a:solidFill>
                <a:latin typeface="Mongolian Baiti" panose="03000500000000000000" charset="0"/>
                <a:cs typeface="Mongolian Baiti" panose="03000500000000000000" charset="0"/>
                <a:sym typeface="+mn-ea"/>
              </a:rPr>
              <a:t>6. They'd created something magical: not just a toy cottage, but a sanctuary where childhood wonder bloomed eternal. </a:t>
            </a:r>
            <a:endParaRPr lang="en-US" altLang="zh-CN" sz="2000" i="1">
              <a:solidFill>
                <a:schemeClr val="tx1"/>
              </a:solidFill>
              <a:latin typeface="Mongolian Baiti" panose="03000500000000000000" charset="0"/>
              <a:cs typeface="Mongolian Baiti" panose="03000500000000000000" charset="0"/>
              <a:sym typeface="+mn-ea"/>
            </a:endParaRPr>
          </a:p>
          <a:p>
            <a:pPr marL="0" indent="0" algn="just">
              <a:lnSpc>
                <a:spcPts val="2200"/>
              </a:lnSpc>
              <a:spcAft>
                <a:spcPts val="0"/>
              </a:spcAft>
              <a:buClrTx/>
              <a:buSzTx/>
              <a:buNone/>
            </a:pPr>
            <a:r>
              <a:rPr lang="en-US" altLang="zh-CN" sz="2000" i="1">
                <a:solidFill>
                  <a:schemeClr val="tx1"/>
                </a:solidFill>
                <a:latin typeface="Mongolian Baiti" panose="03000500000000000000" charset="0"/>
                <a:cs typeface="Mongolian Baiti" panose="03000500000000000000" charset="0"/>
                <a:sym typeface="+mn-ea"/>
              </a:rPr>
              <a:t>7. With bated breath, they watched her open the yellow door. Then Mike emerged, cradling in his palms a miniature swing.</a:t>
            </a:r>
            <a:endParaRPr lang="en-US" altLang="zh-CN" sz="2000" i="1">
              <a:solidFill>
                <a:schemeClr val="tx1"/>
              </a:solidFill>
              <a:latin typeface="Mongolian Baiti" panose="03000500000000000000" charset="0"/>
              <a:cs typeface="Mongolian Baiti" panose="03000500000000000000" charset="0"/>
              <a:sym typeface="+mn-ea"/>
            </a:endParaRP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8. Emma's fingers trembled as she placed the worn rabbit on the swing, which swayed in a gentle rhythm until her gaze drifted to the crowded mailbox.</a:t>
            </a:r>
            <a:endParaRPr lang="en-US" altLang="zh-CN" sz="2000" i="1">
              <a:solidFill>
                <a:schemeClr val="tx1"/>
              </a:solidFill>
              <a:latin typeface="Mongolian Baiti" panose="03000500000000000000" charset="0"/>
              <a:cs typeface="Mongolian Baiti" panose="03000500000000000000" charset="0"/>
              <a:sym typeface="+mn-ea"/>
            </a:endParaRPr>
          </a:p>
          <a:p>
            <a:pPr marL="0" indent="0" algn="just">
              <a:lnSpc>
                <a:spcPts val="2200"/>
              </a:lnSpc>
              <a:spcAft>
                <a:spcPts val="0"/>
              </a:spcAft>
              <a:buNone/>
            </a:pPr>
            <a:r>
              <a:rPr lang="en-US" altLang="zh-CN" sz="2000" i="1">
                <a:solidFill>
                  <a:schemeClr val="tx1"/>
                </a:solidFill>
                <a:latin typeface="Mongolian Baiti" panose="03000500000000000000" charset="0"/>
                <a:cs typeface="Mongolian Baiti" panose="03000500000000000000" charset="0"/>
                <a:sym typeface="+mn-ea"/>
              </a:rPr>
              <a:t>9. It stood as a testament to a profound truth:the most fleeting whispers of childhood, when met with a listening heart, can become the most enduring magic.</a:t>
            </a:r>
            <a:endParaRPr lang="en-US" altLang="zh-CN" sz="2000" i="1">
              <a:solidFill>
                <a:schemeClr val="tx1"/>
              </a:solidFill>
              <a:latin typeface="Mongolian Baiti" panose="03000500000000000000" charset="0"/>
              <a:cs typeface="Mongolian Baiti" panose="03000500000000000000" charset="0"/>
              <a:sym typeface="+mn-ea"/>
            </a:endParaRPr>
          </a:p>
          <a:p>
            <a:pPr marL="0" indent="0" algn="just">
              <a:lnSpc>
                <a:spcPts val="2200"/>
              </a:lnSpc>
              <a:spcAft>
                <a:spcPts val="0"/>
              </a:spcAft>
              <a:buClrTx/>
              <a:buSzTx/>
              <a:buNone/>
            </a:pPr>
            <a:r>
              <a:rPr lang="en-US" altLang="zh-CN" sz="2000" i="1">
                <a:solidFill>
                  <a:schemeClr val="tx1"/>
                </a:solidFill>
                <a:latin typeface="Mongolian Baiti" panose="03000500000000000000" charset="0"/>
                <a:cs typeface="Mongolian Baiti" panose="03000500000000000000" charset="0"/>
                <a:sym typeface="+mn-ea"/>
              </a:rPr>
              <a:t>10. The door flew open and my son burst in, dirty and sweaty. Before I could even ask about his day, he blurted out, “I earned fifty dollars!” His arms shot into the air, a triumphant grin beaming across his face.</a:t>
            </a:r>
            <a:endParaRPr lang="en-US" altLang="zh-CN" sz="2000" i="1">
              <a:solidFill>
                <a:schemeClr val="tx1"/>
              </a:solidFill>
              <a:latin typeface="Mongolian Baiti" panose="03000500000000000000" charset="0"/>
              <a:cs typeface="Mongolian Baiti" panose="03000500000000000000" charset="0"/>
            </a:endParaRPr>
          </a:p>
          <a:p>
            <a:pPr marL="0" algn="just">
              <a:lnSpc>
                <a:spcPts val="2800"/>
              </a:lnSpc>
              <a:spcAft>
                <a:spcPts val="0"/>
              </a:spcAft>
              <a:buClrTx/>
              <a:buSzTx/>
              <a:buNone/>
            </a:pPr>
            <a:endParaRPr lang="en-US" altLang="zh-CN" i="1">
              <a:solidFill>
                <a:schemeClr val="tx1"/>
              </a:solidFill>
              <a:latin typeface="Sitka Small" charset="0"/>
              <a:cs typeface="Sitka Small" charset="0"/>
            </a:endParaRPr>
          </a:p>
          <a:p>
            <a:pPr marL="0" indent="0">
              <a:buNone/>
            </a:pPr>
            <a:endParaRPr lang="zh-CN" altLang="en-US"/>
          </a:p>
        </p:txBody>
      </p:sp>
    </p:spTree>
    <p:custDataLst>
      <p:tags r:id="rId2"/>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normAutofit lnSpcReduction="10000"/>
          </a:bodyPr>
          <a:p>
            <a:pPr marL="0" indent="0">
              <a:buNone/>
            </a:pPr>
            <a:r>
              <a:rPr lang="zh-CN" altLang="en-US" sz="2000">
                <a:solidFill>
                  <a:schemeClr val="tx1"/>
                </a:solidFill>
              </a:rPr>
              <a:t>绘画类动作</a:t>
            </a:r>
            <a:endParaRPr lang="zh-CN" altLang="en-US" sz="2000">
              <a:solidFill>
                <a:schemeClr val="tx1"/>
              </a:solidFill>
            </a:endParaRPr>
          </a:p>
          <a:p>
            <a:pPr marL="0" indent="0">
              <a:buNone/>
            </a:pPr>
            <a:r>
              <a:rPr lang="en-US" altLang="zh-CN" sz="2000">
                <a:solidFill>
                  <a:schemeClr val="tx1"/>
                </a:solidFill>
              </a:rPr>
              <a:t>sketch</a:t>
            </a:r>
            <a:r>
              <a:rPr lang="zh-CN" altLang="en-US" sz="2000">
                <a:solidFill>
                  <a:schemeClr val="tx1"/>
                </a:solidFill>
              </a:rPr>
              <a:t>素描、勾画</a:t>
            </a:r>
            <a:endParaRPr lang="zh-CN" altLang="en-US" sz="2000">
              <a:solidFill>
                <a:schemeClr val="tx1"/>
              </a:solidFill>
            </a:endParaRPr>
          </a:p>
          <a:p>
            <a:pPr marL="0" indent="0">
              <a:buNone/>
            </a:pPr>
            <a:r>
              <a:rPr lang="en-US" altLang="zh-CN" sz="2000">
                <a:solidFill>
                  <a:schemeClr val="tx1"/>
                </a:solidFill>
              </a:rPr>
              <a:t>He quickly sketched the view from the window. </a:t>
            </a:r>
            <a:endParaRPr lang="en-US" altLang="zh-CN" sz="2000">
              <a:solidFill>
                <a:schemeClr val="tx1"/>
              </a:solidFill>
            </a:endParaRPr>
          </a:p>
          <a:p>
            <a:pPr marL="0" indent="0">
              <a:buNone/>
            </a:pPr>
            <a:r>
              <a:rPr lang="en-US" altLang="zh-CN" sz="2000">
                <a:solidFill>
                  <a:schemeClr val="tx1"/>
                </a:solidFill>
              </a:rPr>
              <a:t>She sketched out (=outlined) her plan for tackling the problem. </a:t>
            </a:r>
            <a:endParaRPr lang="en-US" altLang="zh-CN" sz="2000">
              <a:solidFill>
                <a:schemeClr val="tx1"/>
              </a:solidFill>
            </a:endParaRPr>
          </a:p>
          <a:p>
            <a:pPr marL="0" indent="0">
              <a:buNone/>
            </a:pPr>
            <a:r>
              <a:rPr lang="en-US" altLang="zh-CN" sz="2000">
                <a:solidFill>
                  <a:schemeClr val="tx1"/>
                </a:solidFill>
              </a:rPr>
              <a:t>depict</a:t>
            </a:r>
            <a:r>
              <a:rPr lang="zh-CN" altLang="en-US" sz="2000">
                <a:solidFill>
                  <a:schemeClr val="tx1"/>
                </a:solidFill>
              </a:rPr>
              <a:t>描绘（正式用词</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The mural depicts scenes from village life. </a:t>
            </a:r>
            <a:endParaRPr lang="en-US" altLang="zh-CN" sz="2000">
              <a:solidFill>
                <a:schemeClr val="tx1"/>
              </a:solidFill>
            </a:endParaRPr>
          </a:p>
          <a:p>
            <a:pPr marL="0" indent="0">
              <a:buNone/>
            </a:pPr>
            <a:r>
              <a:rPr lang="zh-CN" altLang="en-US" sz="2000">
                <a:solidFill>
                  <a:schemeClr val="tx1"/>
                </a:solidFill>
              </a:rPr>
              <a:t>记号类动作</a:t>
            </a:r>
            <a:endParaRPr lang="zh-CN" altLang="en-US" sz="2000">
              <a:solidFill>
                <a:schemeClr val="tx1"/>
              </a:solidFill>
            </a:endParaRPr>
          </a:p>
          <a:p>
            <a:pPr marL="0" indent="0">
              <a:buNone/>
            </a:pPr>
            <a:r>
              <a:rPr lang="en-US" altLang="zh-CN" sz="2000">
                <a:solidFill>
                  <a:schemeClr val="tx1"/>
                </a:solidFill>
              </a:rPr>
              <a:t>underline</a:t>
            </a:r>
            <a:r>
              <a:rPr lang="zh-CN" altLang="en-US" sz="2000">
                <a:solidFill>
                  <a:schemeClr val="tx1"/>
                </a:solidFill>
              </a:rPr>
              <a:t>划线</a:t>
            </a:r>
            <a:r>
              <a:rPr lang="en-US" altLang="zh-CN" sz="2000">
                <a:solidFill>
                  <a:schemeClr val="tx1"/>
                </a:solidFill>
              </a:rPr>
              <a:t>=underscore, underlie </a:t>
            </a:r>
            <a:endParaRPr lang="en-US" altLang="zh-CN" sz="2000">
              <a:solidFill>
                <a:schemeClr val="tx1"/>
              </a:solidFill>
            </a:endParaRPr>
          </a:p>
          <a:p>
            <a:pPr marL="0" indent="0">
              <a:buNone/>
            </a:pPr>
            <a:r>
              <a:rPr lang="en-US" altLang="zh-CN" sz="2000">
                <a:solidFill>
                  <a:schemeClr val="tx1"/>
                </a:solidFill>
              </a:rPr>
              <a:t>He underlined the main idea in blue. </a:t>
            </a:r>
            <a:endParaRPr lang="en-US" altLang="zh-CN" sz="2000">
              <a:solidFill>
                <a:schemeClr val="tx1"/>
              </a:solidFill>
            </a:endParaRPr>
          </a:p>
          <a:p>
            <a:pPr marL="0" indent="0">
              <a:buNone/>
            </a:pPr>
            <a:r>
              <a:rPr lang="en-US" altLang="zh-CN" sz="2000">
                <a:solidFill>
                  <a:schemeClr val="tx1"/>
                </a:solidFill>
              </a:rPr>
              <a:t>highlight</a:t>
            </a:r>
            <a:r>
              <a:rPr lang="zh-CN" altLang="en-US" sz="2000">
                <a:solidFill>
                  <a:schemeClr val="tx1"/>
                </a:solidFill>
              </a:rPr>
              <a:t>高光</a:t>
            </a:r>
            <a:endParaRPr lang="zh-CN" altLang="en-US" sz="2000">
              <a:solidFill>
                <a:schemeClr val="tx1"/>
              </a:solidFill>
            </a:endParaRPr>
          </a:p>
          <a:p>
            <a:pPr marL="0" indent="0">
              <a:buNone/>
            </a:pPr>
            <a:r>
              <a:rPr lang="en-US" altLang="zh-CN" sz="2000">
                <a:solidFill>
                  <a:schemeClr val="tx1"/>
                </a:solidFill>
              </a:rPr>
              <a:t>He highlighted the deadline on the calendar. </a:t>
            </a:r>
            <a:endParaRPr lang="en-US" altLang="zh-CN" sz="2000">
              <a:solidFill>
                <a:schemeClr val="tx1"/>
              </a:solidFill>
            </a:endParaRPr>
          </a:p>
          <a:p>
            <a:pPr marL="0" indent="0">
              <a:buNone/>
            </a:pPr>
            <a:endParaRPr lang="en-US" altLang="zh-CN"/>
          </a:p>
          <a:p>
            <a:pPr marL="0" indent="0">
              <a:buNone/>
            </a:pPr>
            <a:endParaRPr lang="en-US" altLang="zh-CN"/>
          </a:p>
        </p:txBody>
      </p:sp>
    </p:spTree>
    <p:custDataLst>
      <p:tags r:id="rId2"/>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8785"/>
            <a:ext cx="10968990" cy="5810885"/>
          </a:xfrm>
          <a:ln>
            <a:solidFill>
              <a:schemeClr val="accent1"/>
            </a:solidFill>
          </a:ln>
        </p:spPr>
        <p:txBody>
          <a:bodyPr/>
          <a:p>
            <a:pPr marL="0" indent="0">
              <a:buNone/>
            </a:pPr>
            <a:r>
              <a:rPr lang="en-US" altLang="zh-CN">
                <a:solidFill>
                  <a:schemeClr val="tx1"/>
                </a:solidFill>
              </a:rPr>
              <a:t>check</a:t>
            </a:r>
            <a:r>
              <a:rPr lang="zh-CN" altLang="en-US">
                <a:solidFill>
                  <a:schemeClr val="tx1"/>
                </a:solidFill>
              </a:rPr>
              <a:t>打勾</a:t>
            </a:r>
            <a:endParaRPr lang="zh-CN" altLang="en-US">
              <a:solidFill>
                <a:schemeClr val="tx1"/>
              </a:solidFill>
            </a:endParaRPr>
          </a:p>
          <a:p>
            <a:pPr marL="0" indent="0">
              <a:buNone/>
            </a:pPr>
            <a:r>
              <a:rPr lang="en-US" altLang="zh-CN">
                <a:solidFill>
                  <a:schemeClr val="tx1"/>
                </a:solidFill>
              </a:rPr>
              <a:t>She checked all the items on the list. </a:t>
            </a:r>
            <a:endParaRPr lang="en-US" altLang="zh-CN">
              <a:solidFill>
                <a:schemeClr val="tx1"/>
              </a:solidFill>
            </a:endParaRPr>
          </a:p>
          <a:p>
            <a:pPr marL="0" indent="0">
              <a:buNone/>
            </a:pPr>
            <a:r>
              <a:rPr lang="en-US" altLang="zh-CN">
                <a:solidFill>
                  <a:schemeClr val="tx1"/>
                </a:solidFill>
              </a:rPr>
              <a:t>Please check (=tick) the boxes beside the sentences. </a:t>
            </a:r>
            <a:endParaRPr lang="en-US" altLang="zh-CN">
              <a:solidFill>
                <a:schemeClr val="tx1"/>
              </a:solidFill>
            </a:endParaRPr>
          </a:p>
          <a:p>
            <a:pPr marL="0" indent="0">
              <a:buNone/>
            </a:pPr>
            <a:r>
              <a:rPr lang="en-US" altLang="zh-CN">
                <a:solidFill>
                  <a:schemeClr val="tx1"/>
                </a:solidFill>
              </a:rPr>
              <a:t>cross out</a:t>
            </a:r>
            <a:r>
              <a:rPr lang="zh-CN" altLang="en-US">
                <a:solidFill>
                  <a:schemeClr val="tx1"/>
                </a:solidFill>
              </a:rPr>
              <a:t>划掉</a:t>
            </a:r>
            <a:endParaRPr lang="zh-CN" altLang="en-US">
              <a:solidFill>
                <a:schemeClr val="tx1"/>
              </a:solidFill>
            </a:endParaRPr>
          </a:p>
          <a:p>
            <a:pPr marL="0" indent="0">
              <a:buNone/>
            </a:pPr>
            <a:r>
              <a:rPr lang="zh-CN" altLang="en-US">
                <a:solidFill>
                  <a:schemeClr val="tx1"/>
                </a:solidFill>
              </a:rPr>
              <a:t>签名类动作</a:t>
            </a:r>
            <a:endParaRPr lang="zh-CN" altLang="en-US">
              <a:solidFill>
                <a:schemeClr val="tx1"/>
              </a:solidFill>
            </a:endParaRPr>
          </a:p>
          <a:p>
            <a:pPr marL="0" indent="0">
              <a:buNone/>
            </a:pPr>
            <a:r>
              <a:rPr lang="en-US" altLang="zh-CN">
                <a:solidFill>
                  <a:schemeClr val="tx1"/>
                </a:solidFill>
              </a:rPr>
              <a:t>authorize</a:t>
            </a:r>
            <a:r>
              <a:rPr lang="zh-CN" altLang="en-US">
                <a:solidFill>
                  <a:schemeClr val="tx1"/>
                </a:solidFill>
              </a:rPr>
              <a:t>授权签字</a:t>
            </a:r>
            <a:endParaRPr lang="zh-CN" altLang="en-US">
              <a:solidFill>
                <a:schemeClr val="tx1"/>
              </a:solidFill>
            </a:endParaRPr>
          </a:p>
          <a:p>
            <a:pPr marL="0" indent="0">
              <a:buNone/>
            </a:pPr>
            <a:r>
              <a:rPr lang="en-US" altLang="zh-CN">
                <a:solidFill>
                  <a:schemeClr val="tx1"/>
                </a:solidFill>
              </a:rPr>
              <a:t>He was authorized to sign on behalf of the board. </a:t>
            </a:r>
            <a:endParaRPr lang="en-US" altLang="zh-CN">
              <a:solidFill>
                <a:schemeClr val="tx1"/>
              </a:solidFill>
            </a:endParaRPr>
          </a:p>
          <a:p>
            <a:pPr marL="0" indent="0">
              <a:buNone/>
            </a:pPr>
            <a:r>
              <a:rPr lang="en-US" altLang="zh-CN">
                <a:solidFill>
                  <a:schemeClr val="tx1"/>
                </a:solidFill>
              </a:rPr>
              <a:t>stamp</a:t>
            </a:r>
            <a:r>
              <a:rPr lang="zh-CN" altLang="en-US">
                <a:solidFill>
                  <a:schemeClr val="tx1"/>
                </a:solidFill>
              </a:rPr>
              <a:t>盖章</a:t>
            </a:r>
            <a:endParaRPr lang="zh-CN" altLang="en-US">
              <a:solidFill>
                <a:schemeClr val="tx1"/>
              </a:solidFill>
            </a:endParaRPr>
          </a:p>
          <a:p>
            <a:pPr marL="0" indent="0">
              <a:buNone/>
            </a:pPr>
            <a:r>
              <a:rPr lang="en-US" altLang="zh-CN">
                <a:solidFill>
                  <a:schemeClr val="tx1"/>
                </a:solidFill>
              </a:rPr>
              <a:t>She stamped the certificate with the school seal. </a:t>
            </a:r>
            <a:endParaRPr lang="en-US" altLang="zh-CN">
              <a:solidFill>
                <a:schemeClr val="tx1"/>
              </a:solidFill>
            </a:endParaRPr>
          </a:p>
          <a:p>
            <a:pPr marL="0" indent="0">
              <a:buNone/>
            </a:pPr>
            <a:r>
              <a:rPr lang="en-US" altLang="zh-CN">
                <a:solidFill>
                  <a:schemeClr val="tx1"/>
                </a:solidFill>
              </a:rPr>
              <a:t>inscribe</a:t>
            </a:r>
            <a:r>
              <a:rPr lang="zh-CN" altLang="en-US">
                <a:solidFill>
                  <a:schemeClr val="tx1"/>
                </a:solidFill>
              </a:rPr>
              <a:t>题写、刻写</a:t>
            </a:r>
            <a:endParaRPr lang="zh-CN" altLang="en-US">
              <a:solidFill>
                <a:schemeClr val="tx1"/>
              </a:solidFill>
            </a:endParaRPr>
          </a:p>
          <a:p>
            <a:pPr marL="0" indent="0">
              <a:buNone/>
            </a:pPr>
            <a:r>
              <a:rPr lang="en-US" altLang="zh-CN">
                <a:solidFill>
                  <a:schemeClr val="tx1"/>
                </a:solidFill>
              </a:rPr>
              <a:t>Many famous poets inscribed poems on Mount Tai. </a:t>
            </a:r>
            <a:endParaRPr lang="en-US" altLang="zh-CN">
              <a:solidFill>
                <a:schemeClr val="tx1"/>
              </a:solidFill>
            </a:endParaRPr>
          </a:p>
          <a:p>
            <a:pPr marL="0" indent="0">
              <a:buNone/>
            </a:pPr>
            <a:r>
              <a:rPr lang="zh-CN" altLang="en-US">
                <a:solidFill>
                  <a:srgbClr val="FF0000"/>
                </a:solidFill>
              </a:rPr>
              <a:t>下节从</a:t>
            </a:r>
            <a:r>
              <a:rPr lang="en-US" altLang="zh-CN">
                <a:solidFill>
                  <a:srgbClr val="FF0000"/>
                </a:solidFill>
              </a:rPr>
              <a:t>P</a:t>
            </a:r>
            <a:r>
              <a:rPr lang="en-US" altLang="zh-CN" baseline="-25000">
                <a:solidFill>
                  <a:srgbClr val="FF0000"/>
                </a:solidFill>
              </a:rPr>
              <a:t>228</a:t>
            </a:r>
            <a:r>
              <a:rPr lang="zh-CN" altLang="en-US">
                <a:solidFill>
                  <a:srgbClr val="FF0000"/>
                </a:solidFill>
              </a:rPr>
              <a:t>开始</a:t>
            </a:r>
            <a:endParaRPr lang="zh-CN" altLang="en-US">
              <a:solidFill>
                <a:srgbClr val="FF0000"/>
              </a:solidFill>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9580"/>
            <a:ext cx="10968990" cy="5800090"/>
          </a:xfrm>
          <a:ln>
            <a:solidFill>
              <a:schemeClr val="accent1"/>
            </a:solidFill>
          </a:ln>
        </p:spPr>
        <p:txBody>
          <a:bodyPr/>
          <a:p>
            <a:pPr marL="0" indent="0">
              <a:buNone/>
            </a:pPr>
            <a:r>
              <a:rPr lang="en-US" altLang="zh-CN" sz="2400" b="1">
                <a:solidFill>
                  <a:srgbClr val="FF0000"/>
                </a:solidFill>
                <a:latin typeface="Mongolian Baiti" panose="03000500000000000000" charset="0"/>
                <a:cs typeface="Mongolian Baiti" panose="03000500000000000000" charset="0"/>
              </a:rPr>
              <a:t>P</a:t>
            </a:r>
            <a:r>
              <a:rPr lang="en-US" altLang="zh-CN" sz="2400" b="1" baseline="-25000">
                <a:solidFill>
                  <a:srgbClr val="FF0000"/>
                </a:solidFill>
                <a:latin typeface="Mongolian Baiti" panose="03000500000000000000" charset="0"/>
                <a:cs typeface="Mongolian Baiti" panose="03000500000000000000" charset="0"/>
              </a:rPr>
              <a:t>218 </a:t>
            </a:r>
            <a:r>
              <a:rPr lang="zh-CN" altLang="en-US" sz="2400" b="1">
                <a:solidFill>
                  <a:srgbClr val="FF0000"/>
                </a:solidFill>
                <a:latin typeface="Mongolian Baiti" panose="03000500000000000000" charset="0"/>
                <a:cs typeface="Mongolian Baiti" panose="03000500000000000000" charset="0"/>
              </a:rPr>
              <a:t>对话动作</a:t>
            </a:r>
            <a:endParaRPr lang="zh-CN" altLang="en-US" sz="2400" b="1">
              <a:solidFill>
                <a:srgbClr val="FF0000"/>
              </a:solidFill>
              <a:latin typeface="Mongolian Baiti" panose="03000500000000000000" charset="0"/>
              <a:cs typeface="Mongolian Baiti" panose="03000500000000000000" charset="0"/>
            </a:endParaRPr>
          </a:p>
          <a:p>
            <a:pPr marL="0" indent="0">
              <a:buNone/>
            </a:pPr>
            <a:r>
              <a:rPr lang="en-US" altLang="zh-CN" sz="2400">
                <a:solidFill>
                  <a:schemeClr val="tx1"/>
                </a:solidFill>
                <a:latin typeface="Mongolian Baiti" panose="03000500000000000000" charset="0"/>
                <a:cs typeface="Mongolian Baiti" panose="03000500000000000000" charset="0"/>
              </a:rPr>
              <a:t>elaborate on</a:t>
            </a:r>
            <a:r>
              <a:rPr lang="zh-CN" altLang="en-US" sz="2400">
                <a:solidFill>
                  <a:schemeClr val="tx1"/>
                </a:solidFill>
                <a:latin typeface="Mongolian Baiti" panose="03000500000000000000" charset="0"/>
                <a:cs typeface="Mongolian Baiti" panose="03000500000000000000" charset="0"/>
              </a:rPr>
              <a:t>详细叙述</a:t>
            </a:r>
            <a:endParaRPr lang="zh-CN" altLang="en-US" sz="2400">
              <a:solidFill>
                <a:schemeClr val="tx1"/>
              </a:solidFill>
              <a:latin typeface="Mongolian Baiti" panose="03000500000000000000" charset="0"/>
              <a:cs typeface="Mongolian Baiti" panose="03000500000000000000" charset="0"/>
            </a:endParaRPr>
          </a:p>
          <a:p>
            <a:pPr marL="0" indent="0">
              <a:buNone/>
            </a:pPr>
            <a:r>
              <a:rPr lang="en-US" altLang="zh-CN" sz="2400">
                <a:solidFill>
                  <a:schemeClr val="tx1"/>
                </a:solidFill>
                <a:latin typeface="Mongolian Baiti" panose="03000500000000000000" charset="0"/>
                <a:cs typeface="Mongolian Baiti" panose="03000500000000000000" charset="0"/>
              </a:rPr>
              <a:t>He elaborated on his plan in detail. </a:t>
            </a:r>
            <a:endParaRPr lang="en-US" altLang="zh-CN" sz="2400">
              <a:solidFill>
                <a:schemeClr val="tx1"/>
              </a:solidFill>
              <a:latin typeface="Mongolian Baiti" panose="03000500000000000000" charset="0"/>
              <a:cs typeface="Mongolian Baiti" panose="03000500000000000000" charset="0"/>
            </a:endParaRPr>
          </a:p>
          <a:p>
            <a:pPr marL="0" indent="0">
              <a:buNone/>
            </a:pPr>
            <a:r>
              <a:rPr lang="en-US" altLang="zh-CN" sz="2400">
                <a:solidFill>
                  <a:schemeClr val="tx1"/>
                </a:solidFill>
                <a:latin typeface="Mongolian Baiti" panose="03000500000000000000" charset="0"/>
                <a:cs typeface="Mongolian Baiti" panose="03000500000000000000" charset="0"/>
              </a:rPr>
              <a:t>=expand on, enlarge on </a:t>
            </a:r>
            <a:endParaRPr lang="en-US" altLang="zh-CN" sz="2400">
              <a:solidFill>
                <a:schemeClr val="tx1"/>
              </a:solidFill>
              <a:latin typeface="Mongolian Baiti" panose="03000500000000000000" charset="0"/>
              <a:cs typeface="Mongolian Baiti" panose="03000500000000000000" charset="0"/>
            </a:endParaRPr>
          </a:p>
          <a:p>
            <a:pPr marL="0" indent="0">
              <a:buNone/>
            </a:pPr>
            <a:r>
              <a:rPr lang="en-US" altLang="zh-CN" sz="2400">
                <a:solidFill>
                  <a:schemeClr val="tx1"/>
                </a:solidFill>
                <a:latin typeface="Mongolian Baiti" panose="03000500000000000000" charset="0"/>
                <a:cs typeface="Mongolian Baiti" panose="03000500000000000000" charset="0"/>
              </a:rPr>
              <a:t>deliberate on</a:t>
            </a:r>
            <a:r>
              <a:rPr lang="zh-CN" altLang="en-US" sz="2400">
                <a:solidFill>
                  <a:schemeClr val="tx1"/>
                </a:solidFill>
                <a:latin typeface="Mongolian Baiti" panose="03000500000000000000" charset="0"/>
                <a:cs typeface="Mongolian Baiti" panose="03000500000000000000" charset="0"/>
              </a:rPr>
              <a:t>仔细考虑</a:t>
            </a:r>
            <a:endParaRPr lang="zh-CN" altLang="en-US" sz="2400">
              <a:solidFill>
                <a:schemeClr val="tx1"/>
              </a:solidFill>
              <a:latin typeface="Mongolian Baiti" panose="03000500000000000000" charset="0"/>
              <a:cs typeface="Mongolian Baiti" panose="03000500000000000000" charset="0"/>
            </a:endParaRPr>
          </a:p>
          <a:p>
            <a:pPr marL="0" indent="0">
              <a:buNone/>
            </a:pPr>
            <a:r>
              <a:rPr lang="en-US" altLang="zh-CN" sz="2400">
                <a:solidFill>
                  <a:schemeClr val="tx1"/>
                </a:solidFill>
                <a:latin typeface="Mongolian Baiti" panose="03000500000000000000" charset="0"/>
                <a:cs typeface="Mongolian Baiti" panose="03000500000000000000" charset="0"/>
              </a:rPr>
              <a:t>“Could you elaborate on that?” he </a:t>
            </a:r>
            <a:r>
              <a:rPr lang="en-US" altLang="zh-CN" sz="2400" b="1">
                <a:solidFill>
                  <a:schemeClr val="tx1"/>
                </a:solidFill>
                <a:latin typeface="Mongolian Baiti" panose="03000500000000000000" charset="0"/>
                <a:cs typeface="Mongolian Baiti" panose="03000500000000000000" charset="0"/>
              </a:rPr>
              <a:t>pressed</a:t>
            </a:r>
            <a:r>
              <a:rPr lang="en-US" altLang="zh-CN" sz="2400">
                <a:solidFill>
                  <a:schemeClr val="tx1"/>
                </a:solidFill>
                <a:latin typeface="Mongolian Baiti" panose="03000500000000000000" charset="0"/>
                <a:cs typeface="Mongolian Baiti" panose="03000500000000000000" charset="0"/>
              </a:rPr>
              <a:t>, sensing there was more to the story.</a:t>
            </a:r>
            <a:endParaRPr lang="en-US" altLang="zh-CN" sz="2400">
              <a:solidFill>
                <a:schemeClr val="tx1"/>
              </a:solidFill>
              <a:latin typeface="Mongolian Baiti" panose="03000500000000000000" charset="0"/>
              <a:cs typeface="Mongolian Baiti" panose="03000500000000000000" charset="0"/>
            </a:endParaRPr>
          </a:p>
          <a:p>
            <a:pPr marL="0" indent="0">
              <a:buNone/>
            </a:pPr>
            <a:r>
              <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a:t>
            </a:r>
            <a:r>
              <a:rPr lang="zh-CN" altLang="en-US"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读续用</a:t>
            </a:r>
            <a:r>
              <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give sb. a detailed account of ...) </a:t>
            </a:r>
            <a:endPar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2445"/>
            <a:ext cx="10968990" cy="5737225"/>
          </a:xfrm>
          <a:ln>
            <a:solidFill>
              <a:schemeClr val="accent1"/>
            </a:solidFill>
          </a:ln>
        </p:spPr>
        <p:txBody>
          <a:bodyPr>
            <a:normAutofit fontScale="90000" lnSpcReduction="20000"/>
          </a:bodyPr>
          <a:p>
            <a:pPr marL="0" indent="0">
              <a:buNone/>
            </a:pPr>
            <a:r>
              <a:rPr lang="en-US" altLang="zh-CN"/>
              <a:t>(</a:t>
            </a:r>
            <a:r>
              <a:rPr lang="zh-CN" altLang="en-US"/>
              <a:t>盐城</a:t>
            </a:r>
            <a:r>
              <a:rPr lang="en-US" altLang="zh-CN"/>
              <a:t>2026</a:t>
            </a:r>
            <a:r>
              <a:rPr lang="zh-CN" altLang="en-US"/>
              <a:t>届期中</a:t>
            </a:r>
            <a:r>
              <a:rPr lang="en-US" altLang="zh-CN"/>
              <a:t>) </a:t>
            </a:r>
            <a:endParaRPr lang="en-US" altLang="zh-CN"/>
          </a:p>
          <a:p>
            <a:pPr marL="0" indent="457200" algn="just">
              <a:spcAft>
                <a:spcPts val="0"/>
              </a:spcAft>
              <a:buNone/>
            </a:pPr>
            <a:r>
              <a:rPr lang="en-US" altLang="zh-CN" sz="2000">
                <a:solidFill>
                  <a:schemeClr val="tx1"/>
                </a:solidFill>
                <a:latin typeface="Bookman Old Style" panose="02050604050505020204" charset="0"/>
                <a:cs typeface="Bookman Old Style" panose="02050604050505020204" charset="0"/>
              </a:rPr>
              <a:t>On a bright April morning, Ms. Bennett led her photography club to the hill by the lake. “Find what speaks to you,” she said, handing them each a turn with the school’s only camera. The lake shone under the gentle sun, and trees were clearly reflected on its surface.</a:t>
            </a:r>
            <a:endParaRPr lang="en-US" altLang="zh-CN" sz="2000">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en-US" altLang="zh-CN" sz="2000">
                <a:solidFill>
                  <a:schemeClr val="tx1"/>
                </a:solidFill>
                <a:latin typeface="Bookman Old Style" panose="02050604050505020204" charset="0"/>
                <a:cs typeface="Bookman Old Style" panose="02050604050505020204" charset="0"/>
              </a:rPr>
              <a:t>Ethan, quiet but observant, waited patiently for his turn. He loved taking small details others often missed. When it was finally his turn, he lifted the camera and pressed the button just as sunlight broke through the clouds. The picture shone with warmth.</a:t>
            </a:r>
            <a:endParaRPr lang="en-US" altLang="zh-CN" sz="2000">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en-US" altLang="zh-CN" sz="2000">
                <a:solidFill>
                  <a:schemeClr val="tx1"/>
                </a:solidFill>
                <a:latin typeface="Bookman Old Style" panose="02050604050505020204" charset="0"/>
                <a:cs typeface="Bookman Old Style" panose="02050604050505020204" charset="0"/>
              </a:rPr>
              <a:t>When the club packed up to leave, Ethan placed the camera on the bench beside him while helping to carry stands and boxes. He glanced back once and saw Tyler, another student, zipping his backpack.</a:t>
            </a:r>
            <a:endParaRPr lang="en-US" altLang="zh-CN" sz="2000">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en-US" altLang="zh-CN" sz="2000">
                <a:solidFill>
                  <a:schemeClr val="tx1"/>
                </a:solidFill>
                <a:latin typeface="Bookman Old Style" panose="02050604050505020204" charset="0"/>
                <a:cs typeface="Bookman Old Style" panose="02050604050505020204" charset="0"/>
              </a:rPr>
              <a:t>Moments later, Ethan returned to get the camera. But the bench was empty. Panic tightened his chest. “Did you take the camera?” he asked Tyler, trying to keep his voice calm. Tyler looked surprised. “No, I didn’t even touch it.” Ethan wanted to believe him, yet the picture of Tyler walking away kept replaying in his mind. He searched the grass, under benches, even the nearby bushes — nothing.</a:t>
            </a:r>
            <a:endParaRPr lang="en-US" altLang="zh-CN" sz="2000">
              <a:solidFill>
                <a:schemeClr val="tx1"/>
              </a:solidFill>
              <a:latin typeface="Bookman Old Style" panose="02050604050505020204" charset="0"/>
              <a:cs typeface="Bookman Old Style" panose="020506040505050202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830"/>
            <a:ext cx="10968990" cy="5704840"/>
          </a:xfrm>
          <a:ln>
            <a:solidFill>
              <a:schemeClr val="accent1"/>
            </a:solidFill>
          </a:ln>
        </p:spPr>
        <p:txBody>
          <a:bodyPr/>
          <a:p>
            <a:pPr marL="0" indent="457200" algn="just">
              <a:spcAft>
                <a:spcPts val="0"/>
              </a:spcAft>
              <a:buNone/>
            </a:pPr>
            <a:r>
              <a:rPr lang="en-US" altLang="zh-CN" sz="2000">
                <a:solidFill>
                  <a:schemeClr val="tx1"/>
                </a:solidFill>
              </a:rPr>
              <a:t>Back at school, Ms. Bennett asked where the camera was. Ethan froze. “I — I don’t know,” he said nervously, unable to meet her eyes. He told himself he’d explain later, once he found it.</a:t>
            </a:r>
            <a:endParaRPr lang="en-US" altLang="zh-CN" sz="2000">
              <a:solidFill>
                <a:schemeClr val="tx1"/>
              </a:solidFill>
            </a:endParaRPr>
          </a:p>
          <a:p>
            <a:pPr marL="0" indent="457200" algn="just">
              <a:spcAft>
                <a:spcPts val="0"/>
              </a:spcAft>
              <a:buNone/>
            </a:pPr>
            <a:r>
              <a:rPr lang="en-US" altLang="zh-CN" sz="2000">
                <a:solidFill>
                  <a:schemeClr val="tx1"/>
                </a:solidFill>
              </a:rPr>
              <a:t>Days passed. The club’s energy faded. Tyler stopped talking to him, and Ethan’s photos lost their color. Each time he saw Ms. Bennett’s encouraging smile, guilt grew deeper inside him.</a:t>
            </a:r>
            <a:endParaRPr lang="en-US" altLang="zh-CN" sz="2000">
              <a:solidFill>
                <a:schemeClr val="tx1"/>
              </a:solidFill>
            </a:endParaRPr>
          </a:p>
          <a:p>
            <a:pPr marL="0" indent="457200" algn="just">
              <a:spcAft>
                <a:spcPts val="0"/>
              </a:spcAft>
              <a:buNone/>
            </a:pPr>
            <a:r>
              <a:rPr lang="en-US" altLang="zh-CN" sz="2000">
                <a:solidFill>
                  <a:schemeClr val="tx1"/>
                </a:solidFill>
              </a:rPr>
              <a:t>Then, one cloudy afternoon, the school cleaner entered the office holding something dusty and familiar. “Found this near the lake,” he said. Ms. Bennett’s eyes lit up. “Oh, thanks a ton!” But Ethan’s stomach sank. Relief didn’t reach him — only shame. That night, he couldn’t sleep. He thought over every second of that day, from the golden light on the water to the moment he lied. The beauty he once loved now felt heavy with regret. By morning, one thought remained clear: he had to make things right.</a:t>
            </a:r>
            <a:endParaRPr lang="en-US" altLang="zh-CN" sz="2000">
              <a:solidFill>
                <a:schemeClr val="tx1"/>
              </a:solidFill>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noAutofit/>
          </a:bodyPr>
          <a:p>
            <a:pPr marL="0" indent="0" algn="just">
              <a:lnSpc>
                <a:spcPts val="2400"/>
              </a:lnSpc>
              <a:spcAft>
                <a:spcPts val="0"/>
              </a:spcAft>
              <a:buNone/>
            </a:pPr>
            <a:r>
              <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The next morning, Ethan knocked on Ms. Bennett’s office door. </a:t>
            </a:r>
            <a:endPar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0" algn="just">
              <a:lnSpc>
                <a:spcPts val="2400"/>
              </a:lnSpc>
              <a:spcAft>
                <a:spcPts val="0"/>
              </a:spcAft>
              <a:buNone/>
            </a:pPr>
            <a:r>
              <a:rPr lang="en-US" altLang="zh-CN" sz="2400">
                <a:solidFill>
                  <a:schemeClr val="tx1"/>
                </a:solidFill>
                <a:latin typeface="Mongolian Baiti" panose="03000500000000000000" charset="0"/>
                <a:cs typeface="Mongolian Baiti" panose="03000500000000000000" charset="0"/>
              </a:rPr>
              <a:t>Ms. Bennet answered it and let him in. Before she could say anything, Ethan poured out his carefully fabricated story, confessing that he had told a lie. He gave Ms Bennet a detailed account of how he lost the camera which later ended up on the lakeside. Ms Bennet didn’t see through his well rehearsed lines. "I am happy that you told me the truth," Ms. Benneth praised Ethan, adding that integrity counts in a person's character. She then told Ethan that they were going to have another club outing next Monday and asked Ethan to take care of the camera. </a:t>
            </a:r>
            <a:endParaRPr lang="en-US" altLang="zh-CN" sz="2400">
              <a:solidFill>
                <a:schemeClr val="tx1"/>
              </a:solidFill>
              <a:latin typeface="Mongolian Baiti" panose="03000500000000000000" charset="0"/>
              <a:cs typeface="Mongolian Baiti" panose="03000500000000000000" charset="0"/>
            </a:endParaRPr>
          </a:p>
          <a:p>
            <a:pPr marL="0" indent="0" algn="just">
              <a:lnSpc>
                <a:spcPts val="2400"/>
              </a:lnSpc>
              <a:spcAft>
                <a:spcPts val="0"/>
              </a:spcAft>
              <a:buNone/>
            </a:pPr>
            <a:r>
              <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On the next club outing, Ethan walked up to Tyler. </a:t>
            </a:r>
            <a:endParaRPr lang="en-US" altLang="zh-CN" sz="24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0" algn="just">
              <a:lnSpc>
                <a:spcPts val="2400"/>
              </a:lnSpc>
              <a:spcAft>
                <a:spcPts val="0"/>
              </a:spcAft>
              <a:buNone/>
            </a:pPr>
            <a:r>
              <a:rPr lang="en-US" altLang="zh-CN" sz="2400">
                <a:solidFill>
                  <a:schemeClr val="tx1"/>
                </a:solidFill>
                <a:latin typeface="Mongolian Baiti" panose="03000500000000000000" charset="0"/>
                <a:cs typeface="Mongolian Baiti" panose="03000500000000000000" charset="0"/>
              </a:rPr>
              <a:t>Seeing Ethan approaching, Tyler was somewhat alert. But Ethan just wanted to talk about how to take good photos. Tyler was also a big fan of photography, so they chatted happily. When the tension dissolved, Tyler failed to suppress his guilty conscience any longer. "Sorry, Ethan, I took the camera last time," he murmured, daring not to meet Ethan's look. "It's ok, Tyler. Think nothing of it," Ethan said forgivingly. When the words tumbled out, the sun broke through the clouds. The two club outing experiences taught them that to err is human, to forgive, divine. </a:t>
            </a:r>
            <a:endParaRPr lang="en-US" altLang="zh-CN" sz="2400">
              <a:solidFill>
                <a:schemeClr val="tx1"/>
              </a:solidFill>
              <a:latin typeface="Mongolian Baiti" panose="03000500000000000000" charset="0"/>
              <a:cs typeface="Mongolian Baiti" panose="03000500000000000000"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p>
            <a:pPr marL="0" indent="0">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inquire</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询问（正式或礼貌）</a:t>
            </a:r>
            <a:endPar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0">
              <a:spcAft>
                <a:spcPts val="0"/>
              </a:spcAft>
              <a:buNone/>
            </a:pPr>
            <a:r>
              <a:rPr lang="zh-CN" altLang="en-US" sz="2000">
                <a:solidFill>
                  <a:schemeClr val="tx1"/>
                </a:solidFill>
                <a:latin typeface="Mongolian Baiti" panose="03000500000000000000" charset="0"/>
                <a:cs typeface="Mongolian Baiti" panose="03000500000000000000" charset="0"/>
              </a:rPr>
              <a:t>用法：</a:t>
            </a:r>
            <a:r>
              <a:rPr lang="en-US" altLang="zh-CN" sz="2000">
                <a:solidFill>
                  <a:schemeClr val="tx1"/>
                </a:solidFill>
                <a:latin typeface="Mongolian Baiti" panose="03000500000000000000" charset="0"/>
                <a:cs typeface="Mongolian Baiti" panose="03000500000000000000" charset="0"/>
              </a:rPr>
              <a:t>inquire (enquire) about sb. / sth., inquire (enquire) sth. </a:t>
            </a:r>
            <a:endParaRPr lang="en-US" altLang="zh-CN" sz="2000">
              <a:solidFill>
                <a:schemeClr val="tx1"/>
              </a:solidFill>
              <a:latin typeface="Mongolian Baiti" panose="03000500000000000000" charset="0"/>
              <a:cs typeface="Mongolian Baiti" panose="03000500000000000000" charset="0"/>
            </a:endParaRP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Nervous and expectant, I called the hotel to inquire whether they found a ring, only to be told nothing had been turned in. </a:t>
            </a:r>
            <a:endParaRPr lang="en-US" altLang="zh-CN" sz="2000">
              <a:solidFill>
                <a:schemeClr val="tx1"/>
              </a:solidFill>
              <a:latin typeface="Mongolian Baiti" panose="03000500000000000000" charset="0"/>
              <a:cs typeface="Mongolian Baiti" panose="03000500000000000000" charset="0"/>
            </a:endParaRP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I penned a letter to the local animal shelter, detailing how my dog looked like. Hearing my desperate inquiry about its whereabouts, the working staff promised to look for it to the best of their ability. </a:t>
            </a:r>
            <a:endParaRPr lang="en-US" altLang="zh-CN" sz="2000">
              <a:solidFill>
                <a:schemeClr val="tx1"/>
              </a:solidFill>
              <a:latin typeface="Mongolian Baiti" panose="03000500000000000000" charset="0"/>
              <a:cs typeface="Mongolian Baiti" panose="03000500000000000000" charset="0"/>
            </a:endParaRPr>
          </a:p>
          <a:p>
            <a:pPr marL="0" indent="0">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press</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逼问、追问</a:t>
            </a:r>
            <a:endPar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He pressed her for a answer. </a:t>
            </a:r>
            <a:endParaRPr lang="en-US" altLang="zh-CN" sz="2000">
              <a:solidFill>
                <a:schemeClr val="tx1"/>
              </a:solidFill>
              <a:latin typeface="Mongolian Baiti" panose="03000500000000000000" charset="0"/>
              <a:cs typeface="Mongolian Baiti" panose="03000500000000000000" charset="0"/>
            </a:endParaRP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Don’t let yourself </a:t>
            </a:r>
            <a:r>
              <a:rPr lang="en-US" altLang="zh-CN" sz="2000" u="sng">
                <a:solidFill>
                  <a:schemeClr val="tx1"/>
                </a:solidFill>
                <a:latin typeface="Mongolian Baiti" panose="03000500000000000000" charset="0"/>
                <a:cs typeface="Mongolian Baiti" panose="03000500000000000000" charset="0"/>
              </a:rPr>
              <a:t>       </a:t>
            </a:r>
            <a:r>
              <a:rPr lang="en-US" altLang="zh-CN" sz="2000">
                <a:solidFill>
                  <a:schemeClr val="tx1"/>
                </a:solidFill>
                <a:latin typeface="Mongolian Baiti" panose="03000500000000000000" charset="0"/>
                <a:cs typeface="Mongolian Baiti" panose="03000500000000000000" charset="0"/>
              </a:rPr>
              <a:t> (press) into doing something you don’t like. (</a:t>
            </a:r>
            <a:r>
              <a:rPr lang="zh-CN" altLang="en-US" sz="2000">
                <a:solidFill>
                  <a:schemeClr val="tx1"/>
                </a:solidFill>
                <a:latin typeface="Mongolian Baiti" panose="03000500000000000000" charset="0"/>
                <a:cs typeface="Mongolian Baiti" panose="03000500000000000000" charset="0"/>
              </a:rPr>
              <a:t>牛津</a:t>
            </a:r>
            <a:r>
              <a:rPr lang="en-US" altLang="zh-CN" sz="2000">
                <a:solidFill>
                  <a:schemeClr val="tx1"/>
                </a:solidFill>
                <a:latin typeface="Mongolian Baiti" panose="03000500000000000000" charset="0"/>
                <a:cs typeface="Mongolian Baiti" panose="03000500000000000000" charset="0"/>
              </a:rPr>
              <a:t>) </a:t>
            </a:r>
            <a:endParaRPr lang="en-US" altLang="zh-CN" sz="2000">
              <a:solidFill>
                <a:schemeClr val="tx1"/>
              </a:solidFill>
              <a:latin typeface="Mongolian Baiti" panose="03000500000000000000" charset="0"/>
              <a:cs typeface="Mongolian Baiti" panose="03000500000000000000" charset="0"/>
            </a:endParaRP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I was pressing my claim for custody of the child. (</a:t>
            </a:r>
            <a:r>
              <a:rPr lang="zh-CN" altLang="en-US" sz="2000">
                <a:solidFill>
                  <a:schemeClr val="tx1"/>
                </a:solidFill>
                <a:latin typeface="Mongolian Baiti" panose="03000500000000000000" charset="0"/>
                <a:cs typeface="Mongolian Baiti" panose="03000500000000000000" charset="0"/>
              </a:rPr>
              <a:t>朗文</a:t>
            </a:r>
            <a:r>
              <a:rPr lang="en-US" altLang="zh-CN" sz="2000">
                <a:solidFill>
                  <a:schemeClr val="tx1"/>
                </a:solidFill>
                <a:latin typeface="Mongolian Baiti" panose="03000500000000000000" charset="0"/>
                <a:cs typeface="Mongolian Baiti" panose="03000500000000000000" charset="0"/>
              </a:rPr>
              <a:t>) </a:t>
            </a:r>
            <a:endParaRPr lang="en-US" altLang="zh-CN" sz="2000">
              <a:solidFill>
                <a:schemeClr val="tx1"/>
              </a:solidFill>
              <a:latin typeface="Mongolian Baiti" panose="03000500000000000000" charset="0"/>
              <a:cs typeface="Mongolian Baiti" panose="03000500000000000000" charset="0"/>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1330"/>
            <a:ext cx="10968990" cy="5768340"/>
          </a:xfrm>
          <a:ln>
            <a:solidFill>
              <a:schemeClr val="accent1"/>
            </a:solidFill>
          </a:ln>
        </p:spPr>
        <p:txBody>
          <a:bodyPr>
            <a:noAutofit/>
          </a:bodyPr>
          <a:p>
            <a:pPr marL="0" indent="0" algn="just">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demand</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质问、强烈要求</a:t>
            </a:r>
            <a:endPar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demanded to know the truth.</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a:t>
            </a:r>
            <a:r>
              <a:rPr lang="zh-CN" altLang="en-US" sz="2000">
                <a:solidFill>
                  <a:schemeClr val="tx1"/>
                </a:solidFill>
                <a:latin typeface="Mongolian Baiti" panose="03000500000000000000" charset="0"/>
                <a:cs typeface="Mongolian Baiti" panose="03000500000000000000" charset="0"/>
              </a:rPr>
              <a:t>千万不要：</a:t>
            </a:r>
            <a:r>
              <a:rPr lang="en-US" altLang="zh-CN" sz="2000">
                <a:solidFill>
                  <a:schemeClr val="tx1"/>
                </a:solidFill>
                <a:latin typeface="Mongolian Baiti" panose="03000500000000000000" charset="0"/>
                <a:cs typeface="Mongolian Baiti" panose="03000500000000000000" charset="0"/>
              </a:rPr>
              <a:t>demand sb. to do sth.)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b="1" u="sng">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reply / respond</a:t>
            </a:r>
            <a:r>
              <a:rPr lang="zh-CN" altLang="en-US" sz="2000" b="1" u="sng">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回复（主要为书信用词）</a:t>
            </a:r>
            <a:endParaRPr lang="zh-CN" altLang="en-US" sz="2000" b="1" u="sng">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a:t>
            </a:r>
            <a:r>
              <a:rPr lang="zh-CN" altLang="en-US" sz="2000">
                <a:solidFill>
                  <a:schemeClr val="tx1"/>
                </a:solidFill>
                <a:latin typeface="Mongolian Baiti" panose="03000500000000000000" charset="0"/>
                <a:cs typeface="Mongolian Baiti" panose="03000500000000000000" charset="0"/>
              </a:rPr>
              <a:t>不要用</a:t>
            </a:r>
            <a:r>
              <a:rPr lang="en-US" altLang="zh-CN" sz="2000">
                <a:solidFill>
                  <a:schemeClr val="tx1"/>
                </a:solidFill>
                <a:latin typeface="Mongolian Baiti" panose="03000500000000000000" charset="0"/>
                <a:cs typeface="Mongolian Baiti" panose="03000500000000000000" charset="0"/>
              </a:rPr>
              <a:t>) I’d appreciate it if you could reply to me.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zh-CN" altLang="en-US" sz="2000">
                <a:solidFill>
                  <a:schemeClr val="tx1"/>
                </a:solidFill>
                <a:latin typeface="Mongolian Baiti" panose="03000500000000000000" charset="0"/>
                <a:cs typeface="Mongolian Baiti" panose="03000500000000000000" charset="0"/>
              </a:rPr>
              <a:t>可以：</a:t>
            </a:r>
            <a:r>
              <a:rPr lang="en-US" altLang="zh-CN" sz="2000">
                <a:solidFill>
                  <a:schemeClr val="tx1"/>
                </a:solidFill>
                <a:latin typeface="Mongolian Baiti" panose="03000500000000000000" charset="0"/>
                <a:cs typeface="Mongolian Baiti" panose="03000500000000000000" charset="0"/>
              </a:rPr>
              <a:t>I look forward to receiving your reply / response.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Thanks for your thoughtful and timely response. It was a great relief during a period of intense anxiety. I took your advice to heart, and it has made a real difference. In particular, I've been working on accepting that, with so many exams this year, it's impossible and unnecessary to outperform everyone every time. Instead of fixating on each mark, I'm learning to focus on my own progress and well-being, just as you suggested. This shift in perspective has been truly liberating. </a:t>
            </a:r>
            <a:r>
              <a:rPr lang="en-US" altLang="zh-CN" sz="2000">
                <a:solidFill>
                  <a:schemeClr val="tx1"/>
                </a:solidFill>
                <a:latin typeface="Mongolian Baiti" panose="03000500000000000000" charset="0"/>
                <a:cs typeface="Mongolian Baiti" panose="03000500000000000000" charset="0"/>
              </a:rPr>
              <a:t>(</a:t>
            </a:r>
            <a:r>
              <a:rPr lang="zh-CN" altLang="en-US" sz="2000">
                <a:solidFill>
                  <a:schemeClr val="tx1"/>
                </a:solidFill>
                <a:latin typeface="Mongolian Baiti" panose="03000500000000000000" charset="0"/>
                <a:cs typeface="Mongolian Baiti" panose="03000500000000000000" charset="0"/>
              </a:rPr>
              <a:t>给朋友写信，合适的语言</a:t>
            </a:r>
            <a:r>
              <a:rPr lang="en-US" altLang="zh-CN" sz="2000">
                <a:solidFill>
                  <a:schemeClr val="tx1"/>
                </a:solidFill>
                <a:latin typeface="Mongolian Baiti" panose="03000500000000000000" charset="0"/>
                <a:cs typeface="Mongolian Baiti" panose="03000500000000000000" charset="0"/>
              </a:rPr>
              <a:t>) </a:t>
            </a:r>
            <a:endParaRPr lang="en-US" altLang="zh-CN" sz="2000">
              <a:solidFill>
                <a:schemeClr val="tx1"/>
              </a:solidFill>
              <a:latin typeface="Mongolian Baiti" panose="03000500000000000000" charset="0"/>
              <a:cs typeface="Mongolian Baiti" panose="03000500000000000000"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0375"/>
            <a:ext cx="10968990" cy="5789295"/>
          </a:xfrm>
          <a:ln>
            <a:solidFill>
              <a:schemeClr val="accent1"/>
            </a:solidFill>
          </a:ln>
        </p:spPr>
        <p:txBody>
          <a:bodyPr>
            <a:noAutofit/>
          </a:bodyPr>
          <a:p>
            <a:pPr marL="0" indent="0" algn="just">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retort</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反驳</a:t>
            </a:r>
            <a:endPar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retorted, “That’s none of your business.”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zh-CN" altLang="en-US" sz="2000">
                <a:solidFill>
                  <a:schemeClr val="tx1"/>
                </a:solidFill>
                <a:latin typeface="Mongolian Baiti" panose="03000500000000000000" charset="0"/>
                <a:cs typeface="Mongolian Baiti" panose="03000500000000000000" charset="0"/>
              </a:rPr>
              <a:t>同义词：</a:t>
            </a:r>
            <a:r>
              <a:rPr lang="en-US" altLang="zh-CN" sz="2000">
                <a:solidFill>
                  <a:schemeClr val="tx1"/>
                </a:solidFill>
                <a:latin typeface="Mongolian Baiti" panose="03000500000000000000" charset="0"/>
                <a:cs typeface="Mongolian Baiti" panose="03000500000000000000" charset="0"/>
              </a:rPr>
              <a:t>contradict, counter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Flashing me a defiant look, he retorted, "Nothing beats the food in our canteen!" I was about to list some really delicious foods when he said with a grimace: "Pricewise, of course." Hearing this, I let out a bitter smile and said: "OK, you win! I rest my case."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interrupt</a:t>
            </a:r>
            <a:r>
              <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打断</a:t>
            </a:r>
            <a:endParaRPr lang="zh-CN" altLang="en-US" sz="20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interrupted her mid-sentence.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(disturb</a:t>
            </a:r>
            <a:r>
              <a:rPr lang="zh-CN" altLang="en-US" sz="2000">
                <a:solidFill>
                  <a:schemeClr val="tx1"/>
                </a:solidFill>
                <a:latin typeface="Mongolian Baiti" panose="03000500000000000000" charset="0"/>
                <a:cs typeface="Mongolian Baiti" panose="03000500000000000000" charset="0"/>
              </a:rPr>
              <a:t>打扰</a:t>
            </a:r>
            <a:r>
              <a:rPr lang="en-US" altLang="zh-CN" sz="2000">
                <a:solidFill>
                  <a:schemeClr val="tx1"/>
                </a:solidFill>
                <a:latin typeface="Mongolian Baiti" panose="03000500000000000000" charset="0"/>
                <a:cs typeface="Mongolian Baiti" panose="03000500000000000000" charset="0"/>
              </a:rPr>
              <a:t>: She awoke early after a disturbed night.)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(disrupt</a:t>
            </a:r>
            <a:r>
              <a:rPr lang="zh-CN" altLang="en-US" sz="2000">
                <a:solidFill>
                  <a:schemeClr val="tx1"/>
                </a:solidFill>
                <a:latin typeface="Mongolian Baiti" panose="03000500000000000000" charset="0"/>
                <a:cs typeface="Mongolian Baiti" panose="03000500000000000000" charset="0"/>
              </a:rPr>
              <a:t>扰乱、打乱：</a:t>
            </a:r>
            <a:r>
              <a:rPr lang="en-US" altLang="zh-CN" sz="2000">
                <a:solidFill>
                  <a:schemeClr val="tx1"/>
                </a:solidFill>
                <a:latin typeface="Mongolian Baiti" panose="03000500000000000000" charset="0"/>
                <a:cs typeface="Mongolian Baiti" panose="03000500000000000000" charset="0"/>
              </a:rPr>
              <a:t>Bus services will be disrupted tomorrow because of the bridge closure. + Obsessive use of a digital device is quite disruptive.)</a:t>
            </a:r>
            <a:endParaRPr lang="en-US" altLang="zh-CN" sz="2000">
              <a:solidFill>
                <a:schemeClr val="tx1"/>
              </a:solidFill>
              <a:latin typeface="Mongolian Baiti" panose="03000500000000000000" charset="0"/>
              <a:cs typeface="Mongolian Baiti" panose="03000500000000000000" charset="0"/>
            </a:endParaRPr>
          </a:p>
          <a:p>
            <a:pPr marL="0" indent="0" algn="just">
              <a:buNone/>
            </a:pPr>
            <a:endParaRPr lang="en-US" altLang="zh-CN" sz="2000">
              <a:solidFill>
                <a:schemeClr val="tx1"/>
              </a:solidFill>
              <a:latin typeface="Mongolian Baiti" panose="03000500000000000000" charset="0"/>
              <a:cs typeface="Mongolian Baiti" panose="03000500000000000000"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205081"/>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2.xml><?xml version="1.0" encoding="utf-8"?>
<p:tagLst xmlns:p="http://schemas.openxmlformats.org/presentationml/2006/main">
  <p:tag name="KSO_WM_BEAUTIFY_FLAG" val="#wm#"/>
  <p:tag name="KSO_WM_TEMPLATE_CATEGORY" val="custom"/>
  <p:tag name="KSO_WM_TEMPLATE_INDEX" val="20205081"/>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4.xml><?xml version="1.0" encoding="utf-8"?>
<p:tagLst xmlns:p="http://schemas.openxmlformats.org/presentationml/2006/main">
  <p:tag name="KSO_WM_BEAUTIFY_FLAG" val="#wm#"/>
  <p:tag name="KSO_WM_TEMPLATE_CATEGORY" val="custom"/>
  <p:tag name="KSO_WM_TEMPLATE_INDEX" val="2020508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2.xml><?xml version="1.0" encoding="utf-8"?>
<p:tagLst xmlns:p="http://schemas.openxmlformats.org/presentationml/2006/main">
  <p:tag name="KSO_WM_BEAUTIFY_FLAG" val="#wm#"/>
  <p:tag name="KSO_WM_TEMPLATE_CATEGORY" val="custom"/>
  <p:tag name="KSO_WM_TEMPLATE_INDEX" val="20205081"/>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4.xml><?xml version="1.0" encoding="utf-8"?>
<p:tagLst xmlns:p="http://schemas.openxmlformats.org/presentationml/2006/main">
  <p:tag name="KSO_WM_BEAUTIFY_FLAG" val="#wm#"/>
  <p:tag name="KSO_WM_TEMPLATE_CATEGORY" val="custom"/>
  <p:tag name="KSO_WM_TEMPLATE_INDEX" val="20205081"/>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6.xml><?xml version="1.0" encoding="utf-8"?>
<p:tagLst xmlns:p="http://schemas.openxmlformats.org/presentationml/2006/main">
  <p:tag name="KSO_WM_BEAUTIFY_FLAG" val="#wm#"/>
  <p:tag name="KSO_WM_TEMPLATE_CATEGORY" val="custom"/>
  <p:tag name="KSO_WM_TEMPLATE_INDEX" val="20205081"/>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8.xml><?xml version="1.0" encoding="utf-8"?>
<p:tagLst xmlns:p="http://schemas.openxmlformats.org/presentationml/2006/main">
  <p:tag name="KSO_WM_BEAUTIFY_FLAG" val="#wm#"/>
  <p:tag name="KSO_WM_TEMPLATE_CATEGORY" val="custom"/>
  <p:tag name="KSO_WM_TEMPLATE_INDEX" val="20205081"/>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11014</Words>
  <Application>WPS 演示</Application>
  <PresentationFormat>宽屏</PresentationFormat>
  <Paragraphs>167</Paragraphs>
  <Slides>21</Slides>
  <Notes>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21</vt:i4>
      </vt:variant>
    </vt:vector>
  </HeadingPairs>
  <TitlesOfParts>
    <vt:vector size="33" baseType="lpstr">
      <vt:lpstr>Arial</vt:lpstr>
      <vt:lpstr>宋体</vt:lpstr>
      <vt:lpstr>Wingdings</vt:lpstr>
      <vt:lpstr>Wingdings</vt:lpstr>
      <vt:lpstr>微软雅黑</vt:lpstr>
      <vt:lpstr>Arial Unicode MS</vt:lpstr>
      <vt:lpstr>Calibri</vt:lpstr>
      <vt:lpstr>Mongolian Baiti</vt:lpstr>
      <vt:lpstr>Sitka Small</vt:lpstr>
      <vt:lpstr>Bookman Old Style</vt:lpstr>
      <vt:lpstr>Times New Roman</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197</cp:revision>
  <dcterms:created xsi:type="dcterms:W3CDTF">2019-06-19T02:08:00Z</dcterms:created>
  <dcterms:modified xsi:type="dcterms:W3CDTF">2025-12-18T22:07:36Z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00766DA99129493FA0F3085C12AD0371_11</vt:lpwstr>
  </property>
</Properties>
</file>