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6" r:id="rId4"/>
    <p:sldId id="257"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4.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4.xml"/><Relationship Id="rId2" Type="http://schemas.openxmlformats.org/officeDocument/2006/relationships/image" Target="../media/image1.jpeg"/><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80.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《读后续写工具箱》（十三）</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chemeClr val="accent1"/>
            </a:solidFill>
          </a:ln>
        </p:spPr>
        <p:txBody>
          <a:bodyPr/>
          <a:p>
            <a:pPr marL="0" indent="0">
              <a:buNone/>
            </a:pPr>
            <a:endParaRPr lang="zh-CN" altLang="en-US"/>
          </a:p>
        </p:txBody>
      </p:sp>
      <p:pic>
        <p:nvPicPr>
          <p:cNvPr id="4" name="图片 3" descr="Screenshot_20251204_051654_com.baidu.netdisk_edit"/>
          <p:cNvPicPr>
            <a:picLocks noChangeAspect="1"/>
          </p:cNvPicPr>
          <p:nvPr/>
        </p:nvPicPr>
        <p:blipFill>
          <a:blip r:embed="rId2"/>
          <a:stretch>
            <a:fillRect/>
          </a:stretch>
        </p:blipFill>
        <p:spPr>
          <a:xfrm>
            <a:off x="499110" y="212725"/>
            <a:ext cx="11268075" cy="6266815"/>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3070"/>
            <a:ext cx="10968990" cy="5816600"/>
          </a:xfrm>
          <a:ln>
            <a:solidFill>
              <a:schemeClr val="accent1"/>
            </a:solidFill>
          </a:ln>
        </p:spPr>
        <p:txBody>
          <a:bodyPr/>
          <a:p>
            <a:pPr marL="0" indent="0">
              <a:buNone/>
            </a:pPr>
            <a:r>
              <a:rPr lang="en-US" altLang="zh-CN" sz="2400">
                <a:solidFill>
                  <a:srgbClr val="FF0000"/>
                </a:solidFill>
                <a:latin typeface="Times New Roman" panose="02020603050405020304" charset="0"/>
                <a:cs typeface="Times New Roman" panose="02020603050405020304" charset="0"/>
              </a:rPr>
              <a:t>14.19</a:t>
            </a:r>
            <a:r>
              <a:rPr lang="zh-CN" altLang="en-US" sz="2400">
                <a:solidFill>
                  <a:srgbClr val="FF0000"/>
                </a:solidFill>
                <a:latin typeface="Times New Roman" panose="02020603050405020304" charset="0"/>
                <a:cs typeface="Times New Roman" panose="02020603050405020304" charset="0"/>
              </a:rPr>
              <a:t>成熟、成长、学会一课</a:t>
            </a:r>
            <a:endParaRPr lang="zh-CN" altLang="en-US" sz="2400">
              <a:solidFill>
                <a:srgbClr val="FF0000"/>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reflect on one’s actions</a:t>
            </a:r>
            <a:r>
              <a:rPr lang="zh-CN" altLang="en-US" sz="2400">
                <a:solidFill>
                  <a:schemeClr val="tx1"/>
                </a:solidFill>
                <a:latin typeface="Times New Roman" panose="02020603050405020304" charset="0"/>
                <a:cs typeface="Times New Roman" panose="02020603050405020304" charset="0"/>
              </a:rPr>
              <a:t>反思行为</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He began to reflect on his actions and what they had cost.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zh-CN" altLang="en-US" sz="2400">
                <a:solidFill>
                  <a:schemeClr val="tx1"/>
                </a:solidFill>
                <a:latin typeface="Times New Roman" panose="02020603050405020304" charset="0"/>
                <a:cs typeface="Times New Roman" panose="02020603050405020304" charset="0"/>
              </a:rPr>
              <a:t>沉思？</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become more aware of</a:t>
            </a:r>
            <a:r>
              <a:rPr lang="zh-CN" altLang="en-US" sz="2400">
                <a:solidFill>
                  <a:schemeClr val="tx1"/>
                </a:solidFill>
                <a:latin typeface="Times New Roman" panose="02020603050405020304" charset="0"/>
                <a:cs typeface="Times New Roman" panose="02020603050405020304" charset="0"/>
              </a:rPr>
              <a:t>更加意识到</a:t>
            </a:r>
            <a:endParaRPr lang="zh-CN" altLang="en-US" sz="2400">
              <a:solidFill>
                <a:schemeClr val="tx1"/>
              </a:solidFill>
              <a:latin typeface="Times New Roman" panose="02020603050405020304" charset="0"/>
              <a:cs typeface="Times New Roman" panose="02020603050405020304" charset="0"/>
            </a:endParaRP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下一节从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191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开始</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1640"/>
            <a:ext cx="10968990" cy="5828030"/>
          </a:xfrm>
          <a:ln>
            <a:solidFill>
              <a:schemeClr val="accent1"/>
            </a:solidFill>
          </a:ln>
        </p:spPr>
        <p:txBody>
          <a:bodyPr/>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Every instinct screamed at him to flee the approaching seniors, but the bird’s desperate fluttering mirrored the panic in his own chest. He saw himself in its trapped, helpless state. Taking a deep breath, he blocked out everything else. His slender fingers, usually skilled only at sketching delicate wings, now worked with frantic urgency to pick at the knots confining the creature. The messy tangle of string and debris finally gave way, and the sparrow, with a grateful chirp, shot into the dim hallway just as footsteps halted right behind him.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He wasn’t smirking like others. Instead, he watched the sparrow disappear out of a high window before looking back at Leo, who was still crouched on the floor, braced for ridicule. “It takes courage to stop for something when you are running for yourself,” Mark said, his usually harsh voice turning soft. After this, he reached a hand to Leo and tugged him up to his feet. “Are we good?” The question was gentle, accompanied by a smile that disarmed Leo's lingering tension. It was at that moment that Leo understood his moment of vulnerability had unexpectedly bridged the gap between two different souls.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zh-CN" altLang="en-US" sz="2400"/>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6880"/>
            <a:ext cx="10968990" cy="5812790"/>
          </a:xfrm>
          <a:ln>
            <a:solidFill>
              <a:schemeClr val="accent1"/>
            </a:solidFill>
          </a:ln>
        </p:spPr>
        <p:txBody>
          <a:bodyPr>
            <a:normAutofit/>
          </a:bodyPr>
          <a:p>
            <a:pPr marL="0" indent="0" algn="just">
              <a:lnSpc>
                <a:spcPts val="2300"/>
              </a:lnSpc>
              <a:spcAft>
                <a:spcPts val="0"/>
              </a:spcAft>
              <a:buNone/>
            </a:pPr>
            <a:r>
              <a:rPr lang="en-US" altLang="zh-CN" sz="2400">
                <a:solidFill>
                  <a:srgbClr val="FF0000"/>
                </a:solidFill>
              </a:rPr>
              <a:t>14.15</a:t>
            </a:r>
            <a:r>
              <a:rPr lang="zh-CN" altLang="en-US" sz="2400">
                <a:solidFill>
                  <a:srgbClr val="FF0000"/>
                </a:solidFill>
              </a:rPr>
              <a:t>被误解、被错怪</a:t>
            </a:r>
            <a:endParaRPr lang="zh-CN" altLang="en-US" sz="2400">
              <a:solidFill>
                <a:srgbClr val="FF0000"/>
              </a:solidFill>
            </a:endParaRPr>
          </a:p>
          <a:p>
            <a:pPr marL="0" indent="0" algn="just">
              <a:lnSpc>
                <a:spcPts val="2300"/>
              </a:lnSpc>
              <a:spcAft>
                <a:spcPts val="0"/>
              </a:spcAft>
              <a:buNone/>
            </a:pPr>
            <a:r>
              <a:rPr lang="zh-CN" altLang="en-US" sz="2400">
                <a:solidFill>
                  <a:schemeClr val="tx1"/>
                </a:solidFill>
                <a:effectLst>
                  <a:outerShdw blurRad="38100" dist="38100" dir="2700000" algn="tl">
                    <a:srgbClr val="000000">
                      <a:alpha val="43137"/>
                    </a:srgbClr>
                  </a:outerShdw>
                </a:effectLst>
              </a:rPr>
              <a:t>下边的表达不需要掌握</a:t>
            </a:r>
            <a:endParaRPr lang="zh-CN" altLang="en-US" sz="2400">
              <a:solidFill>
                <a:schemeClr val="tx1"/>
              </a:solidFill>
              <a:effectLst>
                <a:outerShdw blurRad="38100" dist="38100" dir="2700000" algn="tl">
                  <a:srgbClr val="000000">
                    <a:alpha val="43137"/>
                  </a:srgbClr>
                </a:outerShdw>
              </a:effectLst>
            </a:endParaRPr>
          </a:p>
          <a:p>
            <a:pPr marL="0" indent="0" algn="just">
              <a:lnSpc>
                <a:spcPts val="2300"/>
              </a:lnSpc>
              <a:spcAft>
                <a:spcPts val="0"/>
              </a:spcAft>
              <a:buNone/>
            </a:pPr>
            <a:r>
              <a:rPr lang="en-US" altLang="zh-CN" sz="2400">
                <a:solidFill>
                  <a:schemeClr val="tx1"/>
                </a:solidFill>
              </a:rPr>
              <a:t>(</a:t>
            </a:r>
            <a:r>
              <a:rPr lang="zh-CN" altLang="en-US" sz="2400">
                <a:solidFill>
                  <a:schemeClr val="tx1"/>
                </a:solidFill>
              </a:rPr>
              <a:t>拓展）容易被误解的短语：</a:t>
            </a:r>
            <a:endParaRPr lang="zh-CN" altLang="en-US" sz="2400">
              <a:solidFill>
                <a:schemeClr val="tx1"/>
              </a:solidFill>
            </a:endParaRPr>
          </a:p>
          <a:p>
            <a:pPr marL="0" indent="0" algn="just">
              <a:lnSpc>
                <a:spcPts val="2300"/>
              </a:lnSpc>
              <a:spcAft>
                <a:spcPts val="0"/>
              </a:spcAft>
              <a:buNone/>
            </a:pPr>
            <a:r>
              <a:rPr lang="en-US" altLang="zh-CN" sz="2400">
                <a:solidFill>
                  <a:schemeClr val="tx1"/>
                </a:solidFill>
              </a:rPr>
              <a:t>busboy</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dry goods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blind date</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eleventh hour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personal remark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sweet water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confidence man</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capital idea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red tape</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dead president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service station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sporting house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rest room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horse sense </a:t>
            </a:r>
            <a:endParaRPr lang="en-US" altLang="zh-CN" sz="2400">
              <a:solidFill>
                <a:schemeClr val="tx1"/>
              </a:solidFill>
            </a:endParaRPr>
          </a:p>
          <a:p>
            <a:pPr marL="0" indent="0" algn="just">
              <a:lnSpc>
                <a:spcPts val="2300"/>
              </a:lnSpc>
              <a:spcAft>
                <a:spcPts val="0"/>
              </a:spcAft>
              <a:buNone/>
            </a:pPr>
            <a:r>
              <a:rPr lang="en-US" altLang="zh-CN" sz="2400">
                <a:solidFill>
                  <a:schemeClr val="tx1"/>
                </a:solidFill>
              </a:rPr>
              <a:t>blue stocking </a:t>
            </a:r>
            <a:endParaRPr lang="en-US" altLang="zh-CN" sz="2400">
              <a:solidFill>
                <a:schemeClr val="tx1"/>
              </a:solidFill>
            </a:endParaRPr>
          </a:p>
          <a:p>
            <a:pPr marL="0" indent="0">
              <a:buNone/>
            </a:pPr>
            <a:endParaRPr lang="en-US" altLang="zh-CN"/>
          </a:p>
          <a:p>
            <a:pPr marL="0" indent="0">
              <a:buNone/>
            </a:pPr>
            <a:endParaRPr lang="zh-CN" altLang="en-US"/>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6710"/>
            <a:ext cx="10968990" cy="5902960"/>
          </a:xfrm>
          <a:ln>
            <a:solidFill>
              <a:schemeClr val="accent1"/>
            </a:solidFill>
          </a:ln>
        </p:spPr>
        <p:txBody>
          <a:bodyPr/>
          <a:p>
            <a:pPr marL="0" indent="0">
              <a:buNone/>
            </a:pPr>
            <a:r>
              <a:rPr lang="en-US" altLang="zh-CN" sz="2000">
                <a:solidFill>
                  <a:schemeClr val="tx1"/>
                </a:solidFill>
                <a:latin typeface="Times New Roman" panose="02020603050405020304" charset="0"/>
                <a:cs typeface="Times New Roman" panose="02020603050405020304" charset="0"/>
              </a:rPr>
              <a:t>pull one’s leg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in one’s birthday suit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eat one’s words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an apple of love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handwriting on the wall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bring down the house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have a fit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make one’s hair stand on end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All his friends didn’t turn up.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He was only too pleased to let them go. </a:t>
            </a:r>
            <a:endParaRPr lang="en-US" altLang="zh-CN" sz="2000">
              <a:solidFill>
                <a:schemeClr val="tx1"/>
              </a:solidFill>
              <a:latin typeface="Times New Roman" panose="02020603050405020304" charset="0"/>
              <a:cs typeface="Times New Roman" panose="02020603050405020304" charset="0"/>
            </a:endParaRPr>
          </a:p>
          <a:p>
            <a:pPr marL="0" indent="0">
              <a:buNone/>
            </a:pPr>
            <a:r>
              <a:rPr lang="en-US" altLang="zh-CN" sz="2000">
                <a:solidFill>
                  <a:schemeClr val="tx1"/>
                </a:solidFill>
                <a:latin typeface="Times New Roman" panose="02020603050405020304" charset="0"/>
                <a:cs typeface="Times New Roman" panose="02020603050405020304" charset="0"/>
              </a:rPr>
              <a:t>It can’t be less interesting. </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5760"/>
            <a:ext cx="10968990" cy="5883910"/>
          </a:xfrm>
          <a:ln>
            <a:solidFill>
              <a:schemeClr val="accent1"/>
            </a:solidFill>
          </a:ln>
        </p:spPr>
        <p:txBody>
          <a:bodyPr/>
          <a:p>
            <a:pPr marL="0" indent="0">
              <a:buNone/>
            </a:pPr>
            <a:r>
              <a:rPr lang="en-US" altLang="zh-CN" sz="2400">
                <a:solidFill>
                  <a:srgbClr val="FF0000"/>
                </a:solidFill>
                <a:latin typeface="Times New Roman" panose="02020603050405020304" charset="0"/>
                <a:cs typeface="Times New Roman" panose="02020603050405020304" charset="0"/>
              </a:rPr>
              <a:t>14.16</a:t>
            </a:r>
            <a:r>
              <a:rPr lang="zh-CN" altLang="en-US" sz="2400">
                <a:solidFill>
                  <a:srgbClr val="FF0000"/>
                </a:solidFill>
                <a:latin typeface="Times New Roman" panose="02020603050405020304" charset="0"/>
                <a:cs typeface="Times New Roman" panose="02020603050405020304" charset="0"/>
              </a:rPr>
              <a:t>幡然醒悟</a:t>
            </a:r>
            <a:endParaRPr lang="zh-CN" altLang="en-US" sz="2400">
              <a:solidFill>
                <a:srgbClr val="FF0000"/>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hit </a:t>
            </a:r>
            <a:r>
              <a:rPr lang="zh-CN" altLang="en-US" sz="2400">
                <a:solidFill>
                  <a:schemeClr val="tx1"/>
                </a:solidFill>
                <a:latin typeface="Times New Roman" panose="02020603050405020304" charset="0"/>
                <a:cs typeface="Times New Roman" panose="02020603050405020304" charset="0"/>
              </a:rPr>
              <a:t>突然想到</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It hit / struck / occurred to me that I had been holding onto the wrong belief for so many years.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have an epiphany</a:t>
            </a:r>
            <a:r>
              <a:rPr lang="zh-CN" altLang="en-US" sz="2400">
                <a:solidFill>
                  <a:schemeClr val="tx1"/>
                </a:solidFill>
                <a:latin typeface="Times New Roman" panose="02020603050405020304" charset="0"/>
                <a:cs typeface="Times New Roman" panose="02020603050405020304" charset="0"/>
              </a:rPr>
              <a:t>突然领悟（了解就可以，太难了）</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connect the dots</a:t>
            </a:r>
            <a:r>
              <a:rPr lang="zh-CN" altLang="en-US" sz="2400">
                <a:solidFill>
                  <a:schemeClr val="tx1"/>
                </a:solidFill>
                <a:latin typeface="Times New Roman" panose="02020603050405020304" charset="0"/>
                <a:cs typeface="Times New Roman" panose="02020603050405020304" charset="0"/>
              </a:rPr>
              <a:t>串联起点滴</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At last, she connected the dots and understood how everything fit together.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wake up to the reality</a:t>
            </a:r>
            <a:r>
              <a:rPr lang="zh-CN" altLang="en-US" sz="2400">
                <a:solidFill>
                  <a:schemeClr val="tx1"/>
                </a:solidFill>
                <a:latin typeface="Times New Roman" panose="02020603050405020304" charset="0"/>
                <a:cs typeface="Times New Roman" panose="02020603050405020304" charset="0"/>
              </a:rPr>
              <a:t>意识到现实</a:t>
            </a:r>
            <a:endParaRPr lang="zh-CN" altLang="en-US" sz="2400">
              <a:solidFill>
                <a:schemeClr val="tx1"/>
              </a:solidFill>
              <a:latin typeface="Times New Roman" panose="02020603050405020304" charset="0"/>
              <a:cs typeface="Times New Roman" panose="02020603050405020304" charset="0"/>
            </a:endParaRP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p:txBody>
          <a:bodyPr/>
          <a:p>
            <a:pPr marL="0" indent="0">
              <a:buNone/>
            </a:pPr>
            <a:endParaRPr lang="zh-CN" altLang="en-US"/>
          </a:p>
        </p:txBody>
      </p:sp>
      <p:pic>
        <p:nvPicPr>
          <p:cNvPr id="4" name="图片 3" descr="Screenshot_20251204_044536_com.baidu.netdisk_edit"/>
          <p:cNvPicPr>
            <a:picLocks noChangeAspect="1"/>
          </p:cNvPicPr>
          <p:nvPr/>
        </p:nvPicPr>
        <p:blipFill>
          <a:blip r:embed="rId2"/>
          <a:stretch>
            <a:fillRect/>
          </a:stretch>
        </p:blipFill>
        <p:spPr>
          <a:xfrm>
            <a:off x="193040" y="243840"/>
            <a:ext cx="11999595" cy="6254115"/>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noAutofit/>
          </a:bodyPr>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Several years ago, I went through a bad stretch. I was beaten down by loneliness and marriage problems, and our house was constantly going through construction. To top it all off, my epilepsy became so severe that I spent a life-threatening week in the hospital, part of the time in a coma.</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After a miraculous escape from death, </a:t>
            </a:r>
            <a:r>
              <a:rPr lang="en-US" altLang="zh-CN" sz="2400" b="1" u="sng">
                <a:solidFill>
                  <a:schemeClr val="tx1"/>
                </a:solidFill>
                <a:latin typeface="Times New Roman" panose="02020603050405020304" charset="0"/>
                <a:cs typeface="Times New Roman" panose="02020603050405020304" charset="0"/>
              </a:rPr>
              <a:t>it dawned on me</a:t>
            </a:r>
            <a:r>
              <a:rPr lang="en-US" altLang="zh-CN" sz="2400">
                <a:solidFill>
                  <a:schemeClr val="tx1"/>
                </a:solidFill>
                <a:latin typeface="Times New Roman" panose="02020603050405020304" charset="0"/>
                <a:cs typeface="Times New Roman" panose="02020603050405020304" charset="0"/>
              </a:rPr>
              <a:t>: My number should have been called, but I was still here. There must be a reason. I needed to set my life on a better trajectory. But what could I do? Plenty of things had to change, but most of the pieces were out of my control.</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chemeClr val="accent1"/>
            </a:solidFill>
          </a:ln>
        </p:spPr>
        <p:txBody>
          <a:bodyPr>
            <a:noAutofit/>
          </a:bodyPr>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14.17</a:t>
            </a:r>
            <a:r>
              <a:rPr lang="zh-CN" altLang="en-US" sz="2000" b="1">
                <a:solidFill>
                  <a:srgbClr val="FF0000"/>
                </a:solidFill>
                <a:latin typeface="Times New Roman" panose="02020603050405020304" charset="0"/>
                <a:cs typeface="Times New Roman" panose="02020603050405020304" charset="0"/>
              </a:rPr>
              <a:t>被理解、被认可</a:t>
            </a:r>
            <a:endParaRPr lang="zh-CN" altLang="en-US" sz="2000" b="1">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feel validated</a:t>
            </a:r>
            <a:r>
              <a:rPr lang="zh-CN" altLang="en-US" sz="2000">
                <a:solidFill>
                  <a:schemeClr val="tx1"/>
                </a:solidFill>
                <a:latin typeface="Times New Roman" panose="02020603050405020304" charset="0"/>
                <a:cs typeface="Times New Roman" panose="02020603050405020304" charset="0"/>
              </a:rPr>
              <a:t>感到被肯定</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 realized that truth happiness lies not in seeking external validation but in finding inner tranquility.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resonate with someone</a:t>
            </a:r>
            <a:r>
              <a:rPr lang="zh-CN" altLang="en-US" sz="2000">
                <a:solidFill>
                  <a:schemeClr val="tx1"/>
                </a:solidFill>
                <a:latin typeface="Times New Roman" panose="02020603050405020304" charset="0"/>
                <a:cs typeface="Times New Roman" panose="02020603050405020304" charset="0"/>
              </a:rPr>
              <a:t>引起共鸣（其他的表达？）</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14.18 </a:t>
            </a:r>
            <a:r>
              <a:rPr lang="zh-CN" altLang="en-US" sz="2000" b="1">
                <a:solidFill>
                  <a:srgbClr val="FF0000"/>
                </a:solidFill>
                <a:latin typeface="Times New Roman" panose="02020603050405020304" charset="0"/>
                <a:cs typeface="Times New Roman" panose="02020603050405020304" charset="0"/>
              </a:rPr>
              <a:t>释然、放下、看开了</a:t>
            </a:r>
            <a:endParaRPr lang="zh-CN" altLang="en-US" sz="2000" b="1">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relieved</a:t>
            </a:r>
            <a:r>
              <a:rPr lang="zh-CN" altLang="en-US" sz="2000">
                <a:solidFill>
                  <a:schemeClr val="tx1"/>
                </a:solidFill>
                <a:latin typeface="Times New Roman" panose="02020603050405020304" charset="0"/>
                <a:cs typeface="Times New Roman" panose="02020603050405020304" charset="0"/>
              </a:rPr>
              <a:t>松了一口气的</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breathe / exhale / let out a sigh of relief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let go of</a:t>
            </a:r>
            <a:r>
              <a:rPr lang="zh-CN" altLang="en-US" sz="2000">
                <a:solidFill>
                  <a:schemeClr val="tx1"/>
                </a:solidFill>
                <a:latin typeface="Times New Roman" panose="02020603050405020304" charset="0"/>
                <a:cs typeface="Times New Roman" panose="02020603050405020304" charset="0"/>
              </a:rPr>
              <a:t>放下、释怀</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The art of life is to know when to let go and when to hold fast.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come to terms with</a:t>
            </a:r>
            <a:r>
              <a:rPr lang="zh-CN" altLang="en-US" sz="2000">
                <a:solidFill>
                  <a:schemeClr val="tx1"/>
                </a:solidFill>
                <a:latin typeface="Times New Roman" panose="02020603050405020304" charset="0"/>
                <a:cs typeface="Times New Roman" panose="02020603050405020304" charset="0"/>
              </a:rPr>
              <a:t>逐渐接受</a:t>
            </a:r>
            <a:endParaRPr lang="zh-CN" altLang="en-US"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It took him a while to come to terms with the end of the friendship. </a:t>
            </a:r>
            <a:endParaRPr lang="en-US" altLang="zh-CN" sz="20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make peace with</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和解</a:t>
            </a: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6250"/>
            <a:ext cx="10968990" cy="5773420"/>
          </a:xfrm>
        </p:spPr>
        <p:txBody>
          <a:bodyPr/>
          <a:p>
            <a:pPr marL="0" indent="0">
              <a:buNone/>
            </a:pPr>
            <a:endParaRPr lang="zh-CN" altLang="en-US"/>
          </a:p>
        </p:txBody>
      </p:sp>
      <p:pic>
        <p:nvPicPr>
          <p:cNvPr id="4" name="图片 3" descr="220a5ab8-bf78-4ab7-82d9-ddb50460dc95_edit_2200651"/>
          <p:cNvPicPr>
            <a:picLocks noChangeAspect="1"/>
          </p:cNvPicPr>
          <p:nvPr/>
        </p:nvPicPr>
        <p:blipFill>
          <a:blip r:embed="rId2"/>
          <a:stretch>
            <a:fillRect/>
          </a:stretch>
        </p:blipFill>
        <p:spPr>
          <a:xfrm>
            <a:off x="454660" y="476885"/>
            <a:ext cx="11299825" cy="3093085"/>
          </a:xfrm>
          <a:prstGeom prst="rect">
            <a:avLst/>
          </a:prstGeom>
        </p:spPr>
      </p:pic>
      <p:pic>
        <p:nvPicPr>
          <p:cNvPr id="5" name="图片 4" descr="02478d31-771f-4925-90c4-f8dcf68de2d4_edit_2202071"/>
          <p:cNvPicPr>
            <a:picLocks noChangeAspect="1"/>
          </p:cNvPicPr>
          <p:nvPr/>
        </p:nvPicPr>
        <p:blipFill>
          <a:blip r:embed="rId3"/>
          <a:stretch>
            <a:fillRect/>
          </a:stretch>
        </p:blipFill>
        <p:spPr>
          <a:xfrm>
            <a:off x="564515" y="3569970"/>
            <a:ext cx="11012805" cy="2911475"/>
          </a:xfrm>
          <a:prstGeom prst="rect">
            <a:avLst/>
          </a:prstGeom>
        </p:spPr>
      </p:pic>
    </p:spTree>
    <p:custDataLst>
      <p:tags r:id="rId4"/>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3071</Words>
  <Application>WPS 演示</Application>
  <PresentationFormat>宽屏</PresentationFormat>
  <Paragraphs>72</Paragraphs>
  <Slides>11</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Wingdings</vt:lpstr>
      <vt:lpstr>微软雅黑</vt:lpstr>
      <vt:lpstr>Arial Unicode MS</vt:lpstr>
      <vt:lpstr>Calibri</vt:lpstr>
      <vt:lpstr>Times New Roman</vt:lpstr>
      <vt:lpstr>WPS</vt:lpstr>
      <vt:lpstr>《读后续写工具箱》（十二）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175</cp:revision>
  <dcterms:created xsi:type="dcterms:W3CDTF">2019-06-19T02:08:00Z</dcterms:created>
  <dcterms:modified xsi:type="dcterms:W3CDTF">2025-12-03T21:32:40Z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88993FEA451C4548A8DADCF4DBA55F25_11</vt:lpwstr>
  </property>
</Properties>
</file>