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0"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3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66.xml"/><Relationship Id="rId2" Type="http://schemas.openxmlformats.org/officeDocument/2006/relationships/image" Target="../media/image1.png"/><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68.xml"/><Relationship Id="rId2" Type="http://schemas.openxmlformats.org/officeDocument/2006/relationships/image" Target="../media/image2.png"/><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4.xml"/><Relationship Id="rId2" Type="http://schemas.openxmlformats.org/officeDocument/2006/relationships/image" Target="../media/image3.jpeg"/><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8.xml"/><Relationship Id="rId2" Type="http://schemas.openxmlformats.org/officeDocument/2006/relationships/image" Target="../media/image4.jpeg"/><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67050" y="858520"/>
            <a:ext cx="9799200" cy="2570400"/>
          </a:xfrm>
        </p:spPr>
        <p:txBody>
          <a:bodyPr/>
          <a:p>
            <a:r>
              <a:rPr lang="zh-CN" altLang="zh-CN">
                <a:solidFill>
                  <a:srgbClr val="FF0000"/>
                </a:solidFill>
              </a:rPr>
              <a:t>《读后续写工具箱》（十一）</a:t>
            </a:r>
            <a:endParaRPr lang="zh-CN" altLang="zh-CN">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40055"/>
            <a:ext cx="10968990" cy="5809615"/>
          </a:xfrm>
          <a:ln>
            <a:solidFill>
              <a:schemeClr val="accent1"/>
            </a:solidFill>
          </a:ln>
        </p:spPr>
        <p:txBody>
          <a:bodyPr>
            <a:noAutofit/>
          </a:bodyPr>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feel disoriented</a:t>
            </a:r>
            <a:r>
              <a:rPr lang="zh-CN" altLang="en-US" sz="1900">
                <a:solidFill>
                  <a:schemeClr val="tx1"/>
                </a:solidFill>
                <a:latin typeface="Times New Roman" panose="02020603050405020304" charset="0"/>
                <a:cs typeface="Times New Roman" panose="02020603050405020304" charset="0"/>
              </a:rPr>
              <a:t>感到迷失方向</a:t>
            </a:r>
            <a:endParaRPr lang="zh-CN" altLang="en-US" sz="19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She felt disoriented after reading the dense philosophical passage. </a:t>
            </a:r>
            <a:endParaRPr lang="en-US" altLang="zh-CN" sz="19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1900" b="1">
                <a:solidFill>
                  <a:srgbClr val="FF0000"/>
                </a:solidFill>
                <a:latin typeface="Times New Roman" panose="02020603050405020304" charset="0"/>
                <a:cs typeface="Times New Roman" panose="02020603050405020304" charset="0"/>
              </a:rPr>
              <a:t>14.9 </a:t>
            </a:r>
            <a:r>
              <a:rPr lang="zh-CN" altLang="en-US" sz="1900" b="1">
                <a:solidFill>
                  <a:srgbClr val="FF0000"/>
                </a:solidFill>
                <a:latin typeface="Times New Roman" panose="02020603050405020304" charset="0"/>
                <a:cs typeface="Times New Roman" panose="02020603050405020304" charset="0"/>
              </a:rPr>
              <a:t>矛盾、纠结</a:t>
            </a:r>
            <a:endParaRPr lang="zh-CN" altLang="en-US" sz="1900" b="1">
              <a:solidFill>
                <a:srgbClr val="FF0000"/>
              </a:solidFill>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ambivalent</a:t>
            </a:r>
            <a:r>
              <a:rPr lang="zh-CN" altLang="en-US"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内心矛盾的</a:t>
            </a:r>
            <a:r>
              <a:rPr lang="zh-CN" altLang="en-US" sz="1900">
                <a:solidFill>
                  <a:schemeClr val="tx1"/>
                </a:solidFill>
                <a:latin typeface="Times New Roman" panose="02020603050405020304" charset="0"/>
                <a:cs typeface="Times New Roman" panose="02020603050405020304" charset="0"/>
              </a:rPr>
              <a:t>（这个词太难了，了解就可以了）</a:t>
            </a:r>
            <a:endParaRPr lang="zh-CN" altLang="en-US" sz="19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She felt ambivalent about leaving home: excited for the future, yet tied to the past. </a:t>
            </a:r>
            <a:endParaRPr lang="en-US" altLang="zh-CN" sz="19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torn</a:t>
            </a:r>
            <a:r>
              <a:rPr lang="zh-CN" altLang="en-US"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左右为难的</a:t>
            </a:r>
            <a:endParaRPr lang="zh-CN" altLang="en-US"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He was torn between telling the truth and protecting his friend. </a:t>
            </a:r>
            <a:endParaRPr lang="en-US" altLang="zh-CN" sz="19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As a housewife, I was always torn between keeping an orderly home and staying in shape. </a:t>
            </a:r>
            <a:endParaRPr lang="en-US" altLang="zh-CN" sz="19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conflicting emotions</a:t>
            </a:r>
            <a:r>
              <a:rPr lang="zh-CN" altLang="en-US"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矛盾的情绪</a:t>
            </a:r>
            <a:endParaRPr lang="zh-CN" altLang="en-US"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wrestle (battle, struggle, grapple) with</a:t>
            </a:r>
            <a:r>
              <a:rPr lang="zh-CN" altLang="en-US"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内心挣扎</a:t>
            </a:r>
            <a:endParaRPr lang="zh-CN" altLang="en-US"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David wrestled with the desire to buy the latest cellphone, but in the end, his vanity got the better of him. He raced to the store, produced the money, and bought it. With a pounding heart and trembling hands, he couldn’t wait to download the games, which were like swallowing vortexes. Two months later, his grades plummeted, and his ambitions lay forgotten, buried under the glowing screen.</a:t>
            </a:r>
            <a:endParaRPr lang="en-US" altLang="zh-CN" sz="19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0525"/>
            <a:ext cx="10968990" cy="5859145"/>
          </a:xfrm>
          <a:ln>
            <a:solidFill>
              <a:schemeClr val="accent1"/>
            </a:solidFill>
          </a:ln>
        </p:spPr>
        <p:txBody>
          <a:bodyPr>
            <a:normAutofit fontScale="90000" lnSpcReduction="20000"/>
          </a:bodyPr>
          <a:p>
            <a:pPr marL="0" indent="0" algn="just">
              <a:buNone/>
            </a:pPr>
            <a:r>
              <a:rPr lang="en-US" altLang="zh-CN">
                <a:solidFill>
                  <a:schemeClr val="tx1"/>
                </a:solidFill>
              </a:rPr>
              <a:t>weigh the pros and cons</a:t>
            </a:r>
            <a:r>
              <a:rPr lang="zh-CN" altLang="en-US">
                <a:solidFill>
                  <a:schemeClr val="tx1"/>
                </a:solidFill>
              </a:rPr>
              <a:t>权衡利弊</a:t>
            </a:r>
            <a:endParaRPr lang="zh-CN" altLang="en-US">
              <a:solidFill>
                <a:schemeClr val="tx1"/>
              </a:solidFill>
            </a:endParaRPr>
          </a:p>
          <a:p>
            <a:pPr marL="0" indent="0" algn="just">
              <a:buNone/>
            </a:pPr>
            <a:r>
              <a:rPr lang="en-US" altLang="zh-CN">
                <a:solidFill>
                  <a:schemeClr val="tx1"/>
                </a:solidFill>
              </a:rPr>
              <a:t>Weighing the pros and cons comes before a wise decision. </a:t>
            </a:r>
            <a:endParaRPr lang="en-US" altLang="zh-CN">
              <a:solidFill>
                <a:schemeClr val="tx1"/>
              </a:solidFill>
            </a:endParaRPr>
          </a:p>
          <a:p>
            <a:pPr marL="0" indent="0" algn="just">
              <a:buNone/>
            </a:pPr>
            <a:r>
              <a:rPr lang="en-US" altLang="zh-CN" b="1">
                <a:solidFill>
                  <a:srgbClr val="FF0000"/>
                </a:solidFill>
              </a:rPr>
              <a:t>14.10 </a:t>
            </a:r>
            <a:r>
              <a:rPr lang="zh-CN" altLang="en-US" b="1">
                <a:solidFill>
                  <a:srgbClr val="FF0000"/>
                </a:solidFill>
              </a:rPr>
              <a:t>压抑、克制</a:t>
            </a:r>
            <a:endParaRPr lang="zh-CN" altLang="en-US" b="1">
              <a:solidFill>
                <a:srgbClr val="FF0000"/>
              </a:solidFill>
            </a:endParaRPr>
          </a:p>
          <a:p>
            <a:pPr marL="0" indent="0" algn="just">
              <a:buNone/>
            </a:pPr>
            <a:r>
              <a:rPr lang="en-US" altLang="zh-CN">
                <a:solidFill>
                  <a:schemeClr val="tx1"/>
                </a:solidFill>
              </a:rPr>
              <a:t>suppress</a:t>
            </a:r>
            <a:r>
              <a:rPr lang="zh-CN" altLang="en-US">
                <a:solidFill>
                  <a:schemeClr val="tx1"/>
                </a:solidFill>
              </a:rPr>
              <a:t>压抑、强行按下（底下的例句写得不大行）</a:t>
            </a:r>
            <a:endParaRPr lang="zh-CN" altLang="en-US">
              <a:solidFill>
                <a:schemeClr val="tx1"/>
              </a:solidFill>
            </a:endParaRPr>
          </a:p>
          <a:p>
            <a:pPr marL="0" indent="0" algn="just">
              <a:buNone/>
            </a:pPr>
            <a:r>
              <a:rPr lang="en-US" altLang="zh-CN">
                <a:solidFill>
                  <a:schemeClr val="tx1"/>
                </a:solidFill>
              </a:rPr>
              <a:t>At the solemn ceremony, a childhood memory flashed in her mind. Her hand shot to her lips to suppress the giggle, her eyes darting around to see if anyone had noticed her moment of impropriety.</a:t>
            </a:r>
            <a:endParaRPr lang="en-US" altLang="zh-CN">
              <a:solidFill>
                <a:schemeClr val="tx1"/>
              </a:solidFill>
            </a:endParaRPr>
          </a:p>
          <a:p>
            <a:pPr marL="0" indent="0" algn="just">
              <a:buNone/>
            </a:pPr>
            <a:r>
              <a:rPr lang="en-US" altLang="zh-CN">
                <a:solidFill>
                  <a:schemeClr val="tx1"/>
                </a:solidFill>
              </a:rPr>
              <a:t>bottle up</a:t>
            </a:r>
            <a:r>
              <a:rPr lang="zh-CN" altLang="en-US">
                <a:solidFill>
                  <a:schemeClr val="tx1"/>
                </a:solidFill>
              </a:rPr>
              <a:t>憋在心里</a:t>
            </a:r>
            <a:endParaRPr lang="zh-CN" altLang="en-US">
              <a:solidFill>
                <a:schemeClr val="tx1"/>
              </a:solidFill>
            </a:endParaRPr>
          </a:p>
          <a:p>
            <a:pPr marL="0" indent="0" algn="just">
              <a:buNone/>
            </a:pPr>
            <a:r>
              <a:rPr lang="en-US" altLang="zh-CN">
                <a:solidFill>
                  <a:schemeClr val="tx1"/>
                </a:solidFill>
              </a:rPr>
              <a:t>put on a brave face</a:t>
            </a:r>
            <a:r>
              <a:rPr lang="zh-CN" altLang="en-US">
                <a:solidFill>
                  <a:schemeClr val="tx1"/>
                </a:solidFill>
              </a:rPr>
              <a:t>强装镇定</a:t>
            </a:r>
            <a:endParaRPr lang="zh-CN" altLang="en-US">
              <a:solidFill>
                <a:schemeClr val="tx1"/>
              </a:solidFill>
            </a:endParaRPr>
          </a:p>
          <a:p>
            <a:pPr marL="0" indent="0" algn="just">
              <a:buNone/>
            </a:pPr>
            <a:r>
              <a:rPr lang="en-US" altLang="zh-CN">
                <a:solidFill>
                  <a:schemeClr val="tx1"/>
                </a:solidFill>
              </a:rPr>
              <a:t>maintain composure</a:t>
            </a:r>
            <a:r>
              <a:rPr lang="zh-CN" altLang="en-US">
                <a:solidFill>
                  <a:schemeClr val="tx1"/>
                </a:solidFill>
              </a:rPr>
              <a:t>保持镇定</a:t>
            </a:r>
            <a:endParaRPr lang="zh-CN" altLang="en-US">
              <a:solidFill>
                <a:schemeClr val="tx1"/>
              </a:solidFill>
            </a:endParaRPr>
          </a:p>
          <a:p>
            <a:pPr marL="0" indent="0" algn="just">
              <a:buNone/>
            </a:pPr>
            <a:r>
              <a:rPr lang="en-US" altLang="zh-CN">
                <a:solidFill>
                  <a:schemeClr val="tx1"/>
                </a:solidFill>
              </a:rPr>
              <a:t>She maintained her composure when the news caught her off guard. </a:t>
            </a:r>
            <a:endParaRPr lang="en-US" altLang="zh-CN">
              <a:solidFill>
                <a:schemeClr val="tx1"/>
              </a:solidFill>
            </a:endParaRPr>
          </a:p>
          <a:p>
            <a:pPr marL="0" indent="0" algn="just">
              <a:buNone/>
            </a:pPr>
            <a:r>
              <a:rPr lang="en-US" altLang="zh-CN">
                <a:solidFill>
                  <a:schemeClr val="tx1"/>
                </a:solidFill>
              </a:rPr>
              <a:t>mask one’s feelings</a:t>
            </a:r>
            <a:r>
              <a:rPr lang="zh-CN" altLang="en-US">
                <a:solidFill>
                  <a:schemeClr val="tx1"/>
                </a:solidFill>
              </a:rPr>
              <a:t>掩盖真实情感</a:t>
            </a:r>
            <a:endParaRPr lang="zh-CN" altLang="en-US">
              <a:solidFill>
                <a:schemeClr val="tx1"/>
              </a:solidFill>
            </a:endParaRPr>
          </a:p>
          <a:p>
            <a:pPr marL="0" indent="0" algn="just">
              <a:buNone/>
            </a:pPr>
            <a:r>
              <a:rPr lang="en-US" altLang="zh-CN">
                <a:solidFill>
                  <a:schemeClr val="tx1"/>
                </a:solidFill>
              </a:rPr>
              <a:t>He masked his embarrassment with a smile. </a:t>
            </a:r>
            <a:endParaRPr lang="en-US" altLang="zh-CN">
              <a:solidFill>
                <a:schemeClr val="tx1"/>
              </a:solidFill>
            </a:endParaRPr>
          </a:p>
          <a:p>
            <a:pPr marL="0" indent="0" algn="just">
              <a:buNone/>
            </a:pPr>
            <a:r>
              <a:rPr lang="en-US" altLang="zh-CN">
                <a:solidFill>
                  <a:schemeClr val="tx1"/>
                </a:solidFill>
              </a:rPr>
              <a:t>swallow one’s anger</a:t>
            </a:r>
            <a:r>
              <a:rPr lang="zh-CN" altLang="en-US">
                <a:solidFill>
                  <a:schemeClr val="tx1"/>
                </a:solidFill>
              </a:rPr>
              <a:t>忍下怒火，</a:t>
            </a:r>
            <a:r>
              <a:rPr lang="en-US" altLang="zh-CN">
                <a:solidFill>
                  <a:schemeClr val="tx1"/>
                </a:solidFill>
              </a:rPr>
              <a:t>swallow one’s pride</a:t>
            </a:r>
            <a:r>
              <a:rPr lang="zh-CN" altLang="en-US">
                <a:solidFill>
                  <a:schemeClr val="tx1"/>
                </a:solidFill>
              </a:rPr>
              <a:t>放下架子</a:t>
            </a:r>
            <a:endParaRPr lang="zh-CN" altLang="en-US">
              <a:solidFill>
                <a:schemeClr val="tx1"/>
              </a:solidFill>
            </a:endParaRPr>
          </a:p>
          <a:p>
            <a:pPr marL="0" indent="0" algn="just">
              <a:buNone/>
            </a:pPr>
            <a:r>
              <a:rPr lang="zh-CN" altLang="en-US" b="1">
                <a:solidFill>
                  <a:schemeClr val="tx1"/>
                </a:solidFill>
                <a:effectLst>
                  <a:outerShdw blurRad="38100" dist="38100" dir="2700000" algn="tl">
                    <a:srgbClr val="000000">
                      <a:alpha val="43137"/>
                    </a:srgbClr>
                  </a:outerShdw>
                </a:effectLst>
              </a:rPr>
              <a:t>下节从</a:t>
            </a:r>
            <a:r>
              <a:rPr lang="en-US" altLang="zh-CN" b="1">
                <a:solidFill>
                  <a:schemeClr val="tx1"/>
                </a:solidFill>
                <a:effectLst>
                  <a:outerShdw blurRad="38100" dist="38100" dir="2700000" algn="tl">
                    <a:srgbClr val="000000">
                      <a:alpha val="43137"/>
                    </a:srgbClr>
                  </a:outerShdw>
                </a:effectLst>
              </a:rPr>
              <a:t>P</a:t>
            </a:r>
            <a:r>
              <a:rPr lang="en-US" altLang="zh-CN" b="1" baseline="-25000">
                <a:solidFill>
                  <a:schemeClr val="tx1"/>
                </a:solidFill>
                <a:effectLst>
                  <a:outerShdw blurRad="38100" dist="38100" dir="2700000" algn="tl">
                    <a:srgbClr val="000000">
                      <a:alpha val="43137"/>
                    </a:srgbClr>
                  </a:outerShdw>
                </a:effectLst>
              </a:rPr>
              <a:t>176</a:t>
            </a:r>
            <a:r>
              <a:rPr lang="en-US" altLang="zh-CN" b="1">
                <a:solidFill>
                  <a:schemeClr val="tx1"/>
                </a:solidFill>
                <a:effectLst>
                  <a:outerShdw blurRad="38100" dist="38100" dir="2700000" algn="tl">
                    <a:srgbClr val="000000">
                      <a:alpha val="43137"/>
                    </a:srgbClr>
                  </a:outerShdw>
                </a:effectLst>
              </a:rPr>
              <a:t> 14.11</a:t>
            </a:r>
            <a:r>
              <a:rPr lang="zh-CN" altLang="en-US" b="1">
                <a:solidFill>
                  <a:schemeClr val="tx1"/>
                </a:solidFill>
                <a:effectLst>
                  <a:outerShdw blurRad="38100" dist="38100" dir="2700000" algn="tl">
                    <a:srgbClr val="000000">
                      <a:alpha val="43137"/>
                    </a:srgbClr>
                  </a:outerShdw>
                </a:effectLst>
              </a:rPr>
              <a:t>开始</a:t>
            </a:r>
            <a:endParaRPr lang="zh-CN" altLang="en-US" b="1">
              <a:solidFill>
                <a:schemeClr val="tx1"/>
              </a:solidFill>
              <a:effectLst>
                <a:outerShdw blurRad="38100" dist="38100" dir="2700000" algn="tl">
                  <a:srgbClr val="000000">
                    <a:alpha val="43137"/>
                  </a:srgbClr>
                </a:outerShdw>
              </a:effectLst>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92760"/>
            <a:ext cx="10968990" cy="5777865"/>
          </a:xfrm>
          <a:ln>
            <a:solidFill>
              <a:schemeClr val="accent1"/>
            </a:solidFill>
          </a:ln>
        </p:spPr>
        <p:txBody>
          <a:bodyPr/>
          <a:p>
            <a:pPr marL="0" indent="0">
              <a:buNone/>
            </a:pPr>
            <a:r>
              <a:rPr lang="en-US" altLang="zh-CN">
                <a:solidFill>
                  <a:srgbClr val="FF0000"/>
                </a:solidFill>
              </a:rPr>
              <a:t>14.7</a:t>
            </a:r>
            <a:r>
              <a:rPr lang="zh-CN" altLang="en-US">
                <a:solidFill>
                  <a:srgbClr val="FF0000"/>
                </a:solidFill>
              </a:rPr>
              <a:t>怀旧</a:t>
            </a:r>
            <a:endParaRPr lang="zh-CN" altLang="en-US">
              <a:solidFill>
                <a:srgbClr val="FF0000"/>
              </a:solidFill>
            </a:endParaRPr>
          </a:p>
          <a:p>
            <a:pPr marL="0" indent="0">
              <a:buNone/>
            </a:pPr>
            <a:r>
              <a:rPr lang="en-US" altLang="zh-CN">
                <a:solidFill>
                  <a:schemeClr val="tx1"/>
                </a:solidFill>
              </a:rPr>
              <a:t>nostalgic / nostalgia (</a:t>
            </a:r>
            <a:r>
              <a:rPr lang="zh-CN" altLang="en-US">
                <a:solidFill>
                  <a:schemeClr val="tx1"/>
                </a:solidFill>
              </a:rPr>
              <a:t>底下的句子写得不大行</a:t>
            </a:r>
            <a:r>
              <a:rPr lang="en-US" altLang="zh-CN">
                <a:solidFill>
                  <a:schemeClr val="tx1"/>
                </a:solidFill>
              </a:rPr>
              <a:t>) </a:t>
            </a:r>
            <a:endParaRPr lang="en-US" altLang="zh-CN">
              <a:solidFill>
                <a:schemeClr val="tx1"/>
              </a:solidFill>
            </a:endParaRPr>
          </a:p>
          <a:p>
            <a:pPr marL="0" indent="0">
              <a:buNone/>
            </a:pPr>
            <a:r>
              <a:rPr lang="en-US" altLang="zh-CN">
                <a:solidFill>
                  <a:schemeClr val="tx1"/>
                </a:solidFill>
              </a:rPr>
              <a:t>As her gaze lingered on the faded photo album, a wave of nostalgia washed over her. </a:t>
            </a:r>
            <a:endParaRPr lang="en-US" altLang="zh-CN">
              <a:solidFill>
                <a:schemeClr val="tx1"/>
              </a:solidFill>
            </a:endParaRPr>
          </a:p>
          <a:p>
            <a:pPr marL="0" indent="0">
              <a:buNone/>
            </a:pPr>
            <a:endParaRPr lang="en-US" altLang="zh-CN">
              <a:solidFill>
                <a:schemeClr val="tx1"/>
              </a:solidFill>
            </a:endParaRPr>
          </a:p>
        </p:txBody>
      </p:sp>
      <p:pic>
        <p:nvPicPr>
          <p:cNvPr id="4" name="图片 3"/>
          <p:cNvPicPr>
            <a:picLocks noChangeAspect="1"/>
          </p:cNvPicPr>
          <p:nvPr/>
        </p:nvPicPr>
        <p:blipFill>
          <a:blip r:embed="rId2"/>
          <a:stretch>
            <a:fillRect/>
          </a:stretch>
        </p:blipFill>
        <p:spPr>
          <a:xfrm>
            <a:off x="608330" y="1952625"/>
            <a:ext cx="10879455" cy="4181475"/>
          </a:xfrm>
          <a:prstGeom prst="rect">
            <a:avLst/>
          </a:prstGeom>
        </p:spPr>
      </p:pic>
    </p:spTree>
    <p:custDataLst>
      <p:tags r:id="rId3"/>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p:cNvPicPr>
            <a:picLocks noChangeAspect="1"/>
          </p:cNvPicPr>
          <p:nvPr>
            <p:ph idx="1"/>
            <p:custDataLst>
              <p:tags r:id="rId1"/>
            </p:custDataLst>
          </p:nvPr>
        </p:nvPicPr>
        <p:blipFill>
          <a:blip r:embed="rId2"/>
          <a:stretch>
            <a:fillRect/>
          </a:stretch>
        </p:blipFill>
        <p:spPr>
          <a:xfrm>
            <a:off x="632460" y="589280"/>
            <a:ext cx="10878185" cy="3721735"/>
          </a:xfrm>
          <a:prstGeom prst="rect">
            <a:avLst/>
          </a:prstGeom>
          <a:ln>
            <a:solidFill>
              <a:schemeClr val="accent1"/>
            </a:solidFill>
          </a:ln>
        </p:spPr>
      </p:pic>
    </p:spTree>
    <p:custDataLst>
      <p:tags r:id="rId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628015"/>
            <a:ext cx="10968990" cy="5621655"/>
          </a:xfrm>
          <a:ln>
            <a:solidFill>
              <a:schemeClr val="accent1"/>
            </a:solidFill>
          </a:ln>
        </p:spPr>
        <p:txBody>
          <a:bodyPr>
            <a:normAutofit lnSpcReduction="20000"/>
          </a:bodyPr>
          <a:p>
            <a:pPr marL="0" indent="0">
              <a:buNone/>
            </a:pPr>
            <a:r>
              <a:rPr lang="en-US" altLang="zh-CN">
                <a:solidFill>
                  <a:schemeClr val="tx1"/>
                </a:solidFill>
              </a:rPr>
              <a:t>look back on</a:t>
            </a:r>
            <a:r>
              <a:rPr lang="zh-CN" altLang="en-US">
                <a:solidFill>
                  <a:schemeClr val="tx1"/>
                </a:solidFill>
              </a:rPr>
              <a:t>追忆</a:t>
            </a:r>
            <a:endParaRPr lang="zh-CN" altLang="en-US">
              <a:solidFill>
                <a:schemeClr val="tx1"/>
              </a:solidFill>
            </a:endParaRPr>
          </a:p>
          <a:p>
            <a:pPr marL="0" indent="0">
              <a:buNone/>
            </a:pPr>
            <a:r>
              <a:rPr lang="en-US" altLang="zh-CN">
                <a:solidFill>
                  <a:schemeClr val="tx1"/>
                </a:solidFill>
              </a:rPr>
              <a:t>He often looked back on those childhood summers with quiet fondness. </a:t>
            </a:r>
            <a:endParaRPr lang="en-US" altLang="zh-CN">
              <a:solidFill>
                <a:schemeClr val="tx1"/>
              </a:solidFill>
            </a:endParaRPr>
          </a:p>
          <a:p>
            <a:pPr marL="0" indent="0">
              <a:buNone/>
            </a:pPr>
            <a:r>
              <a:rPr lang="en-US" altLang="zh-CN">
                <a:solidFill>
                  <a:schemeClr val="tx1"/>
                </a:solidFill>
              </a:rPr>
              <a:t>fondness</a:t>
            </a:r>
            <a:r>
              <a:rPr lang="zh-CN" altLang="en-US">
                <a:solidFill>
                  <a:schemeClr val="tx1"/>
                </a:solidFill>
              </a:rPr>
              <a:t>喜欢、深情</a:t>
            </a:r>
            <a:endParaRPr lang="zh-CN" altLang="en-US">
              <a:solidFill>
                <a:schemeClr val="tx1"/>
              </a:solidFill>
            </a:endParaRPr>
          </a:p>
          <a:p>
            <a:pPr marL="0" indent="0">
              <a:buNone/>
            </a:pPr>
            <a:r>
              <a:rPr lang="en-US" altLang="zh-CN">
                <a:solidFill>
                  <a:schemeClr val="tx1"/>
                </a:solidFill>
              </a:rPr>
              <a:t>He will be remembered by the staff with great fondness. </a:t>
            </a:r>
            <a:endParaRPr lang="en-US" altLang="zh-CN">
              <a:solidFill>
                <a:schemeClr val="tx1"/>
              </a:solidFill>
            </a:endParaRPr>
          </a:p>
          <a:p>
            <a:pPr marL="0" indent="0">
              <a:buNone/>
            </a:pPr>
            <a:r>
              <a:rPr lang="en-US" altLang="zh-CN">
                <a:solidFill>
                  <a:schemeClr val="tx1"/>
                </a:solidFill>
              </a:rPr>
              <a:t>feel a pang of longing</a:t>
            </a:r>
            <a:r>
              <a:rPr lang="zh-CN" altLang="en-US">
                <a:solidFill>
                  <a:schemeClr val="tx1"/>
                </a:solidFill>
              </a:rPr>
              <a:t>突然泛起的渴望或怀念</a:t>
            </a:r>
            <a:endParaRPr lang="en-US" altLang="zh-CN">
              <a:solidFill>
                <a:schemeClr val="tx1"/>
              </a:solidFill>
            </a:endParaRPr>
          </a:p>
          <a:p>
            <a:pPr marL="0" indent="0">
              <a:buNone/>
            </a:pPr>
            <a:r>
              <a:rPr lang="en-US" altLang="zh-CN">
                <a:solidFill>
                  <a:schemeClr val="tx1"/>
                </a:solidFill>
              </a:rPr>
              <a:t>pang</a:t>
            </a:r>
            <a:r>
              <a:rPr lang="zh-CN" altLang="en-US">
                <a:solidFill>
                  <a:schemeClr val="tx1"/>
                </a:solidFill>
              </a:rPr>
              <a:t>突然的身体或精神痛苦：</a:t>
            </a:r>
            <a:r>
              <a:rPr lang="en-US" altLang="zh-CN">
                <a:solidFill>
                  <a:schemeClr val="tx1"/>
                </a:solidFill>
              </a:rPr>
              <a:t>a sudden pang of jealousy</a:t>
            </a:r>
            <a:endParaRPr lang="en-US" altLang="zh-CN">
              <a:solidFill>
                <a:schemeClr val="tx1"/>
              </a:solidFill>
            </a:endParaRPr>
          </a:p>
          <a:p>
            <a:pPr marL="0" indent="0">
              <a:buNone/>
            </a:pPr>
            <a:r>
              <a:rPr lang="en-US" altLang="zh-CN">
                <a:solidFill>
                  <a:schemeClr val="tx1"/>
                </a:solidFill>
              </a:rPr>
              <a:t>A sudden pang of panic and despair seized Tim as the towering bear loomed before him. Its claws gleamed like razors, sending a shiver down his spine. Before he could even turn to run, the creature had spotted him and began to bear down.</a:t>
            </a:r>
            <a:endParaRPr lang="en-US" altLang="zh-CN">
              <a:solidFill>
                <a:schemeClr val="tx1"/>
              </a:solidFill>
            </a:endParaRPr>
          </a:p>
          <a:p>
            <a:pPr marL="0" indent="0">
              <a:buNone/>
            </a:pPr>
            <a:r>
              <a:rPr lang="en-US" altLang="zh-CN">
                <a:solidFill>
                  <a:schemeClr val="tx1"/>
                </a:solidFill>
              </a:rPr>
              <a:t>yearn for the past</a:t>
            </a:r>
            <a:r>
              <a:rPr lang="zh-CN" altLang="en-US">
                <a:solidFill>
                  <a:schemeClr val="tx1"/>
                </a:solidFill>
              </a:rPr>
              <a:t>渴望回到过去</a:t>
            </a:r>
            <a:endParaRPr lang="zh-CN" altLang="en-US">
              <a:solidFill>
                <a:schemeClr val="tx1"/>
              </a:solidFill>
            </a:endParaRPr>
          </a:p>
          <a:p>
            <a:pPr marL="0" indent="0">
              <a:buNone/>
            </a:pPr>
            <a:r>
              <a:rPr lang="en-US" altLang="zh-CN">
                <a:solidFill>
                  <a:schemeClr val="tx1"/>
                </a:solidFill>
              </a:rPr>
              <a:t>be tinged (</a:t>
            </a:r>
            <a:r>
              <a:rPr lang="zh-CN" altLang="en-US">
                <a:solidFill>
                  <a:schemeClr val="tx1"/>
                </a:solidFill>
              </a:rPr>
              <a:t>使带有情感</a:t>
            </a:r>
            <a:r>
              <a:rPr lang="en-US" altLang="zh-CN">
                <a:solidFill>
                  <a:schemeClr val="tx1"/>
                </a:solidFill>
              </a:rPr>
              <a:t>) with sadness</a:t>
            </a:r>
            <a:r>
              <a:rPr lang="zh-CN" altLang="en-US">
                <a:solidFill>
                  <a:schemeClr val="tx1"/>
                </a:solidFill>
              </a:rPr>
              <a:t>带点伤感</a:t>
            </a:r>
            <a:endParaRPr lang="zh-CN" altLang="en-US">
              <a:solidFill>
                <a:schemeClr val="tx1"/>
              </a:solidFill>
            </a:endParaRPr>
          </a:p>
          <a:p>
            <a:pPr marL="0" indent="0">
              <a:buNone/>
            </a:pPr>
            <a:r>
              <a:rPr lang="en-US" altLang="zh-CN">
                <a:solidFill>
                  <a:schemeClr val="tx1"/>
                </a:solidFill>
              </a:rPr>
              <a:t>Her smile was tinged with sadness as she looked at the old photo. </a:t>
            </a:r>
            <a:endParaRPr lang="en-US" altLang="zh-CN">
              <a:solidFill>
                <a:schemeClr val="tx1"/>
              </a:solidFill>
            </a:endParaRPr>
          </a:p>
          <a:p>
            <a:pPr marL="0" indent="0">
              <a:buNone/>
            </a:pPr>
            <a:r>
              <a:rPr lang="en-US" altLang="zh-CN">
                <a:solidFill>
                  <a:schemeClr val="tx1"/>
                </a:solidFill>
              </a:rPr>
              <a:t>tinge</a:t>
            </a:r>
            <a:r>
              <a:rPr lang="zh-CN" altLang="en-US">
                <a:solidFill>
                  <a:schemeClr val="tx1"/>
                </a:solidFill>
              </a:rPr>
              <a:t>主要意思：着色</a:t>
            </a:r>
            <a:r>
              <a:rPr lang="en-US" altLang="zh-CN">
                <a:solidFill>
                  <a:schemeClr val="tx1"/>
                </a:solidFill>
              </a:rPr>
              <a:t>  The light of the setting sun tinges the buildings with delicate colors. </a:t>
            </a:r>
            <a:endParaRPr lang="en-US" altLang="zh-CN">
              <a:solidFill>
                <a:schemeClr val="tx1"/>
              </a:solidFill>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13080"/>
            <a:ext cx="10968990" cy="5736590"/>
          </a:xfrm>
          <a:ln>
            <a:solidFill>
              <a:schemeClr val="accent1"/>
            </a:solidFill>
          </a:ln>
        </p:spPr>
        <p:txBody>
          <a:bodyPr/>
          <a:p>
            <a:pPr marL="0" indent="0">
              <a:buNone/>
            </a:pPr>
            <a:r>
              <a:rPr lang="zh-CN" altLang="en-US">
                <a:solidFill>
                  <a:schemeClr val="tx1"/>
                </a:solidFill>
              </a:rPr>
              <a:t>猜一猜</a:t>
            </a:r>
            <a:endParaRPr lang="zh-CN" altLang="en-US">
              <a:solidFill>
                <a:schemeClr val="tx1"/>
              </a:solidFill>
            </a:endParaRPr>
          </a:p>
          <a:p>
            <a:pPr marL="0" indent="0">
              <a:buNone/>
            </a:pPr>
            <a:r>
              <a:rPr lang="en-US" altLang="zh-CN">
                <a:solidFill>
                  <a:schemeClr val="tx1"/>
                </a:solidFill>
              </a:rPr>
              <a:t>She sways like a startled swan,</a:t>
            </a:r>
            <a:endParaRPr lang="en-US" altLang="zh-CN">
              <a:solidFill>
                <a:schemeClr val="tx1"/>
              </a:solidFill>
            </a:endParaRPr>
          </a:p>
          <a:p>
            <a:pPr marL="0" indent="0">
              <a:buNone/>
            </a:pPr>
            <a:r>
              <a:rPr lang="en-US" altLang="zh-CN">
                <a:solidFill>
                  <a:schemeClr val="tx1"/>
                </a:solidFill>
              </a:rPr>
              <a:t>And glides like a soaring dragon.</a:t>
            </a:r>
            <a:endParaRPr lang="en-US" altLang="zh-CN">
              <a:solidFill>
                <a:schemeClr val="tx1"/>
              </a:solidFill>
            </a:endParaRPr>
          </a:p>
          <a:p>
            <a:pPr marL="0" indent="0">
              <a:buNone/>
            </a:pPr>
            <a:r>
              <a:rPr lang="en-US" altLang="zh-CN">
                <a:solidFill>
                  <a:schemeClr val="tx1"/>
                </a:solidFill>
              </a:rPr>
              <a:t>Her brilliance outshines autumn’s chrysanthemum,</a:t>
            </a:r>
            <a:endParaRPr lang="en-US" altLang="zh-CN">
              <a:solidFill>
                <a:schemeClr val="tx1"/>
              </a:solidFill>
            </a:endParaRPr>
          </a:p>
          <a:p>
            <a:pPr marL="0" indent="0">
              <a:buNone/>
            </a:pPr>
            <a:r>
              <a:rPr lang="en-US" altLang="zh-CN">
                <a:solidFill>
                  <a:schemeClr val="tx1"/>
                </a:solidFill>
              </a:rPr>
              <a:t>Her vigor surpasses spring’s pine.</a:t>
            </a:r>
            <a:endParaRPr lang="en-US" altLang="zh-CN">
              <a:solidFill>
                <a:schemeClr val="tx1"/>
              </a:solidFill>
            </a:endParaRPr>
          </a:p>
          <a:p>
            <a:pPr marL="0" indent="0">
              <a:buNone/>
            </a:pPr>
            <a:r>
              <a:rPr lang="en-US" altLang="zh-CN">
                <a:solidFill>
                  <a:schemeClr val="tx1"/>
                </a:solidFill>
              </a:rPr>
              <a:t>...</a:t>
            </a:r>
            <a:endParaRPr lang="en-US" altLang="zh-CN">
              <a:solidFill>
                <a:schemeClr val="tx1"/>
              </a:solidFill>
            </a:endParaRPr>
          </a:p>
          <a:p>
            <a:pPr marL="0" indent="0">
              <a:buNone/>
            </a:pPr>
            <a:r>
              <a:rPr lang="en-US" altLang="zh-CN">
                <a:solidFill>
                  <a:schemeClr val="tx1"/>
                </a:solidFill>
              </a:rPr>
              <a:t>Her natural fragrance needs no added perfume,</a:t>
            </a:r>
            <a:endParaRPr lang="en-US" altLang="zh-CN">
              <a:solidFill>
                <a:schemeClr val="tx1"/>
              </a:solidFill>
            </a:endParaRPr>
          </a:p>
          <a:p>
            <a:pPr marL="0" indent="0">
              <a:buNone/>
            </a:pPr>
            <a:r>
              <a:rPr lang="en-US" altLang="zh-CN">
                <a:solidFill>
                  <a:schemeClr val="tx1"/>
                </a:solidFill>
              </a:rPr>
              <a:t>Her beauty wears not the faintest tinge of rouge.</a:t>
            </a:r>
            <a:endParaRPr lang="en-US" altLang="zh-CN">
              <a:solidFill>
                <a:schemeClr val="tx1"/>
              </a:solidFill>
            </a:endParaRPr>
          </a:p>
          <a:p>
            <a:pPr marL="0" indent="0">
              <a:buNone/>
            </a:pPr>
            <a:r>
              <a:rPr lang="en-US" altLang="zh-CN">
                <a:solidFill>
                  <a:schemeClr val="tx1"/>
                </a:solidFill>
              </a:rPr>
              <a:t>Bright eyes sparkle beneath gentle brows,</a:t>
            </a:r>
            <a:endParaRPr lang="en-US" altLang="zh-CN">
              <a:solidFill>
                <a:schemeClr val="tx1"/>
              </a:solidFill>
            </a:endParaRPr>
          </a:p>
          <a:p>
            <a:pPr marL="0" indent="0">
              <a:buNone/>
            </a:pPr>
            <a:r>
              <a:rPr lang="en-US" altLang="zh-CN">
                <a:solidFill>
                  <a:schemeClr val="tx1"/>
                </a:solidFill>
              </a:rPr>
              <a:t>Sweet dimples deepen near rosy cheeks.</a:t>
            </a:r>
            <a:endParaRPr lang="en-US" altLang="zh-CN">
              <a:solidFill>
                <a:schemeClr val="tx1"/>
              </a:solidFill>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44195"/>
            <a:ext cx="10968990" cy="5705475"/>
          </a:xfrm>
          <a:ln>
            <a:solidFill>
              <a:schemeClr val="accent1"/>
            </a:solidFill>
          </a:ln>
        </p:spPr>
        <p:txBody>
          <a:bodyPr/>
          <a:p>
            <a:pPr marL="0" indent="0">
              <a:buNone/>
            </a:pPr>
            <a:endParaRPr lang="zh-CN" altLang="en-US"/>
          </a:p>
        </p:txBody>
      </p:sp>
      <p:pic>
        <p:nvPicPr>
          <p:cNvPr id="4" name="图片 3" descr="Screenshot_20251201_172037_com.baidu.netdisk_edit"/>
          <p:cNvPicPr>
            <a:picLocks noChangeAspect="1"/>
          </p:cNvPicPr>
          <p:nvPr/>
        </p:nvPicPr>
        <p:blipFill>
          <a:blip r:embed="rId2"/>
          <a:stretch>
            <a:fillRect/>
          </a:stretch>
        </p:blipFill>
        <p:spPr>
          <a:xfrm>
            <a:off x="346075" y="635"/>
            <a:ext cx="11372215" cy="6857365"/>
          </a:xfrm>
          <a:prstGeom prst="rect">
            <a:avLst/>
          </a:prstGeom>
        </p:spPr>
      </p:pic>
    </p:spTree>
    <p:custDataLst>
      <p:tags r:id="rId3"/>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91490"/>
            <a:ext cx="10968990" cy="5758180"/>
          </a:xfrm>
          <a:ln>
            <a:solidFill>
              <a:schemeClr val="accent1"/>
            </a:solidFill>
          </a:ln>
        </p:spPr>
        <p:txBody>
          <a:bodyPr/>
          <a:p>
            <a:pPr marL="0" indent="0" algn="just">
              <a:buNone/>
            </a:pPr>
            <a:r>
              <a:rPr lang="en-US" altLang="zh-CN" sz="2400">
                <a:solidFill>
                  <a:srgbClr val="FF0000"/>
                </a:solidFill>
              </a:rPr>
              <a:t>14.8</a:t>
            </a:r>
            <a:r>
              <a:rPr lang="zh-CN" altLang="en-US" sz="2400">
                <a:solidFill>
                  <a:srgbClr val="FF0000"/>
                </a:solidFill>
              </a:rPr>
              <a:t>困惑</a:t>
            </a:r>
            <a:endParaRPr lang="zh-CN" altLang="en-US" sz="2400">
              <a:solidFill>
                <a:srgbClr val="FF0000"/>
              </a:solidFill>
            </a:endParaRPr>
          </a:p>
          <a:p>
            <a:pPr marL="0" indent="0" algn="just">
              <a:buNone/>
            </a:pPr>
            <a:r>
              <a:rPr lang="en-US" altLang="zh-CN" sz="2400">
                <a:solidFill>
                  <a:schemeClr val="tx1"/>
                </a:solidFill>
              </a:rPr>
              <a:t>perplexed</a:t>
            </a:r>
            <a:r>
              <a:rPr lang="zh-CN" altLang="en-US" sz="2400">
                <a:solidFill>
                  <a:schemeClr val="tx1"/>
                </a:solidFill>
              </a:rPr>
              <a:t>困惑的、不知所措的</a:t>
            </a:r>
            <a:endParaRPr lang="zh-CN" altLang="en-US" sz="2400">
              <a:solidFill>
                <a:schemeClr val="tx1"/>
              </a:solidFill>
            </a:endParaRPr>
          </a:p>
          <a:p>
            <a:pPr marL="0" indent="0" algn="just">
              <a:buNone/>
            </a:pPr>
            <a:r>
              <a:rPr lang="en-US" altLang="zh-CN" sz="2400">
                <a:solidFill>
                  <a:schemeClr val="tx1"/>
                </a:solidFill>
              </a:rPr>
              <a:t>A perplexed frown appeared on his face as he scratched his head. The answer simply eluded him.</a:t>
            </a:r>
            <a:endParaRPr lang="en-US" altLang="zh-CN" sz="2400">
              <a:solidFill>
                <a:schemeClr val="tx1"/>
              </a:solidFill>
            </a:endParaRPr>
          </a:p>
          <a:p>
            <a:pPr marL="0" indent="0" algn="just">
              <a:buNone/>
            </a:pPr>
            <a:r>
              <a:rPr lang="en-US" altLang="zh-CN" sz="2400">
                <a:solidFill>
                  <a:schemeClr val="tx1"/>
                </a:solidFill>
              </a:rPr>
              <a:t>Perplexed, he scratched his head, trying to make sense of the contradictory clues.</a:t>
            </a:r>
            <a:endParaRPr lang="en-US" altLang="zh-CN" sz="2400">
              <a:solidFill>
                <a:schemeClr val="tx1"/>
              </a:solidFill>
            </a:endParaRPr>
          </a:p>
          <a:p>
            <a:pPr marL="0" indent="0" algn="just">
              <a:buNone/>
            </a:pPr>
            <a:endParaRPr lang="en-US" altLang="zh-CN" sz="2400">
              <a:solidFill>
                <a:schemeClr val="tx1"/>
              </a:solidFill>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54330"/>
            <a:ext cx="10968990" cy="5895340"/>
          </a:xfrm>
        </p:spPr>
        <p:txBody>
          <a:bodyPr/>
          <a:p>
            <a:pPr marL="0" indent="0">
              <a:buNone/>
            </a:pPr>
            <a:endParaRPr lang="zh-CN" altLang="en-US"/>
          </a:p>
        </p:txBody>
      </p:sp>
      <p:pic>
        <p:nvPicPr>
          <p:cNvPr id="4" name="图片 3" descr="Screenshot_20251201_180435_com.xingin.xhs_edit_54"/>
          <p:cNvPicPr>
            <a:picLocks noChangeAspect="1"/>
          </p:cNvPicPr>
          <p:nvPr/>
        </p:nvPicPr>
        <p:blipFill>
          <a:blip r:embed="rId2"/>
          <a:stretch>
            <a:fillRect/>
          </a:stretch>
        </p:blipFill>
        <p:spPr>
          <a:xfrm>
            <a:off x="1254125" y="0"/>
            <a:ext cx="9567545" cy="6858000"/>
          </a:xfrm>
          <a:prstGeom prst="rect">
            <a:avLst/>
          </a:prstGeom>
        </p:spPr>
      </p:pic>
    </p:spTree>
    <p:custDataLst>
      <p:tags r:id="rId3"/>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28625"/>
            <a:ext cx="10968990" cy="5821045"/>
          </a:xfrm>
          <a:ln>
            <a:solidFill>
              <a:schemeClr val="accent1"/>
            </a:solidFill>
          </a:ln>
        </p:spPr>
        <p:txBody>
          <a:bodyPr>
            <a:noAutofit/>
          </a:bodyPr>
          <a:p>
            <a:pPr marL="0" indent="0" algn="just">
              <a:lnSpc>
                <a:spcPts val="2600"/>
              </a:lnSpc>
              <a:spcAft>
                <a:spcPts val="0"/>
              </a:spcAft>
              <a:buNone/>
            </a:pPr>
            <a:r>
              <a:rPr lang="en-US" altLang="zh-CN" sz="2400" b="1"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Then came our first practice.</a:t>
            </a:r>
            <a:r>
              <a:rPr lang="en-US" altLang="zh-CN" sz="2400"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Excited and nervous, I gathered five kids, including Jack, at the school basketball court. I was about to explain some simple rules when these naughty pupils locked their eyes on the basketball and charged at it. Seeing this, I lost my composure and yelled: "Keep your line! Stay where you are!", only to be met with louder squeaks and laughter. This unexpected episode completely caught me off guard. After they were dismissed, Jack trotted to me, suggesting that maybe I could look up some workable strategies online.</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6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 searched online for coaching tips. </a:t>
            </a:r>
            <a:r>
              <a:rPr lang="en-US" altLang="zh-CN" sz="2400">
                <a:solidFill>
                  <a:schemeClr val="tx1"/>
                </a:solidFill>
                <a:latin typeface="Times New Roman" panose="02020603050405020304" charset="0"/>
                <a:cs typeface="Times New Roman" panose="02020603050405020304" charset="0"/>
              </a:rPr>
              <a:t>To my delight, it proved immensely helpful, offering me the most efficient strategy “Show, not tell”. When I again summoned them together, I showcased the skills of passing, shooting and dribbling. They did as told and practiced seriously. My son Jack flashed me a grin and gave me a big thumbs-up. As you could imagine, on the Family Basketball Day, the team I coached put on a terrific performance. When Jack gave me a tight embrace and whispered, "Dad, you are a great coach and a father. I love you!", tears of happiness welled up in my eyes.</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3872</Words>
  <Application>WPS 演示</Application>
  <PresentationFormat>宽屏</PresentationFormat>
  <Paragraphs>65</Paragraphs>
  <Slides>11</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11</vt:i4>
      </vt:variant>
    </vt:vector>
  </HeadingPairs>
  <TitlesOfParts>
    <vt:vector size="20" baseType="lpstr">
      <vt:lpstr>Arial</vt:lpstr>
      <vt:lpstr>宋体</vt:lpstr>
      <vt:lpstr>Wingdings</vt:lpstr>
      <vt:lpstr>Wingdings</vt:lpstr>
      <vt:lpstr>Times New Roman</vt:lpstr>
      <vt:lpstr>微软雅黑</vt:lpstr>
      <vt:lpstr>Arial Unicode MS</vt:lpstr>
      <vt:lpstr>Calibri</vt:lpstr>
      <vt:lpstr>WPS</vt:lpstr>
      <vt:lpstr>《读后续写工具箱》（十一）</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marble   duang</cp:lastModifiedBy>
  <cp:revision>183</cp:revision>
  <dcterms:created xsi:type="dcterms:W3CDTF">2019-06-19T02:08:00Z</dcterms:created>
  <dcterms:modified xsi:type="dcterms:W3CDTF">2025-12-01T14:32:00Z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2052-12.1.0.23542</vt:lpwstr>
  </property>
  <property fmtid="{D5CDD505-2E9C-101B-9397-08002B2CF9AE}" pid="3" name="ICV">
    <vt:lpwstr>5FE9B9B5643C44DD8ECB8BC52E87897A_11</vt:lpwstr>
  </property>
</Properties>
</file>