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4" r:id="rId8"/>
    <p:sldId id="261" r:id="rId9"/>
    <p:sldId id="262" r:id="rId10"/>
    <p:sldId id="263" r:id="rId11"/>
    <p:sldId id="265" r:id="rId12"/>
    <p:sldId id="266" r:id="rId13"/>
    <p:sldId id="267" r:id="rId14"/>
    <p:sldId id="268" r:id="rId15"/>
    <p:sldId id="269"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2.xml"/><Relationship Id="rId2" Type="http://schemas.openxmlformats.org/officeDocument/2006/relationships/image" Target="../media/image2.png"/><Relationship Id="rId1" Type="http://schemas.openxmlformats.org/officeDocument/2006/relationships/tags" Target="../tags/tag81.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4.xml"/><Relationship Id="rId2" Type="http://schemas.openxmlformats.org/officeDocument/2006/relationships/image" Target="../media/image3.png"/><Relationship Id="rId1" Type="http://schemas.openxmlformats.org/officeDocument/2006/relationships/tags" Target="../tags/tag83.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6.xml"/><Relationship Id="rId2" Type="http://schemas.openxmlformats.org/officeDocument/2006/relationships/image" Target="../media/image4.png"/><Relationship Id="rId1" Type="http://schemas.openxmlformats.org/officeDocument/2006/relationships/tags" Target="../tags/tag85.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88.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8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tags" Target="../tags/tag8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4.xml"/><Relationship Id="rId2" Type="http://schemas.openxmlformats.org/officeDocument/2006/relationships/image" Target="../media/image1.jpeg"/><Relationship Id="rId1" Type="http://schemas.openxmlformats.org/officeDocument/2006/relationships/tags" Target="../tags/tag7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p>
            <a:r>
              <a:rPr lang="zh-CN" altLang="zh-CN">
                <a:solidFill>
                  <a:srgbClr val="FF0000"/>
                </a:solidFill>
              </a:rPr>
              <a:t>《读后续写工具箱》精编八</a:t>
            </a:r>
            <a:endParaRPr lang="zh-CN" altLang="zh-CN">
              <a:solidFill>
                <a:srgbClr val="FF0000"/>
              </a:solidFill>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12115"/>
            <a:ext cx="10968990" cy="5837555"/>
          </a:xfrm>
          <a:ln>
            <a:solidFill>
              <a:schemeClr val="accent1"/>
            </a:solidFill>
          </a:ln>
        </p:spPr>
        <p:txBody>
          <a:bodyPr/>
          <a:p>
            <a:pPr marL="0" indent="0">
              <a:buNone/>
            </a:pPr>
            <a:r>
              <a:rPr lang="en-US" altLang="zh-CN" sz="2400" b="1">
                <a:solidFill>
                  <a:schemeClr val="tx1"/>
                </a:solidFill>
                <a:effectLst>
                  <a:outerShdw blurRad="38100" dist="38100" dir="2700000" algn="tl">
                    <a:srgbClr val="000000">
                      <a:alpha val="43137"/>
                    </a:srgbClr>
                  </a:outerShdw>
                </a:effectLst>
              </a:rPr>
              <a:t>(2025.11</a:t>
            </a:r>
            <a:r>
              <a:rPr lang="zh-CN" altLang="en-US" sz="2400" b="1">
                <a:solidFill>
                  <a:schemeClr val="tx1"/>
                </a:solidFill>
                <a:effectLst>
                  <a:outerShdw blurRad="38100" dist="38100" dir="2700000" algn="tl">
                    <a:srgbClr val="000000">
                      <a:alpha val="43137"/>
                    </a:srgbClr>
                  </a:outerShdw>
                </a:effectLst>
              </a:rPr>
              <a:t>泰安期中考试读续）</a:t>
            </a:r>
            <a:endParaRPr lang="zh-CN" altLang="en-US" sz="2400" b="1">
              <a:solidFill>
                <a:schemeClr val="tx1"/>
              </a:solidFill>
              <a:effectLst>
                <a:outerShdw blurRad="38100" dist="38100" dir="2700000" algn="tl">
                  <a:srgbClr val="000000">
                    <a:alpha val="43137"/>
                  </a:srgbClr>
                </a:outerShdw>
              </a:effectLst>
            </a:endParaRPr>
          </a:p>
          <a:p>
            <a:pPr marL="0" indent="0">
              <a:buNone/>
            </a:pPr>
            <a:endParaRPr lang="zh-CN" altLang="en-US" sz="2400" b="1">
              <a:solidFill>
                <a:schemeClr val="tx1"/>
              </a:solidFill>
              <a:effectLst>
                <a:outerShdw blurRad="38100" dist="38100" dir="2700000" algn="tl">
                  <a:srgbClr val="000000">
                    <a:alpha val="43137"/>
                  </a:srgbClr>
                </a:outerShdw>
              </a:effectLst>
            </a:endParaRPr>
          </a:p>
        </p:txBody>
      </p:sp>
      <p:pic>
        <p:nvPicPr>
          <p:cNvPr id="4" name="图片 3"/>
          <p:cNvPicPr>
            <a:picLocks noChangeAspect="1"/>
          </p:cNvPicPr>
          <p:nvPr/>
        </p:nvPicPr>
        <p:blipFill>
          <a:blip r:embed="rId2"/>
          <a:stretch>
            <a:fillRect/>
          </a:stretch>
        </p:blipFill>
        <p:spPr>
          <a:xfrm>
            <a:off x="608330" y="902970"/>
            <a:ext cx="10968355" cy="5431790"/>
          </a:xfrm>
          <a:prstGeom prst="rect">
            <a:avLst/>
          </a:prstGeom>
        </p:spPr>
      </p:pic>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custDataLst>
              <p:tags r:id="rId1"/>
            </p:custDataLst>
          </p:nvPr>
        </p:nvPicPr>
        <p:blipFill>
          <a:blip r:embed="rId2"/>
          <a:stretch>
            <a:fillRect/>
          </a:stretch>
        </p:blipFill>
        <p:spPr>
          <a:xfrm>
            <a:off x="283845" y="323850"/>
            <a:ext cx="11586210" cy="3618230"/>
          </a:xfrm>
          <a:prstGeom prst="rect">
            <a:avLst/>
          </a:prstGeom>
          <a:ln>
            <a:solidFill>
              <a:schemeClr val="accent1"/>
            </a:solidFill>
          </a:ln>
        </p:spPr>
      </p:pic>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内容占位符 4"/>
          <p:cNvPicPr>
            <a:picLocks noChangeAspect="1"/>
          </p:cNvPicPr>
          <p:nvPr>
            <p:ph idx="1"/>
            <p:custDataLst>
              <p:tags r:id="rId1"/>
            </p:custDataLst>
          </p:nvPr>
        </p:nvPicPr>
        <p:blipFill>
          <a:blip r:embed="rId2"/>
          <a:stretch>
            <a:fillRect/>
          </a:stretch>
        </p:blipFill>
        <p:spPr>
          <a:xfrm>
            <a:off x="255270" y="595630"/>
            <a:ext cx="11821160" cy="3677285"/>
          </a:xfrm>
          <a:prstGeom prst="rect">
            <a:avLst/>
          </a:prstGeom>
        </p:spPr>
      </p:pic>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365760"/>
            <a:ext cx="10968990" cy="5883910"/>
          </a:xfrm>
        </p:spPr>
        <p:txBody>
          <a:bodyPr/>
          <a:p>
            <a:pPr marL="0" indent="0">
              <a:buNone/>
            </a:pPr>
            <a:endParaRPr lang="zh-CN" altLang="en-US"/>
          </a:p>
        </p:txBody>
      </p:sp>
      <p:pic>
        <p:nvPicPr>
          <p:cNvPr id="4" name="图片 3" descr="Screenshot_20251126_093312_com.baidu.searchbox_ed"/>
          <p:cNvPicPr>
            <a:picLocks noChangeAspect="1"/>
          </p:cNvPicPr>
          <p:nvPr/>
        </p:nvPicPr>
        <p:blipFill>
          <a:blip r:embed="rId2"/>
          <a:stretch>
            <a:fillRect/>
          </a:stretch>
        </p:blipFill>
        <p:spPr>
          <a:xfrm>
            <a:off x="6094095" y="84455"/>
            <a:ext cx="5823585" cy="6773545"/>
          </a:xfrm>
          <a:prstGeom prst="rect">
            <a:avLst/>
          </a:prstGeom>
        </p:spPr>
      </p:pic>
      <p:pic>
        <p:nvPicPr>
          <p:cNvPr id="5" name="图片 4" descr="Screenshot_20251126_093306_com.baidu.searchbox_ed"/>
          <p:cNvPicPr>
            <a:picLocks noChangeAspect="1"/>
          </p:cNvPicPr>
          <p:nvPr/>
        </p:nvPicPr>
        <p:blipFill>
          <a:blip r:embed="rId3"/>
          <a:stretch>
            <a:fillRect/>
          </a:stretch>
        </p:blipFill>
        <p:spPr>
          <a:xfrm>
            <a:off x="0" y="0"/>
            <a:ext cx="6094095" cy="6858000"/>
          </a:xfrm>
          <a:prstGeom prst="rect">
            <a:avLst/>
          </a:prstGeom>
        </p:spPr>
      </p:pic>
    </p:spTree>
    <p:custDataLst>
      <p:tags r:id="rId4"/>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502285"/>
            <a:ext cx="10968990" cy="5747385"/>
          </a:xfrm>
          <a:ln>
            <a:solidFill>
              <a:schemeClr val="accent1"/>
            </a:solidFill>
          </a:ln>
        </p:spPr>
        <p:txBody>
          <a:bodyPr>
            <a:noAutofit/>
          </a:bodyPr>
          <a:p>
            <a:pPr marL="0" indent="0" algn="just">
              <a:lnSpc>
                <a:spcPts val="2400"/>
              </a:lnSpc>
              <a:spcAft>
                <a:spcPts val="0"/>
              </a:spcAft>
              <a:buNone/>
            </a:pPr>
            <a:r>
              <a:rPr lang="en-US" altLang="zh-CN" sz="2400">
                <a:solidFill>
                  <a:schemeClr val="tx1"/>
                </a:solidFill>
                <a:latin typeface="Times New Roman" panose="02020603050405020304" charset="0"/>
                <a:cs typeface="Times New Roman" panose="02020603050405020304" charset="0"/>
              </a:rPr>
              <a:t>... Every instinct screamed at him to flee the approaching seniors, but the bird’s desperate fluttering mirrored the panic in his own chest. He saw himself in its trapped, helpless state. Taking a deep breath, he blocked out everything else. His slender fingers, usually skilled only at sketching delicate wings, now worked with frantic urgency to pick at the knots confining the creature. The messy tangle of string and debris finally gave way, and the sparrow, with a grateful chirp, shot into the dim hallway just as footsteps halted right behind him. </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2400"/>
              </a:lnSpc>
              <a:spcAft>
                <a:spcPts val="0"/>
              </a:spcAft>
              <a:buNone/>
            </a:pPr>
            <a:r>
              <a:rPr lang="en-US" altLang="zh-CN" sz="2400">
                <a:solidFill>
                  <a:schemeClr val="tx1"/>
                </a:solidFill>
                <a:latin typeface="Times New Roman" panose="02020603050405020304" charset="0"/>
                <a:cs typeface="Times New Roman" panose="02020603050405020304" charset="0"/>
              </a:rPr>
              <a:t>... He wasn’t smirking like others. Instead, he watched the sparrow disappear out of a high window before looking back at Leo, who was still crouched on the floor, braced for ridicule. “It takes courage to stop for something when you are running for yourself,” Mark said, his usually harsh voice turning soft. After this, he reached a hand to Leo and tugged him up to his feet. “Are we good?” The question was gentle, accompanied by a smile that disarmed Leo's lingering tension. It was at that moment that Leo understood his moment of vulnerability had unexpectedly bridged the gap between two different souls. </a:t>
            </a:r>
            <a:endParaRPr lang="en-US" altLang="zh-CN" sz="2400">
              <a:solidFill>
                <a:schemeClr val="tx1"/>
              </a:solidFill>
              <a:latin typeface="Times New Roman" panose="02020603050405020304" charset="0"/>
              <a:cs typeface="Times New Roman" panose="02020603050405020304" charset="0"/>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17195"/>
            <a:ext cx="10968990" cy="5832475"/>
          </a:xfrm>
          <a:ln>
            <a:solidFill>
              <a:schemeClr val="accent1"/>
            </a:solidFill>
          </a:ln>
        </p:spPr>
        <p:txBody>
          <a:bodyPr>
            <a:noAutofit/>
          </a:bodyPr>
          <a:p>
            <a:pPr marL="0" indent="0" algn="just">
              <a:lnSpc>
                <a:spcPts val="3500"/>
              </a:lnSpc>
              <a:spcAft>
                <a:spcPts val="0"/>
              </a:spcAft>
              <a:buNone/>
            </a:pPr>
            <a:r>
              <a:rPr lang="en-US" altLang="zh-CN" sz="2400" b="1">
                <a:solidFill>
                  <a:srgbClr val="FF0000"/>
                </a:solidFill>
                <a:latin typeface="Times New Roman" panose="02020603050405020304" charset="0"/>
                <a:cs typeface="Times New Roman" panose="02020603050405020304" charset="0"/>
              </a:rPr>
              <a:t>P</a:t>
            </a:r>
            <a:r>
              <a:rPr lang="en-US" altLang="zh-CN" sz="2400" b="1" baseline="-25000">
                <a:solidFill>
                  <a:srgbClr val="FF0000"/>
                </a:solidFill>
                <a:latin typeface="Times New Roman" panose="02020603050405020304" charset="0"/>
                <a:cs typeface="Times New Roman" panose="02020603050405020304" charset="0"/>
              </a:rPr>
              <a:t>149</a:t>
            </a:r>
            <a:endParaRPr lang="en-US" altLang="zh-CN" sz="2400" b="1" baseline="-25000">
              <a:solidFill>
                <a:srgbClr val="FF0000"/>
              </a:solidFill>
              <a:latin typeface="Times New Roman" panose="02020603050405020304" charset="0"/>
              <a:cs typeface="Times New Roman" panose="02020603050405020304" charset="0"/>
            </a:endParaRPr>
          </a:p>
          <a:p>
            <a:pPr marL="0" indent="0" algn="just">
              <a:lnSpc>
                <a:spcPts val="3500"/>
              </a:lnSpc>
              <a:spcAft>
                <a:spcPts val="0"/>
              </a:spcAft>
              <a:buNone/>
            </a:pPr>
            <a:r>
              <a:rPr lang="en-US" sz="2400" b="1">
                <a:solidFill>
                  <a:srgbClr val="FF0000"/>
                </a:solidFill>
                <a:latin typeface="Times New Roman" panose="02020603050405020304" charset="0"/>
                <a:cs typeface="Times New Roman" panose="02020603050405020304" charset="0"/>
              </a:rPr>
              <a:t>13.3</a:t>
            </a:r>
            <a:r>
              <a:rPr lang="zh-CN" altLang="en-US" sz="2400" b="1">
                <a:solidFill>
                  <a:srgbClr val="FF0000"/>
                </a:solidFill>
                <a:latin typeface="Times New Roman" panose="02020603050405020304" charset="0"/>
                <a:cs typeface="Times New Roman" panose="02020603050405020304" charset="0"/>
              </a:rPr>
              <a:t>感恩</a:t>
            </a:r>
            <a:endParaRPr lang="zh-CN" altLang="en-US" sz="2400" b="1">
              <a:solidFill>
                <a:srgbClr val="FF0000"/>
              </a:solidFill>
              <a:latin typeface="Times New Roman" panose="02020603050405020304" charset="0"/>
              <a:cs typeface="Times New Roman" panose="02020603050405020304" charset="0"/>
            </a:endParaRP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be grateful to sb. for sth. </a:t>
            </a:r>
            <a:r>
              <a:rPr lang="zh-CN" altLang="en-US" sz="2400">
                <a:solidFill>
                  <a:schemeClr val="tx1"/>
                </a:solidFill>
                <a:latin typeface="Times New Roman" panose="02020603050405020304" charset="0"/>
                <a:cs typeface="Times New Roman" panose="02020603050405020304" charset="0"/>
              </a:rPr>
              <a:t>最常用的感激</a:t>
            </a:r>
            <a:endParaRPr lang="zh-CN" altLang="en-US" sz="2400">
              <a:solidFill>
                <a:schemeClr val="tx1"/>
              </a:solidFill>
              <a:latin typeface="Times New Roman" panose="02020603050405020304" charset="0"/>
              <a:cs typeface="Times New Roman" panose="02020603050405020304" charset="0"/>
            </a:endParaRP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My gratefulness is due to all those who helped me. </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feel a deep sense of gratitude</a:t>
            </a:r>
            <a:r>
              <a:rPr lang="zh-CN" altLang="en-US" sz="2400">
                <a:solidFill>
                  <a:schemeClr val="tx1"/>
                </a:solidFill>
                <a:latin typeface="Times New Roman" panose="02020603050405020304" charset="0"/>
                <a:cs typeface="Times New Roman" panose="02020603050405020304" charset="0"/>
              </a:rPr>
              <a:t>深深感激</a:t>
            </a:r>
            <a:endParaRPr lang="zh-CN" altLang="en-US" sz="2400">
              <a:solidFill>
                <a:schemeClr val="tx1"/>
              </a:solidFill>
              <a:latin typeface="Times New Roman" panose="02020603050405020304" charset="0"/>
              <a:cs typeface="Times New Roman" panose="02020603050405020304" charset="0"/>
            </a:endParaRP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Please accept my humble gift as a token of gratitude. </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Tim choked out his gratitude to the boy, saying he would never have been reunited with his dog had it not been for the boy's considerate act.</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feel / be indebted to sb. for sth. </a:t>
            </a:r>
            <a:r>
              <a:rPr lang="zh-CN" altLang="en-US" sz="2400">
                <a:solidFill>
                  <a:schemeClr val="tx1"/>
                </a:solidFill>
                <a:latin typeface="Times New Roman" panose="02020603050405020304" charset="0"/>
                <a:cs typeface="Times New Roman" panose="02020603050405020304" charset="0"/>
              </a:rPr>
              <a:t>感激</a:t>
            </a:r>
            <a:endParaRPr lang="zh-CN" altLang="en-US" sz="2400">
              <a:solidFill>
                <a:schemeClr val="tx1"/>
              </a:solidFill>
              <a:latin typeface="Times New Roman" panose="02020603050405020304" charset="0"/>
              <a:cs typeface="Times New Roman" panose="02020603050405020304" charset="0"/>
            </a:endParaRP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He felt deeply indebted to those who stood by him through hardships. </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I am deeply indebted to my tutor for offering me discerning inputs and edifying instructions. </a:t>
            </a:r>
            <a:endParaRPr lang="en-US" altLang="zh-CN" sz="2400">
              <a:solidFill>
                <a:schemeClr val="tx1"/>
              </a:solidFill>
              <a:latin typeface="Times New Roman" panose="02020603050405020304" charset="0"/>
              <a:cs typeface="Times New Roman" panose="02020603050405020304" charset="0"/>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36880"/>
            <a:ext cx="10968990" cy="5812790"/>
          </a:xfrm>
          <a:ln>
            <a:solidFill>
              <a:schemeClr val="accent1"/>
            </a:solidFill>
          </a:ln>
        </p:spPr>
        <p:txBody>
          <a:bodyPr>
            <a:noAutofit/>
          </a:bodyPr>
          <a:p>
            <a:pPr marL="0" indent="0" algn="just">
              <a:lnSpc>
                <a:spcPts val="2760"/>
              </a:lnSpc>
              <a:spcAft>
                <a:spcPts val="0"/>
              </a:spcAft>
              <a:buNone/>
            </a:pPr>
            <a:r>
              <a:rPr lang="en-US" altLang="zh-CN" sz="2800">
                <a:solidFill>
                  <a:schemeClr val="tx1"/>
                </a:solidFill>
                <a:latin typeface="Times New Roman" panose="02020603050405020304" charset="0"/>
                <a:cs typeface="Times New Roman" panose="02020603050405020304" charset="0"/>
              </a:rPr>
              <a:t>(</a:t>
            </a:r>
            <a:r>
              <a:rPr lang="zh-CN" altLang="en-US" sz="2800">
                <a:solidFill>
                  <a:schemeClr val="tx1"/>
                </a:solidFill>
                <a:latin typeface="Times New Roman" panose="02020603050405020304" charset="0"/>
                <a:cs typeface="Times New Roman" panose="02020603050405020304" charset="0"/>
              </a:rPr>
              <a:t>红色方框）</a:t>
            </a:r>
            <a:endParaRPr lang="zh-CN" altLang="en-US" sz="2800">
              <a:solidFill>
                <a:schemeClr val="tx1"/>
              </a:solidFill>
              <a:latin typeface="Times New Roman" panose="02020603050405020304" charset="0"/>
              <a:cs typeface="Times New Roman" panose="02020603050405020304" charset="0"/>
            </a:endParaRPr>
          </a:p>
          <a:p>
            <a:pPr marL="0" indent="0" algn="just">
              <a:lnSpc>
                <a:spcPts val="2760"/>
              </a:lnSpc>
              <a:spcAft>
                <a:spcPts val="0"/>
              </a:spcAft>
              <a:buNone/>
            </a:pPr>
            <a:r>
              <a:rPr lang="en-US" altLang="zh-CN" sz="2800">
                <a:solidFill>
                  <a:schemeClr val="tx1"/>
                </a:solidFill>
                <a:latin typeface="Times New Roman" panose="02020603050405020304" charset="0"/>
                <a:cs typeface="Times New Roman" panose="02020603050405020304" charset="0"/>
              </a:rPr>
              <a:t>The meal was simple, the gesture small, but something about it stayed and in that staying, gratitude found a home. </a:t>
            </a:r>
            <a:endParaRPr lang="en-US" altLang="zh-CN" sz="2800">
              <a:solidFill>
                <a:schemeClr val="tx1"/>
              </a:solidFill>
              <a:latin typeface="Times New Roman" panose="02020603050405020304" charset="0"/>
              <a:cs typeface="Times New Roman" panose="02020603050405020304" charset="0"/>
            </a:endParaRPr>
          </a:p>
          <a:p>
            <a:pPr marL="0" indent="0" algn="just">
              <a:lnSpc>
                <a:spcPts val="2760"/>
              </a:lnSpc>
              <a:spcAft>
                <a:spcPts val="0"/>
              </a:spcAft>
              <a:buNone/>
            </a:pPr>
            <a:endParaRPr lang="zh-CN" altLang="en-US" sz="2800">
              <a:solidFill>
                <a:schemeClr val="tx1"/>
              </a:solidFill>
              <a:latin typeface="Times New Roman" panose="02020603050405020304" charset="0"/>
              <a:cs typeface="Times New Roman" panose="02020603050405020304" charset="0"/>
            </a:endParaRPr>
          </a:p>
          <a:p>
            <a:pPr marL="0" indent="0" algn="just">
              <a:lnSpc>
                <a:spcPts val="2760"/>
              </a:lnSpc>
              <a:spcAft>
                <a:spcPts val="0"/>
              </a:spcAft>
              <a:buNone/>
            </a:pPr>
            <a:endParaRPr lang="zh-CN" altLang="en-US" sz="2800">
              <a:solidFill>
                <a:schemeClr val="tx1"/>
              </a:solidFill>
              <a:latin typeface="Times New Roman" panose="02020603050405020304" charset="0"/>
              <a:cs typeface="Times New Roman" panose="02020603050405020304" charset="0"/>
            </a:endParaRPr>
          </a:p>
          <a:p>
            <a:pPr marL="0" indent="0" algn="just">
              <a:lnSpc>
                <a:spcPts val="2760"/>
              </a:lnSpc>
              <a:spcAft>
                <a:spcPts val="0"/>
              </a:spcAft>
              <a:buNone/>
            </a:pPr>
            <a:r>
              <a:rPr lang="zh-CN" altLang="en-US" sz="2800">
                <a:solidFill>
                  <a:schemeClr val="tx1"/>
                </a:solidFill>
                <a:latin typeface="Times New Roman" panose="02020603050405020304" charset="0"/>
                <a:cs typeface="Times New Roman" panose="02020603050405020304" charset="0"/>
              </a:rPr>
              <a:t>（</a:t>
            </a:r>
            <a:r>
              <a:rPr lang="en-US" altLang="zh-CN" sz="2800">
                <a:solidFill>
                  <a:schemeClr val="tx1"/>
                </a:solidFill>
                <a:latin typeface="Times New Roman" panose="02020603050405020304" charset="0"/>
                <a:cs typeface="Times New Roman" panose="02020603050405020304" charset="0"/>
              </a:rPr>
              <a:t>hit a home run) </a:t>
            </a:r>
            <a:endParaRPr lang="en-US" altLang="zh-CN" sz="2800">
              <a:solidFill>
                <a:schemeClr val="tx1"/>
              </a:solidFill>
              <a:latin typeface="Times New Roman" panose="02020603050405020304" charset="0"/>
              <a:cs typeface="Times New Roman" panose="02020603050405020304" charset="0"/>
            </a:endParaRPr>
          </a:p>
          <a:p>
            <a:pPr marL="0" indent="0" algn="just">
              <a:lnSpc>
                <a:spcPts val="2760"/>
              </a:lnSpc>
              <a:spcAft>
                <a:spcPts val="0"/>
              </a:spcAft>
              <a:buNone/>
            </a:pPr>
            <a:endParaRPr lang="en-US" altLang="zh-CN" sz="2800">
              <a:solidFill>
                <a:schemeClr val="tx1"/>
              </a:solidFill>
              <a:latin typeface="Times New Roman" panose="02020603050405020304" charset="0"/>
              <a:cs typeface="Times New Roman" panose="02020603050405020304" charset="0"/>
            </a:endParaRPr>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48310"/>
            <a:ext cx="10968990" cy="5801360"/>
          </a:xfrm>
          <a:ln>
            <a:solidFill>
              <a:schemeClr val="accent1"/>
            </a:solidFill>
          </a:ln>
        </p:spPr>
        <p:txBody>
          <a:bodyPr>
            <a:noAutofit/>
          </a:bodyPr>
          <a:p>
            <a:pPr marL="0" indent="457200" algn="just">
              <a:lnSpc>
                <a:spcPts val="2400"/>
              </a:lnSpc>
              <a:spcAft>
                <a:spcPts val="0"/>
              </a:spcAft>
              <a:buNone/>
            </a:pPr>
            <a:r>
              <a:rPr lang="en-US" altLang="zh-CN" sz="2400">
                <a:solidFill>
                  <a:schemeClr val="tx1"/>
                </a:solidFill>
                <a:latin typeface="Times New Roman" panose="02020603050405020304" charset="0"/>
                <a:cs typeface="Times New Roman" panose="02020603050405020304" charset="0"/>
                <a:sym typeface="+mn-ea"/>
              </a:rPr>
              <a:t>I stood in the batter’s box, looking out at the pitcher’s mound. Standing on the mound was none other than the legendary New York Yankees relief pitcher, Rich “Goose” Gossage. There were two outs, the bases were loaded,and my Philadelphia Phillies were trailing by three runs in the decisive Game7 of the World Series. As I dug into the batter’s box, the gravity of themoment was not lost on me. The Philadelphia crowd roared in anticipation, a sea of fans clad in red, and their last hopes were pinned on me and me alone.</a:t>
            </a:r>
            <a:endParaRPr lang="en-US" altLang="zh-CN" sz="2400">
              <a:solidFill>
                <a:schemeClr val="tx1"/>
              </a:solidFill>
              <a:latin typeface="Times New Roman" panose="02020603050405020304" charset="0"/>
              <a:cs typeface="Times New Roman" panose="02020603050405020304" charset="0"/>
            </a:endParaRPr>
          </a:p>
          <a:p>
            <a:pPr marL="0" indent="457200" algn="just">
              <a:lnSpc>
                <a:spcPts val="2400"/>
              </a:lnSpc>
              <a:spcAft>
                <a:spcPts val="0"/>
              </a:spcAft>
              <a:buNone/>
            </a:pPr>
            <a:r>
              <a:rPr lang="en-US" altLang="zh-CN" sz="2400">
                <a:solidFill>
                  <a:schemeClr val="tx1"/>
                </a:solidFill>
                <a:latin typeface="Times New Roman" panose="02020603050405020304" charset="0"/>
                <a:cs typeface="Times New Roman" panose="02020603050405020304" charset="0"/>
                <a:sym typeface="+mn-ea"/>
              </a:rPr>
              <a:t>Gossage glared with his signature menacing stare complete with his FuManchu mustache. He received his signals from his catcher, paused, and went into his windup before unleashing a 100-mile-per-hour fastball. Time slowed to a crawl. The ball cut through the chilly October air. I took a mighty swing that was followed by a distinctive CRACK. It’s the sound that only a baseball hitting a bat just right can make. The sound echoed throughout Veterans Stadium; it was so loud that it temporarily drowned out the 50,000 Phillies fans who were in attendance. The baseball soared into the night sky, clearing the left-field wall. The fans erupted, and I could hear the radio call from legendary Phillies announcer Harry Kalas.</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3400"/>
              </a:lnSpc>
              <a:spcAft>
                <a:spcPts val="0"/>
              </a:spcAft>
              <a:buNone/>
            </a:pPr>
            <a:endParaRPr lang="en-US" altLang="zh-CN" sz="2400">
              <a:solidFill>
                <a:schemeClr val="tx1"/>
              </a:solidFill>
              <a:latin typeface="Times New Roman" panose="02020603050405020304" charset="0"/>
              <a:cs typeface="Times New Roman" panose="02020603050405020304" charset="0"/>
            </a:endParaRPr>
          </a:p>
        </p:txBody>
      </p:sp>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36880"/>
            <a:ext cx="10968990" cy="5812790"/>
          </a:xfrm>
          <a:ln>
            <a:solidFill>
              <a:schemeClr val="accent1"/>
            </a:solidFill>
          </a:ln>
        </p:spPr>
        <p:txBody>
          <a:bodyPr/>
          <a:p>
            <a:pPr marL="0" indent="0">
              <a:buNone/>
            </a:pP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13.4 </a:t>
            </a: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尊重</a:t>
            </a:r>
            <a:endPar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0" indent="0">
              <a:buNone/>
            </a:pPr>
            <a:r>
              <a:rPr lang="en-US" altLang="zh-CN" sz="2400">
                <a:solidFill>
                  <a:schemeClr val="tx1"/>
                </a:solidFill>
                <a:latin typeface="Times New Roman" panose="02020603050405020304" charset="0"/>
                <a:cs typeface="Times New Roman" panose="02020603050405020304" charset="0"/>
              </a:rPr>
              <a:t>respectful</a:t>
            </a:r>
            <a:r>
              <a:rPr lang="zh-CN" altLang="en-US" sz="2400">
                <a:solidFill>
                  <a:schemeClr val="tx1"/>
                </a:solidFill>
                <a:latin typeface="Times New Roman" panose="02020603050405020304" charset="0"/>
                <a:cs typeface="Times New Roman" panose="02020603050405020304" charset="0"/>
              </a:rPr>
              <a:t>尊重的</a:t>
            </a:r>
            <a:endParaRPr lang="zh-CN" altLang="en-US" sz="2400">
              <a:solidFill>
                <a:schemeClr val="tx1"/>
              </a:solidFill>
              <a:latin typeface="Times New Roman" panose="02020603050405020304" charset="0"/>
              <a:cs typeface="Times New Roman" panose="02020603050405020304" charset="0"/>
            </a:endParaRPr>
          </a:p>
          <a:p>
            <a:pPr marL="0" indent="0">
              <a:buNone/>
            </a:pPr>
            <a:r>
              <a:rPr lang="en-US" altLang="zh-CN" sz="2400">
                <a:solidFill>
                  <a:schemeClr val="tx1"/>
                </a:solidFill>
                <a:latin typeface="Times New Roman" panose="02020603050405020304" charset="0"/>
                <a:cs typeface="Times New Roman" panose="02020603050405020304" charset="0"/>
              </a:rPr>
              <a:t>He remained respectful throughout the debate, even when he strongly disagreed. </a:t>
            </a:r>
            <a:endParaRPr lang="en-US" altLang="zh-CN" sz="2400">
              <a:solidFill>
                <a:schemeClr val="tx1"/>
              </a:solidFill>
              <a:latin typeface="Times New Roman" panose="02020603050405020304" charset="0"/>
              <a:cs typeface="Times New Roman" panose="02020603050405020304" charset="0"/>
            </a:endParaRPr>
          </a:p>
          <a:p>
            <a:pPr marL="0" indent="0">
              <a:buNone/>
            </a:pPr>
            <a:r>
              <a:rPr lang="en-US" altLang="zh-CN" sz="2400">
                <a:solidFill>
                  <a:schemeClr val="tx1"/>
                </a:solidFill>
                <a:latin typeface="Times New Roman" panose="02020603050405020304" charset="0"/>
                <a:cs typeface="Times New Roman" panose="02020603050405020304" charset="0"/>
              </a:rPr>
              <a:t>We were brought up to be respectful of authority. </a:t>
            </a:r>
            <a:endParaRPr lang="en-US" altLang="zh-CN" sz="2400">
              <a:solidFill>
                <a:schemeClr val="tx1"/>
              </a:solidFill>
              <a:latin typeface="Times New Roman" panose="02020603050405020304" charset="0"/>
              <a:cs typeface="Times New Roman" panose="02020603050405020304" charset="0"/>
            </a:endParaRPr>
          </a:p>
          <a:p>
            <a:pPr marL="0" indent="0">
              <a:buNone/>
            </a:pPr>
            <a:r>
              <a:rPr lang="en-US" altLang="zh-CN" sz="2400">
                <a:solidFill>
                  <a:schemeClr val="tx1"/>
                </a:solidFill>
                <a:latin typeface="Times New Roman" panose="02020603050405020304" charset="0"/>
                <a:cs typeface="Times New Roman" panose="02020603050405020304" charset="0"/>
              </a:rPr>
              <a:t>admire</a:t>
            </a:r>
            <a:r>
              <a:rPr lang="zh-CN" altLang="en-US" sz="2400">
                <a:solidFill>
                  <a:schemeClr val="tx1"/>
                </a:solidFill>
                <a:latin typeface="Times New Roman" panose="02020603050405020304" charset="0"/>
                <a:cs typeface="Times New Roman" panose="02020603050405020304" charset="0"/>
              </a:rPr>
              <a:t>敬佩、敬仰（</a:t>
            </a:r>
            <a:r>
              <a:rPr lang="en-US" altLang="zh-CN" sz="2400">
                <a:solidFill>
                  <a:schemeClr val="tx1"/>
                </a:solidFill>
                <a:latin typeface="Times New Roman" panose="02020603050405020304" charset="0"/>
                <a:cs typeface="Times New Roman" panose="02020603050405020304" charset="0"/>
              </a:rPr>
              <a:t>admiring, admirable) </a:t>
            </a:r>
            <a:endParaRPr lang="en-US" altLang="zh-CN" sz="2400">
              <a:solidFill>
                <a:schemeClr val="tx1"/>
              </a:solidFill>
              <a:latin typeface="Times New Roman" panose="02020603050405020304" charset="0"/>
              <a:cs typeface="Times New Roman" panose="02020603050405020304" charset="0"/>
            </a:endParaRPr>
          </a:p>
          <a:p>
            <a:pPr marL="0" indent="0">
              <a:buNone/>
            </a:pPr>
            <a:r>
              <a:rPr lang="en-US" altLang="zh-CN" sz="2400">
                <a:solidFill>
                  <a:schemeClr val="tx1"/>
                </a:solidFill>
                <a:latin typeface="Times New Roman" panose="02020603050405020304" charset="0"/>
                <a:cs typeface="Times New Roman" panose="02020603050405020304" charset="0"/>
              </a:rPr>
              <a:t>He genuinely admired his mentor’s integrity and clarity of thought. </a:t>
            </a:r>
            <a:endParaRPr lang="en-US" altLang="zh-CN" sz="2400">
              <a:solidFill>
                <a:schemeClr val="tx1"/>
              </a:solidFill>
              <a:latin typeface="Times New Roman" panose="02020603050405020304" charset="0"/>
              <a:cs typeface="Times New Roman" panose="02020603050405020304" charset="0"/>
            </a:endParaRPr>
          </a:p>
          <a:p>
            <a:pPr marL="0" indent="0">
              <a:buNone/>
            </a:pPr>
            <a:r>
              <a:rPr lang="en-US" altLang="zh-CN" sz="2400">
                <a:solidFill>
                  <a:schemeClr val="tx1"/>
                </a:solidFill>
                <a:latin typeface="Times New Roman" panose="02020603050405020304" charset="0"/>
                <a:cs typeface="Times New Roman" panose="02020603050405020304" charset="0"/>
              </a:rPr>
              <a:t>hold someone in high regard</a:t>
            </a:r>
            <a:r>
              <a:rPr lang="zh-CN" altLang="en-US" sz="2400">
                <a:solidFill>
                  <a:schemeClr val="tx1"/>
                </a:solidFill>
                <a:latin typeface="Times New Roman" panose="02020603050405020304" charset="0"/>
                <a:cs typeface="Times New Roman" panose="02020603050405020304" charset="0"/>
              </a:rPr>
              <a:t>高度敬重某人</a:t>
            </a:r>
            <a:endParaRPr lang="zh-CN" altLang="en-US" sz="2400">
              <a:solidFill>
                <a:schemeClr val="tx1"/>
              </a:solidFill>
              <a:latin typeface="Times New Roman" panose="02020603050405020304" charset="0"/>
              <a:cs typeface="Times New Roman" panose="02020603050405020304" charset="0"/>
            </a:endParaRPr>
          </a:p>
          <a:p>
            <a:pPr marL="0" indent="0">
              <a:buNone/>
            </a:pPr>
            <a:endParaRPr lang="zh-CN" altLang="en-US" sz="2400">
              <a:solidFill>
                <a:schemeClr val="tx1"/>
              </a:solidFill>
              <a:latin typeface="Times New Roman" panose="02020603050405020304" charset="0"/>
              <a:cs typeface="Times New Roman" panose="02020603050405020304" charset="0"/>
            </a:endParaRPr>
          </a:p>
        </p:txBody>
      </p:sp>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73710"/>
            <a:ext cx="10968990" cy="5775960"/>
          </a:xfrm>
          <a:ln>
            <a:solidFill>
              <a:schemeClr val="accent1"/>
            </a:solidFill>
          </a:ln>
        </p:spPr>
        <p:txBody>
          <a:bodyPr>
            <a:normAutofit lnSpcReduction="10000"/>
          </a:bodyPr>
          <a:p>
            <a:pPr marL="0" indent="0">
              <a:buNone/>
            </a:pPr>
            <a:endParaRPr lang="en-US" altLang="zh-CN">
              <a:solidFill>
                <a:schemeClr val="tx1"/>
              </a:solidFill>
            </a:endParaRPr>
          </a:p>
        </p:txBody>
      </p:sp>
      <p:pic>
        <p:nvPicPr>
          <p:cNvPr id="2" name="图片 1" descr="Screenshot_20251126_080516_com.xingin.xhs_edit_33"/>
          <p:cNvPicPr>
            <a:picLocks noChangeAspect="1"/>
          </p:cNvPicPr>
          <p:nvPr/>
        </p:nvPicPr>
        <p:blipFill>
          <a:blip r:embed="rId2"/>
          <a:stretch>
            <a:fillRect/>
          </a:stretch>
        </p:blipFill>
        <p:spPr>
          <a:xfrm>
            <a:off x="108585" y="202565"/>
            <a:ext cx="11826875" cy="6431915"/>
          </a:xfrm>
          <a:prstGeom prst="rect">
            <a:avLst/>
          </a:prstGeom>
        </p:spPr>
      </p:pic>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23545"/>
            <a:ext cx="10968990" cy="5826125"/>
          </a:xfrm>
          <a:ln>
            <a:solidFill>
              <a:schemeClr val="accent1"/>
            </a:solidFill>
          </a:ln>
        </p:spPr>
        <p:txBody>
          <a:bodyPr>
            <a:noAutofit/>
          </a:bodyPr>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a:t>
            </a:r>
            <a:r>
              <a:rPr lang="zh-CN" altLang="en-US" sz="2400">
                <a:solidFill>
                  <a:schemeClr val="tx1"/>
                </a:solidFill>
                <a:latin typeface="Times New Roman" panose="02020603050405020304" charset="0"/>
                <a:cs typeface="Times New Roman" panose="02020603050405020304" charset="0"/>
              </a:rPr>
              <a:t>补充</a:t>
            </a:r>
            <a:r>
              <a:rPr lang="en-US" altLang="zh-CN" sz="2400">
                <a:solidFill>
                  <a:schemeClr val="tx1"/>
                </a:solidFill>
                <a:latin typeface="Times New Roman" panose="02020603050405020304" charset="0"/>
                <a:cs typeface="Times New Roman" panose="02020603050405020304" charset="0"/>
              </a:rPr>
              <a:t>) self-dignity=self-esteem</a:t>
            </a:r>
            <a:endParaRPr lang="en-US" altLang="zh-CN" sz="2400">
              <a:solidFill>
                <a:schemeClr val="tx1"/>
              </a:solidFill>
              <a:latin typeface="Times New Roman" panose="02020603050405020304" charset="0"/>
              <a:cs typeface="Times New Roman" panose="02020603050405020304" charset="0"/>
            </a:endParaRP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Like a gentle rain on parched earth, the old man's encouragement began to heal the deep, silent fissures in the boy's self-esteem.</a:t>
            </a:r>
            <a:endParaRPr lang="en-US" altLang="zh-CN" sz="2400">
              <a:solidFill>
                <a:schemeClr val="tx1"/>
              </a:solidFill>
              <a:latin typeface="Times New Roman" panose="02020603050405020304" charset="0"/>
              <a:cs typeface="Times New Roman" panose="02020603050405020304" charset="0"/>
            </a:endParaRP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Stung by his words, the boy slumped into his chair, silent tears tracing paths down his cheeks.</a:t>
            </a:r>
            <a:endParaRPr lang="en-US" altLang="zh-CN" sz="2400">
              <a:solidFill>
                <a:schemeClr val="tx1"/>
              </a:solidFill>
              <a:latin typeface="Times New Roman" panose="02020603050405020304" charset="0"/>
              <a:cs typeface="Times New Roman" panose="02020603050405020304" charset="0"/>
            </a:endParaRPr>
          </a:p>
          <a:p>
            <a:pPr marL="0" indent="0" algn="just">
              <a:spcAft>
                <a:spcPts val="0"/>
              </a:spcAft>
              <a:buNone/>
            </a:pP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13.5 </a:t>
            </a: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博爱、良知与同理心</a:t>
            </a:r>
            <a:endPar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compassionate</a:t>
            </a:r>
            <a:r>
              <a:rPr lang="zh-CN" altLang="en-US" sz="2400">
                <a:solidFill>
                  <a:schemeClr val="tx1"/>
                </a:solidFill>
                <a:latin typeface="Times New Roman" panose="02020603050405020304" charset="0"/>
                <a:cs typeface="Times New Roman" panose="02020603050405020304" charset="0"/>
              </a:rPr>
              <a:t>有同情心的、表示怜悯的</a:t>
            </a:r>
            <a:endParaRPr lang="zh-CN" altLang="en-US" sz="2400">
              <a:solidFill>
                <a:schemeClr val="tx1"/>
              </a:solidFill>
              <a:latin typeface="Times New Roman" panose="02020603050405020304" charset="0"/>
              <a:cs typeface="Times New Roman" panose="02020603050405020304" charset="0"/>
            </a:endParaRP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He was allowed to go home on compassionate grounds. </a:t>
            </a:r>
            <a:endParaRPr lang="en-US" altLang="zh-CN" sz="2400">
              <a:solidFill>
                <a:schemeClr val="tx1"/>
              </a:solidFill>
              <a:latin typeface="Times New Roman" panose="02020603050405020304" charset="0"/>
              <a:cs typeface="Times New Roman" panose="02020603050405020304" charset="0"/>
            </a:endParaRP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empathy, empathetic</a:t>
            </a:r>
            <a:r>
              <a:rPr lang="zh-CN" altLang="en-US" sz="2400">
                <a:solidFill>
                  <a:schemeClr val="tx1"/>
                </a:solidFill>
                <a:latin typeface="Times New Roman" panose="02020603050405020304" charset="0"/>
                <a:cs typeface="Times New Roman" panose="02020603050405020304" charset="0"/>
              </a:rPr>
              <a:t>共情的（高考新加词汇）</a:t>
            </a:r>
            <a:endParaRPr lang="zh-CN" altLang="en-US" sz="2400">
              <a:solidFill>
                <a:schemeClr val="tx1"/>
              </a:solidFill>
              <a:latin typeface="Times New Roman" panose="02020603050405020304" charset="0"/>
              <a:cs typeface="Times New Roman" panose="02020603050405020304" charset="0"/>
            </a:endParaRP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Her empathetic approach allowed her to connect with people from all walks of life. </a:t>
            </a:r>
            <a:endParaRPr lang="en-US" altLang="zh-CN" sz="2400">
              <a:solidFill>
                <a:schemeClr val="tx1"/>
              </a:solidFill>
              <a:latin typeface="Times New Roman" panose="02020603050405020304" charset="0"/>
              <a:cs typeface="Times New Roman" panose="02020603050405020304" charset="0"/>
            </a:endParaRPr>
          </a:p>
          <a:p>
            <a:pPr marL="0" indent="0" algn="just">
              <a:buNone/>
            </a:pPr>
            <a:endParaRPr lang="en-US" altLang="zh-CN" sz="2400">
              <a:solidFill>
                <a:schemeClr val="tx1"/>
              </a:solidFill>
              <a:latin typeface="Times New Roman" panose="02020603050405020304" charset="0"/>
              <a:cs typeface="Times New Roman" panose="02020603050405020304" charset="0"/>
            </a:endParaRPr>
          </a:p>
        </p:txBody>
      </p:sp>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36880"/>
            <a:ext cx="10968990" cy="5812790"/>
          </a:xfrm>
          <a:ln>
            <a:solidFill>
              <a:schemeClr val="accent1"/>
            </a:solidFill>
          </a:ln>
        </p:spPr>
        <p:txBody>
          <a:bodyPr/>
          <a:p>
            <a:pPr marL="0" indent="457200" algn="just">
              <a:buNone/>
            </a:pPr>
            <a:r>
              <a:rPr lang="en-US" altLang="zh-CN" sz="2400">
                <a:solidFill>
                  <a:schemeClr val="tx1"/>
                </a:solidFill>
                <a:latin typeface="Mongolian Baiti" panose="03000500000000000000" charset="0"/>
                <a:cs typeface="Mongolian Baiti" panose="03000500000000000000" charset="0"/>
              </a:rPr>
              <a:t>Soldiers still represent the epitome of strength and bravery to me, but the foundational respect I feel for them now stems from an </a:t>
            </a:r>
            <a:r>
              <a:rPr lang="en-US" altLang="zh-CN" sz="2400" b="1">
                <a:solidFill>
                  <a:schemeClr val="tx1"/>
                </a:solidFill>
                <a:effectLst>
                  <a:outerShdw blurRad="38100" dist="38100" dir="2700000" algn="tl">
                    <a:srgbClr val="000000">
                      <a:alpha val="43137"/>
                    </a:srgbClr>
                  </a:outerShdw>
                </a:effectLst>
                <a:latin typeface="Mongolian Baiti" panose="03000500000000000000" charset="0"/>
                <a:cs typeface="Mongolian Baiti" panose="03000500000000000000" charset="0"/>
              </a:rPr>
              <a:t>empathetic</a:t>
            </a:r>
            <a:r>
              <a:rPr lang="en-US" altLang="zh-CN" sz="2400">
                <a:solidFill>
                  <a:schemeClr val="tx1"/>
                </a:solidFill>
                <a:latin typeface="Mongolian Baiti" panose="03000500000000000000" charset="0"/>
                <a:cs typeface="Mongolian Baiti" panose="03000500000000000000" charset="0"/>
              </a:rPr>
              <a:t> perspective of opportunity cost. The military is a place where sacrifice and success are the only things that reinforce each other. In the pursuit of success, incredible bonds are created, and the transformed perception of what our decorations truly mean often surpasses what I initially thought victory would feel like. </a:t>
            </a:r>
            <a:endParaRPr lang="en-US" altLang="zh-CN" sz="2400">
              <a:solidFill>
                <a:schemeClr val="tx1"/>
              </a:solidFill>
              <a:latin typeface="Mongolian Baiti" panose="03000500000000000000" charset="0"/>
              <a:cs typeface="Mongolian Baiti" panose="03000500000000000000" charset="0"/>
            </a:endParaRPr>
          </a:p>
        </p:txBody>
      </p:sp>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67360"/>
            <a:ext cx="10968990" cy="5782310"/>
          </a:xfrm>
          <a:ln>
            <a:solidFill>
              <a:schemeClr val="accent1"/>
            </a:solidFill>
          </a:ln>
        </p:spPr>
        <p:txBody>
          <a:bodyPr/>
          <a:p>
            <a:pPr marL="0" indent="0">
              <a:buNone/>
            </a:pPr>
            <a:r>
              <a:rPr lang="en-US" altLang="zh-CN" sz="2400">
                <a:solidFill>
                  <a:schemeClr val="tx1"/>
                </a:solidFill>
                <a:latin typeface="Times New Roman" panose="02020603050405020304" charset="0"/>
                <a:cs typeface="Times New Roman" panose="02020603050405020304" charset="0"/>
              </a:rPr>
              <a:t>altruistic</a:t>
            </a:r>
            <a:r>
              <a:rPr lang="zh-CN" altLang="en-US" sz="2400">
                <a:solidFill>
                  <a:schemeClr val="tx1"/>
                </a:solidFill>
                <a:latin typeface="Times New Roman" panose="02020603050405020304" charset="0"/>
                <a:cs typeface="Times New Roman" panose="02020603050405020304" charset="0"/>
              </a:rPr>
              <a:t>利他的，</a:t>
            </a:r>
            <a:r>
              <a:rPr lang="en-US" altLang="zh-CN" sz="2400">
                <a:solidFill>
                  <a:schemeClr val="tx1"/>
                </a:solidFill>
                <a:latin typeface="Times New Roman" panose="02020603050405020304" charset="0"/>
                <a:cs typeface="Times New Roman" panose="02020603050405020304" charset="0"/>
              </a:rPr>
              <a:t>altruism</a:t>
            </a:r>
            <a:r>
              <a:rPr lang="zh-CN" altLang="en-US" sz="2400">
                <a:solidFill>
                  <a:schemeClr val="tx1"/>
                </a:solidFill>
                <a:latin typeface="Times New Roman" panose="02020603050405020304" charset="0"/>
                <a:cs typeface="Times New Roman" panose="02020603050405020304" charset="0"/>
              </a:rPr>
              <a:t>利他主义</a:t>
            </a:r>
            <a:endParaRPr lang="zh-CN" altLang="en-US" sz="2400">
              <a:solidFill>
                <a:schemeClr val="tx1"/>
              </a:solidFill>
              <a:latin typeface="Times New Roman" panose="02020603050405020304" charset="0"/>
              <a:cs typeface="Times New Roman" panose="02020603050405020304" charset="0"/>
            </a:endParaRPr>
          </a:p>
          <a:p>
            <a:pPr marL="0" indent="0">
              <a:buNone/>
            </a:pPr>
            <a:r>
              <a:rPr lang="en-US" altLang="zh-CN" sz="2400">
                <a:solidFill>
                  <a:schemeClr val="tx1"/>
                </a:solidFill>
                <a:latin typeface="Times New Roman" panose="02020603050405020304" charset="0"/>
                <a:cs typeface="Times New Roman" panose="02020603050405020304" charset="0"/>
              </a:rPr>
              <a:t>He was a living testament to altruism, devoting his time to reading initiatives that sparked a passion for stories in young minds.</a:t>
            </a:r>
            <a:endParaRPr lang="en-US" altLang="zh-CN" sz="2400">
              <a:solidFill>
                <a:schemeClr val="tx1"/>
              </a:solidFill>
              <a:latin typeface="Times New Roman" panose="02020603050405020304" charset="0"/>
              <a:cs typeface="Times New Roman" panose="02020603050405020304" charset="0"/>
            </a:endParaRPr>
          </a:p>
          <a:p>
            <a:pPr marL="0" indent="0">
              <a:buNone/>
            </a:pPr>
            <a:r>
              <a:rPr lang="en-US" altLang="zh-CN" sz="2400">
                <a:solidFill>
                  <a:schemeClr val="tx1"/>
                </a:solidFill>
                <a:latin typeface="Times New Roman" panose="02020603050405020304" charset="0"/>
                <a:cs typeface="Times New Roman" panose="02020603050405020304" charset="0"/>
              </a:rPr>
              <a:t>humane</a:t>
            </a:r>
            <a:r>
              <a:rPr lang="zh-CN" altLang="en-US" sz="2400">
                <a:solidFill>
                  <a:schemeClr val="tx1"/>
                </a:solidFill>
                <a:latin typeface="Times New Roman" panose="02020603050405020304" charset="0"/>
                <a:cs typeface="Times New Roman" panose="02020603050405020304" charset="0"/>
              </a:rPr>
              <a:t>人道的、仁慈的</a:t>
            </a:r>
            <a:endParaRPr lang="zh-CN" altLang="en-US" sz="2400">
              <a:solidFill>
                <a:schemeClr val="tx1"/>
              </a:solidFill>
              <a:latin typeface="Times New Roman" panose="02020603050405020304" charset="0"/>
              <a:cs typeface="Times New Roman" panose="02020603050405020304" charset="0"/>
            </a:endParaRPr>
          </a:p>
          <a:p>
            <a:pPr marL="0" indent="0">
              <a:buNone/>
            </a:pPr>
            <a:r>
              <a:rPr lang="en-US" altLang="zh-CN" sz="2400">
                <a:solidFill>
                  <a:schemeClr val="tx1"/>
                </a:solidFill>
                <a:latin typeface="Times New Roman" panose="02020603050405020304" charset="0"/>
                <a:cs typeface="Times New Roman" panose="02020603050405020304" charset="0"/>
              </a:rPr>
              <a:t>The policy was praised for its humane treatment of displaced families. </a:t>
            </a:r>
            <a:endParaRPr lang="en-US" altLang="zh-CN" sz="2400">
              <a:solidFill>
                <a:schemeClr val="tx1"/>
              </a:solidFill>
              <a:latin typeface="Times New Roman" panose="02020603050405020304" charset="0"/>
              <a:cs typeface="Times New Roman" panose="02020603050405020304" charset="0"/>
            </a:endParaRPr>
          </a:p>
          <a:p>
            <a:pPr marL="0" indent="0">
              <a:buNone/>
            </a:pPr>
            <a:r>
              <a:rPr lang="en-US" altLang="zh-CN" sz="2400">
                <a:solidFill>
                  <a:schemeClr val="tx1"/>
                </a:solidFill>
                <a:latin typeface="Times New Roman" panose="02020603050405020304" charset="0"/>
                <a:cs typeface="Times New Roman" panose="02020603050405020304" charset="0"/>
              </a:rPr>
              <a:t>conscience</a:t>
            </a:r>
            <a:r>
              <a:rPr lang="zh-CN" altLang="en-US" sz="2400">
                <a:solidFill>
                  <a:schemeClr val="tx1"/>
                </a:solidFill>
                <a:latin typeface="Times New Roman" panose="02020603050405020304" charset="0"/>
                <a:cs typeface="Times New Roman" panose="02020603050405020304" charset="0"/>
              </a:rPr>
              <a:t>良知，</a:t>
            </a:r>
            <a:r>
              <a:rPr lang="en-US" altLang="zh-CN" sz="2400">
                <a:solidFill>
                  <a:schemeClr val="tx1"/>
                </a:solidFill>
                <a:latin typeface="Times New Roman" panose="02020603050405020304" charset="0"/>
                <a:cs typeface="Times New Roman" panose="02020603050405020304" charset="0"/>
              </a:rPr>
              <a:t>conscientious</a:t>
            </a:r>
            <a:r>
              <a:rPr lang="zh-CN" altLang="en-US" sz="2400">
                <a:solidFill>
                  <a:schemeClr val="tx1"/>
                </a:solidFill>
                <a:latin typeface="Times New Roman" panose="02020603050405020304" charset="0"/>
                <a:cs typeface="Times New Roman" panose="02020603050405020304" charset="0"/>
              </a:rPr>
              <a:t>有良知的、认真勤勉的</a:t>
            </a:r>
            <a:endParaRPr lang="zh-CN" altLang="en-US" sz="2400">
              <a:solidFill>
                <a:schemeClr val="tx1"/>
              </a:solidFill>
              <a:latin typeface="Times New Roman" panose="02020603050405020304" charset="0"/>
              <a:cs typeface="Times New Roman" panose="02020603050405020304" charset="0"/>
            </a:endParaRPr>
          </a:p>
          <a:p>
            <a:pPr marL="0" indent="0">
              <a:buNone/>
            </a:pPr>
            <a:r>
              <a:rPr lang="en-US" altLang="zh-CN" sz="2400">
                <a:solidFill>
                  <a:schemeClr val="tx1"/>
                </a:solidFill>
                <a:latin typeface="Times New Roman" panose="02020603050405020304" charset="0"/>
                <a:cs typeface="Times New Roman" panose="02020603050405020304" charset="0"/>
              </a:rPr>
              <a:t>He is a conscientious citizen, who always speaks up against injustice. </a:t>
            </a:r>
            <a:endParaRPr lang="en-US" altLang="zh-CN" sz="2400">
              <a:solidFill>
                <a:schemeClr val="tx1"/>
              </a:solidFill>
              <a:latin typeface="Times New Roman" panose="02020603050405020304" charset="0"/>
              <a:cs typeface="Times New Roman" panose="02020603050405020304" charset="0"/>
            </a:endParaRPr>
          </a:p>
          <a:p>
            <a:pPr marL="0" indent="0">
              <a:buNone/>
            </a:pPr>
            <a:r>
              <a:rPr lang="en-US" altLang="zh-CN" sz="2400">
                <a:solidFill>
                  <a:schemeClr val="tx1"/>
                </a:solidFill>
                <a:latin typeface="Times New Roman" panose="02020603050405020304" charset="0"/>
                <a:cs typeface="Times New Roman" panose="02020603050405020304" charset="0"/>
              </a:rPr>
              <a:t>stand up for the vulnerable</a:t>
            </a:r>
            <a:r>
              <a:rPr lang="zh-CN" altLang="en-US" sz="2400">
                <a:solidFill>
                  <a:schemeClr val="tx1"/>
                </a:solidFill>
                <a:latin typeface="Times New Roman" panose="02020603050405020304" charset="0"/>
                <a:cs typeface="Times New Roman" panose="02020603050405020304" charset="0"/>
              </a:rPr>
              <a:t>为弱者挺身而出</a:t>
            </a:r>
            <a:endParaRPr lang="zh-CN" altLang="en-US" sz="2400">
              <a:solidFill>
                <a:schemeClr val="tx1"/>
              </a:solidFill>
              <a:latin typeface="Times New Roman" panose="02020603050405020304" charset="0"/>
              <a:cs typeface="Times New Roman" panose="02020603050405020304" charset="0"/>
            </a:endParaRPr>
          </a:p>
          <a:p>
            <a:pPr marL="0" indent="0">
              <a:buNone/>
            </a:pPr>
            <a:endParaRPr lang="zh-CN" altLang="en-US" sz="2400">
              <a:solidFill>
                <a:schemeClr val="tx1"/>
              </a:solidFill>
              <a:latin typeface="Times New Roman" panose="02020603050405020304" charset="0"/>
              <a:cs typeface="Times New Roman" panose="02020603050405020304" charset="0"/>
            </a:endParaRPr>
          </a:p>
        </p:txBody>
      </p:sp>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08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4.xml><?xml version="1.0" encoding="utf-8"?>
<p:tagLst xmlns:p="http://schemas.openxmlformats.org/presentationml/2006/main">
  <p:tag name="KSO_WM_BEAUTIFY_FLAG" val="#wm#"/>
  <p:tag name="KSO_WM_TEMPLATE_CATEGORY" val="custom"/>
  <p:tag name="KSO_WM_TEMPLATE_INDEX" val="20205081"/>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6.xml><?xml version="1.0" encoding="utf-8"?>
<p:tagLst xmlns:p="http://schemas.openxmlformats.org/presentationml/2006/main">
  <p:tag name="KSO_WM_BEAUTIFY_FLAG" val="#wm#"/>
  <p:tag name="KSO_WM_TEMPLATE_CATEGORY" val="custom"/>
  <p:tag name="KSO_WM_TEMPLATE_INDEX" val="20205081"/>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081"/>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2.xml><?xml version="1.0" encoding="utf-8"?>
<p:tagLst xmlns:p="http://schemas.openxmlformats.org/presentationml/2006/main">
  <p:tag name="KSO_WM_BEAUTIFY_FLAG" val="#wm#"/>
  <p:tag name="KSO_WM_TEMPLATE_CATEGORY" val="custom"/>
  <p:tag name="KSO_WM_TEMPLATE_INDEX" val="20205081"/>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4.xml><?xml version="1.0" encoding="utf-8"?>
<p:tagLst xmlns:p="http://schemas.openxmlformats.org/presentationml/2006/main">
  <p:tag name="KSO_WM_BEAUTIFY_FLAG" val="#wm#"/>
  <p:tag name="KSO_WM_TEMPLATE_CATEGORY" val="custom"/>
  <p:tag name="KSO_WM_TEMPLATE_INDEX" val="20205081"/>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6.xml><?xml version="1.0" encoding="utf-8"?>
<p:tagLst xmlns:p="http://schemas.openxmlformats.org/presentationml/2006/main">
  <p:tag name="KSO_WM_BEAUTIFY_FLAG" val="#wm#"/>
  <p:tag name="KSO_WM_TEMPLATE_CATEGORY" val="custom"/>
  <p:tag name="KSO_WM_TEMPLATE_INDEX" val="20205081"/>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8.xml><?xml version="1.0" encoding="utf-8"?>
<p:tagLst xmlns:p="http://schemas.openxmlformats.org/presentationml/2006/main">
  <p:tag name="KSO_WM_BEAUTIFY_FLAG" val="#wm#"/>
  <p:tag name="KSO_WM_TEMPLATE_CATEGORY" val="custom"/>
  <p:tag name="KSO_WM_TEMPLATE_INDEX" val="20205081"/>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4685</Words>
  <Application>WPS 演示</Application>
  <PresentationFormat>宽屏</PresentationFormat>
  <Paragraphs>60</Paragraphs>
  <Slides>14</Slides>
  <Notes>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14</vt:i4>
      </vt:variant>
    </vt:vector>
  </HeadingPairs>
  <TitlesOfParts>
    <vt:vector size="25" baseType="lpstr">
      <vt:lpstr>Arial</vt:lpstr>
      <vt:lpstr>宋体</vt:lpstr>
      <vt:lpstr>Wingdings</vt:lpstr>
      <vt:lpstr>Wingdings</vt:lpstr>
      <vt:lpstr>Times New Roman</vt:lpstr>
      <vt:lpstr>微软雅黑</vt:lpstr>
      <vt:lpstr>Arial Unicode MS</vt:lpstr>
      <vt:lpstr>Calibri</vt:lpstr>
      <vt:lpstr>Mongolian Baiti</vt:lpstr>
      <vt:lpstr>Bookman Old Style</vt:lpstr>
      <vt:lpstr>WPS</vt:lpstr>
      <vt:lpstr>《读后续写工具箱》精编八</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马宝栋</cp:lastModifiedBy>
  <cp:revision>204</cp:revision>
  <dcterms:created xsi:type="dcterms:W3CDTF">2019-06-19T02:08:00Z</dcterms:created>
  <dcterms:modified xsi:type="dcterms:W3CDTF">2025-11-26T02:01:35Z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362C2F7FC99E42ADB8D1468ABE87584D_11</vt:lpwstr>
  </property>
</Properties>
</file>