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2.xml"/><Relationship Id="rId2" Type="http://schemas.openxmlformats.org/officeDocument/2006/relationships/image" Target="../media/image4.jpeg"/><Relationship Id="rId1" Type="http://schemas.openxmlformats.org/officeDocument/2006/relationships/tags" Target="../tags/tag8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6.xml"/><Relationship Id="rId2" Type="http://schemas.openxmlformats.org/officeDocument/2006/relationships/image" Target="../media/image5.jpeg"/><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8.xml"/><Relationship Id="rId2" Type="http://schemas.openxmlformats.org/officeDocument/2006/relationships/image" Target="../media/image6.jpeg"/><Relationship Id="rId1" Type="http://schemas.openxmlformats.org/officeDocument/2006/relationships/tags" Target="../tags/tag8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0.xml"/><Relationship Id="rId2" Type="http://schemas.openxmlformats.org/officeDocument/2006/relationships/image" Target="../media/image1.jpeg"/><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4.xml"/><Relationship Id="rId2" Type="http://schemas.openxmlformats.org/officeDocument/2006/relationships/image" Target="../media/image2.jpeg"/><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8.xml"/><Relationship Id="rId2" Type="http://schemas.openxmlformats.org/officeDocument/2006/relationships/image" Target="../media/image3.jpeg"/><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a:solidFill>
                  <a:srgbClr val="FF0000"/>
                </a:solidFill>
              </a:rPr>
              <a:t>《读后续写工具箱》精编五</a:t>
            </a:r>
            <a:endParaRPr lang="zh-CN" altLang="zh-CN">
              <a:solidFill>
                <a:srgbClr val="FF0000"/>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74650"/>
            <a:ext cx="10968990" cy="5875020"/>
          </a:xfrm>
          <a:ln>
            <a:solidFill>
              <a:schemeClr val="accent1"/>
            </a:solidFill>
          </a:ln>
        </p:spPr>
        <p:txBody>
          <a:bodyPr/>
          <a:p>
            <a:pPr marL="0" indent="0">
              <a:buNone/>
            </a:pPr>
            <a:endParaRPr lang="zh-CN" altLang="en-US"/>
          </a:p>
        </p:txBody>
      </p:sp>
      <p:pic>
        <p:nvPicPr>
          <p:cNvPr id="4" name="图片 3" descr="Screenshot_20251120_045643_com.baidu.netdisk_edit"/>
          <p:cNvPicPr>
            <a:picLocks noChangeAspect="1"/>
          </p:cNvPicPr>
          <p:nvPr/>
        </p:nvPicPr>
        <p:blipFill>
          <a:blip r:embed="rId2"/>
          <a:stretch>
            <a:fillRect/>
          </a:stretch>
        </p:blipFill>
        <p:spPr>
          <a:xfrm>
            <a:off x="247015" y="213360"/>
            <a:ext cx="11630025" cy="628078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74650"/>
            <a:ext cx="10968990" cy="5875020"/>
          </a:xfrm>
          <a:ln>
            <a:solidFill>
              <a:schemeClr val="accent1"/>
            </a:solidFill>
          </a:ln>
        </p:spPr>
        <p:txBody>
          <a:bodyPr>
            <a:noAutofit/>
          </a:bodyPr>
          <a:p>
            <a:pPr marL="0" indent="0">
              <a:lnSpc>
                <a:spcPts val="2880"/>
              </a:lnSpc>
              <a:spcAft>
                <a:spcPts val="0"/>
              </a:spcAft>
              <a:buNone/>
            </a:pPr>
            <a:r>
              <a:rPr lang="en-US" altLang="zh-CN" sz="2400">
                <a:solidFill>
                  <a:srgbClr val="FF0000"/>
                </a:solidFill>
                <a:latin typeface="Times New Roman" panose="02020603050405020304" charset="0"/>
                <a:cs typeface="Times New Roman" panose="02020603050405020304" charset="0"/>
              </a:rPr>
              <a:t>10.4</a:t>
            </a:r>
            <a:r>
              <a:rPr lang="zh-CN" altLang="en-US" sz="2400">
                <a:solidFill>
                  <a:srgbClr val="FF0000"/>
                </a:solidFill>
                <a:latin typeface="Times New Roman" panose="02020603050405020304" charset="0"/>
                <a:cs typeface="Times New Roman" panose="02020603050405020304" charset="0"/>
              </a:rPr>
              <a:t>害怕与恐惧</a:t>
            </a:r>
            <a:endParaRPr lang="zh-CN" altLang="en-US" sz="2400">
              <a:solidFill>
                <a:srgbClr val="FF0000"/>
              </a:solidFill>
              <a:latin typeface="Times New Roman" panose="02020603050405020304" charset="0"/>
              <a:cs typeface="Times New Roman" panose="02020603050405020304" charset="0"/>
            </a:endParaRPr>
          </a:p>
          <a:p>
            <a:pPr marL="0" indent="0">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scared stiff</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吓呆了</a:t>
            </a:r>
            <a:r>
              <a:rPr lang="zh-CN" altLang="en-US" sz="2400">
                <a:solidFill>
                  <a:schemeClr val="tx1"/>
                </a:solidFill>
                <a:latin typeface="Times New Roman" panose="02020603050405020304" charset="0"/>
                <a:cs typeface="Times New Roman" panose="02020603050405020304" charset="0"/>
              </a:rPr>
              <a:t>（底下的例句写得不行）</a:t>
            </a:r>
            <a:endParaRPr lang="zh-CN" altLang="en-US" sz="2400">
              <a:solidFill>
                <a:schemeClr val="tx1"/>
              </a:solidFill>
              <a:latin typeface="Times New Roman" panose="02020603050405020304" charset="0"/>
              <a:cs typeface="Times New Roman" panose="02020603050405020304" charset="0"/>
            </a:endParaRPr>
          </a:p>
          <a:p>
            <a:pPr marL="0" indent="0">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sudden growl from the bushes left him scared stiff, his feet rooted to the spot.</a:t>
            </a:r>
            <a:endParaRPr lang="en-US" altLang="zh-CN" sz="2400">
              <a:solidFill>
                <a:schemeClr val="tx1"/>
              </a:solidFill>
              <a:latin typeface="Times New Roman" panose="02020603050405020304" charset="0"/>
              <a:cs typeface="Times New Roman" panose="02020603050405020304" charset="0"/>
            </a:endParaRPr>
          </a:p>
          <a:p>
            <a:pPr marL="0" indent="0">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He was scared stiff at the prospect of failing the exam, not because of the punishment, but because of the disappointment in his parents' eyes.</a:t>
            </a:r>
            <a:endParaRPr lang="en-US" altLang="zh-CN" sz="2400">
              <a:solidFill>
                <a:schemeClr val="tx1"/>
              </a:solidFill>
              <a:latin typeface="Times New Roman" panose="02020603050405020304" charset="0"/>
              <a:cs typeface="Times New Roman" panose="02020603050405020304" charset="0"/>
            </a:endParaRPr>
          </a:p>
          <a:p>
            <a:pPr marL="0" indent="0">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petrified</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惊呆的、石化般的恐惧</a:t>
            </a: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He stood petrified on the edge of the cliff, unable to take a stop forward. (</a:t>
            </a:r>
            <a:r>
              <a:rPr lang="zh-CN" altLang="en-US" sz="2400">
                <a:solidFill>
                  <a:schemeClr val="tx1"/>
                </a:solidFill>
                <a:latin typeface="Times New Roman" panose="02020603050405020304" charset="0"/>
                <a:cs typeface="Times New Roman" panose="02020603050405020304" charset="0"/>
              </a:rPr>
              <a:t>这个还可以）</a:t>
            </a:r>
            <a:endParaRPr lang="zh-CN" altLang="en-US" sz="2400">
              <a:solidFill>
                <a:schemeClr val="tx1"/>
              </a:solidFill>
              <a:latin typeface="Times New Roman" panose="02020603050405020304" charset="0"/>
              <a:cs typeface="Times New Roman" panose="02020603050405020304" charset="0"/>
            </a:endParaRPr>
          </a:p>
          <a:p>
            <a:pPr marL="0" indent="0">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heart pounding</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心跳加速</a:t>
            </a: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His heart was pounding so loudly he could barely hear the footsteps. </a:t>
            </a:r>
            <a:endParaRPr lang="en-US" altLang="zh-CN" sz="2400">
              <a:solidFill>
                <a:schemeClr val="tx1"/>
              </a:solidFill>
              <a:latin typeface="Times New Roman" panose="02020603050405020304" charset="0"/>
              <a:cs typeface="Times New Roman" panose="02020603050405020304" charset="0"/>
            </a:endParaRPr>
          </a:p>
          <a:p>
            <a:pPr marL="0" indent="0">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be gripped by fear</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被恐惧攫住</a:t>
            </a: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shiver at the thought of</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一想到</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就发抖</a:t>
            </a:r>
            <a:r>
              <a:rPr lang="zh-CN" altLang="en-US" sz="2400">
                <a:solidFill>
                  <a:schemeClr val="tx1"/>
                </a:solidFill>
                <a:latin typeface="Times New Roman" panose="02020603050405020304" charset="0"/>
                <a:cs typeface="Times New Roman" panose="02020603050405020304" charset="0"/>
              </a:rPr>
              <a:t>（底下的例句不中）</a:t>
            </a:r>
            <a:endParaRPr lang="zh-CN" altLang="en-US" sz="2400">
              <a:solidFill>
                <a:schemeClr val="tx1"/>
              </a:solidFill>
              <a:latin typeface="Times New Roman" panose="02020603050405020304" charset="0"/>
              <a:cs typeface="Times New Roman" panose="02020603050405020304" charset="0"/>
            </a:endParaRPr>
          </a:p>
          <a:p>
            <a:pPr marL="0" indent="0">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thought of the coming exam sent an uncontrollable shiver through him, a storm of thoughts raging in his head.</a:t>
            </a: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43230"/>
            <a:ext cx="10968990" cy="5806440"/>
          </a:xfrm>
          <a:ln>
            <a:solidFill>
              <a:schemeClr val="accent1"/>
            </a:solidFill>
          </a:ln>
        </p:spPr>
        <p:txBody>
          <a:bodyPr/>
          <a:p>
            <a:pPr marL="0" indent="0">
              <a:buNone/>
            </a:pPr>
            <a:endParaRPr lang="zh-CN" altLang="en-US"/>
          </a:p>
        </p:txBody>
      </p:sp>
      <p:pic>
        <p:nvPicPr>
          <p:cNvPr id="4" name="图片 3" descr="Screenshot_20251120_051337_com.xingin.xhs_edit_76"/>
          <p:cNvPicPr>
            <a:picLocks noChangeAspect="1"/>
          </p:cNvPicPr>
          <p:nvPr/>
        </p:nvPicPr>
        <p:blipFill>
          <a:blip r:embed="rId2"/>
          <a:stretch>
            <a:fillRect/>
          </a:stretch>
        </p:blipFill>
        <p:spPr>
          <a:xfrm>
            <a:off x="490855" y="252730"/>
            <a:ext cx="7751445" cy="6426200"/>
          </a:xfrm>
          <a:prstGeom prst="rect">
            <a:avLst/>
          </a:prstGeom>
        </p:spPr>
      </p:pic>
      <p:sp>
        <p:nvSpPr>
          <p:cNvPr id="5" name="文本框 4"/>
          <p:cNvSpPr txBox="1"/>
          <p:nvPr/>
        </p:nvSpPr>
        <p:spPr>
          <a:xfrm>
            <a:off x="8684895" y="1294130"/>
            <a:ext cx="4064000" cy="829945"/>
          </a:xfrm>
          <a:prstGeom prst="rect">
            <a:avLst/>
          </a:prstGeom>
          <a:noFill/>
        </p:spPr>
        <p:txBody>
          <a:bodyPr wrap="square" rtlCol="0">
            <a:spAutoFit/>
          </a:bodyPr>
          <a:p>
            <a:r>
              <a:rPr lang="zh-CN" altLang="en-US" sz="2400">
                <a:solidFill>
                  <a:srgbClr val="FF0000"/>
                </a:solidFill>
              </a:rPr>
              <a:t>下节课从</a:t>
            </a:r>
            <a:r>
              <a:rPr lang="en-US" altLang="zh-CN" sz="2400">
                <a:solidFill>
                  <a:srgbClr val="FF0000"/>
                </a:solidFill>
              </a:rPr>
              <a:t>P133</a:t>
            </a:r>
            <a:r>
              <a:rPr lang="zh-CN" altLang="en-US" sz="2400">
                <a:solidFill>
                  <a:srgbClr val="FF0000"/>
                </a:solidFill>
              </a:rPr>
              <a:t>开始。</a:t>
            </a:r>
            <a:endParaRPr lang="zh-CN" altLang="en-US" sz="2400">
              <a:solidFill>
                <a:srgbClr val="FF0000"/>
              </a:solidFill>
            </a:endParaRPr>
          </a:p>
          <a:p>
            <a:endParaRPr lang="zh-CN" altLang="en-US" sz="240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23545"/>
            <a:ext cx="10968990" cy="5826125"/>
          </a:xfrm>
          <a:ln>
            <a:solidFill>
              <a:schemeClr val="accent1"/>
            </a:solidFill>
          </a:ln>
        </p:spPr>
        <p:txBody>
          <a:bodyPr/>
          <a:p>
            <a:pPr marL="0" indent="0">
              <a:buNone/>
            </a:pPr>
            <a:endParaRPr lang="zh-CN" altLang="en-US"/>
          </a:p>
        </p:txBody>
      </p:sp>
      <p:pic>
        <p:nvPicPr>
          <p:cNvPr id="4" name="图片 3" descr="IMG_20251118_185102_edit_16042219185572"/>
          <p:cNvPicPr>
            <a:picLocks noChangeAspect="1"/>
          </p:cNvPicPr>
          <p:nvPr/>
        </p:nvPicPr>
        <p:blipFill>
          <a:blip r:embed="rId2"/>
          <a:stretch>
            <a:fillRect/>
          </a:stretch>
        </p:blipFill>
        <p:spPr>
          <a:xfrm>
            <a:off x="461645" y="248285"/>
            <a:ext cx="11322685" cy="63436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73710"/>
            <a:ext cx="10968990" cy="5775960"/>
          </a:xfrm>
          <a:ln>
            <a:solidFill>
              <a:schemeClr val="accent1"/>
            </a:solidFill>
          </a:ln>
        </p:spPr>
        <p:txBody>
          <a:bodyPr>
            <a:noAutofit/>
          </a:bodyPr>
          <a:p>
            <a:pPr marL="0" indent="0" algn="just">
              <a:spcAft>
                <a:spcPts val="0"/>
              </a:spcAft>
              <a:buNone/>
            </a:pPr>
            <a:r>
              <a:rPr lang="en-US" altLang="zh-CN" sz="2400">
                <a:solidFill>
                  <a:srgbClr val="FF0000"/>
                </a:solidFill>
                <a:latin typeface="Times New Roman" panose="02020603050405020304" charset="0"/>
                <a:cs typeface="Times New Roman" panose="02020603050405020304" charset="0"/>
              </a:rPr>
              <a:t>P</a:t>
            </a:r>
            <a:r>
              <a:rPr lang="en-US" altLang="zh-CN" sz="2400" baseline="-25000">
                <a:solidFill>
                  <a:srgbClr val="FF0000"/>
                </a:solidFill>
                <a:latin typeface="Times New Roman" panose="02020603050405020304" charset="0"/>
                <a:cs typeface="Times New Roman" panose="02020603050405020304" charset="0"/>
              </a:rPr>
              <a:t>120</a:t>
            </a:r>
            <a:r>
              <a:rPr lang="en-US" altLang="zh-CN" sz="2400">
                <a:solidFill>
                  <a:srgbClr val="FF0000"/>
                </a:solidFill>
                <a:latin typeface="Times New Roman" panose="02020603050405020304" charset="0"/>
                <a:cs typeface="Times New Roman" panose="02020603050405020304" charset="0"/>
              </a:rPr>
              <a:t> </a:t>
            </a:r>
            <a:endParaRPr lang="en-US" altLang="zh-CN" sz="2400">
              <a:solidFill>
                <a:srgbClr val="FF0000"/>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rgbClr val="FF0000"/>
                </a:solidFill>
                <a:latin typeface="Times New Roman" panose="02020603050405020304" charset="0"/>
                <a:cs typeface="Times New Roman" panose="02020603050405020304" charset="0"/>
              </a:rPr>
              <a:t>9.4 </a:t>
            </a:r>
            <a:r>
              <a:rPr lang="zh-CN" altLang="en-US" sz="2400">
                <a:solidFill>
                  <a:srgbClr val="FF0000"/>
                </a:solidFill>
                <a:latin typeface="Times New Roman" panose="02020603050405020304" charset="0"/>
                <a:cs typeface="Times New Roman" panose="02020603050405020304" charset="0"/>
              </a:rPr>
              <a:t>怨恨与报复</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harbor resentment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心存怨恨</a:t>
            </a: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He harbored resentment toward his former teacher who had humiliated him. </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bear a grudge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记仇、怀恨在心</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She bore a grudge for years after being excluded from the project. </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grudge</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的重要派生词：</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ungrudgingly=willingly </a:t>
            </a:r>
            <a:endPar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Ungrudgingly, she offered me her help, pulling me back from the brink of a complete breakdown.</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Ungrudgingly, she shared with me her tactics of learning math, guiding me through the labyrinth of my despair.</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She offered her help ungrudgingly; it was the anchor I needed in my storm.</a:t>
            </a: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43230"/>
            <a:ext cx="10968990" cy="5806440"/>
          </a:xfrm>
          <a:ln>
            <a:solidFill>
              <a:schemeClr val="accent1"/>
            </a:solidFill>
          </a:ln>
        </p:spPr>
        <p:txBody>
          <a:bodyPr>
            <a:noAutofit/>
          </a:bodyPr>
          <a:p>
            <a:pPr marL="0" indent="0" algn="just">
              <a:lnSpc>
                <a:spcPts val="2880"/>
              </a:lnSpc>
              <a:spcAft>
                <a:spcPts val="0"/>
              </a:spcAft>
              <a:buNone/>
            </a:pPr>
            <a:r>
              <a:rPr lang="en-US" altLang="zh-CN" sz="2400" b="1">
                <a:solidFill>
                  <a:schemeClr val="tx1"/>
                </a:solidFill>
                <a:latin typeface="Times New Roman" panose="02020603050405020304" charset="0"/>
                <a:cs typeface="Times New Roman" panose="02020603050405020304" charset="0"/>
              </a:rPr>
              <a:t>9.5 </a:t>
            </a:r>
            <a:r>
              <a:rPr lang="zh-CN" altLang="en-US" sz="2400" b="1">
                <a:solidFill>
                  <a:schemeClr val="tx1"/>
                </a:solidFill>
                <a:latin typeface="Times New Roman" panose="02020603050405020304" charset="0"/>
                <a:cs typeface="Times New Roman" panose="02020603050405020304" charset="0"/>
              </a:rPr>
              <a:t>嫉妒与幸灾乐祸</a:t>
            </a:r>
            <a:endParaRPr lang="zh-CN" altLang="en-US" sz="2400" b="1">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jealous=envious</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嫉妒的</a:t>
            </a: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She was envious of her friend’s effortless popularity. (</a:t>
            </a:r>
            <a:r>
              <a:rPr lang="zh-CN" altLang="en-US" sz="2400">
                <a:solidFill>
                  <a:schemeClr val="tx1"/>
                </a:solidFill>
                <a:latin typeface="Times New Roman" panose="02020603050405020304" charset="0"/>
                <a:cs typeface="Times New Roman" panose="02020603050405020304" charset="0"/>
              </a:rPr>
              <a:t>这个写得还行）</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feel overshadowed / dwarfed / eclipsed by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感到被比下去</a:t>
            </a:r>
            <a:r>
              <a:rPr lang="zh-CN" altLang="en-US" sz="2400">
                <a:solidFill>
                  <a:schemeClr val="tx1"/>
                </a:solidFill>
                <a:latin typeface="Times New Roman" panose="02020603050405020304" charset="0"/>
                <a:cs typeface="Times New Roman" panose="02020603050405020304" charset="0"/>
              </a:rPr>
              <a:t>（底下的例句写得不大行）</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In the presence of her eloquent and charismatic friend, she always felt overshadowed, her own voice seeming small and insignificant.</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I had always felt overshadowed by Maria's brilliance, a thorn in our friendship, until the day she broke down, confessing that it was my resilience that she had always admired. In that moment of mutual vulnerability, the shadow dissolved, and we saw each other clearly for the first time.</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take pleasure in one’s misfortune</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幸灾乐祸</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底下的例句写得不行）</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She pretended to offer sympathy, but the gleam in her eyes betrayed how she took pleasure in my misfortune.</a:t>
            </a:r>
            <a:endParaRPr lang="en-US" altLang="zh-CN" sz="2400">
              <a:solidFill>
                <a:schemeClr val="tx1"/>
              </a:solidFill>
              <a:latin typeface="Times New Roman" panose="02020603050405020304" charset="0"/>
              <a:cs typeface="Times New Roman" panose="02020603050405020304" charset="0"/>
            </a:endParaRP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05130"/>
            <a:ext cx="10968990" cy="5844540"/>
          </a:xfrm>
          <a:ln>
            <a:solidFill>
              <a:schemeClr val="accent1"/>
            </a:solidFill>
          </a:ln>
        </p:spPr>
        <p:txBody>
          <a:bodyPr/>
          <a:p>
            <a:pPr marL="0" indent="0">
              <a:buNone/>
            </a:pPr>
            <a:endParaRPr lang="zh-CN" altLang="en-US"/>
          </a:p>
        </p:txBody>
      </p:sp>
      <p:pic>
        <p:nvPicPr>
          <p:cNvPr id="4" name="图片 3" descr="Screenshot_20251120_041554_com.baidu.netdisk_edit"/>
          <p:cNvPicPr>
            <a:picLocks noChangeAspect="1"/>
          </p:cNvPicPr>
          <p:nvPr/>
        </p:nvPicPr>
        <p:blipFill>
          <a:blip r:embed="rId2"/>
          <a:stretch>
            <a:fillRect/>
          </a:stretch>
        </p:blipFill>
        <p:spPr>
          <a:xfrm>
            <a:off x="434340" y="361950"/>
            <a:ext cx="11393805" cy="623951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87350"/>
            <a:ext cx="10968990" cy="5862320"/>
          </a:xfrm>
          <a:ln>
            <a:solidFill>
              <a:schemeClr val="accent1"/>
            </a:solidFill>
          </a:ln>
        </p:spPr>
        <p:txBody>
          <a:bodyPr>
            <a:noAutofit/>
          </a:bodyPr>
          <a:p>
            <a:pPr marL="0" indent="0" algn="just">
              <a:lnSpc>
                <a:spcPts val="2300"/>
              </a:lnSpc>
              <a:spcAft>
                <a:spcPts val="0"/>
              </a:spcAft>
              <a:buNone/>
            </a:pPr>
            <a:r>
              <a:rPr lang="en-US" altLang="zh-CN" sz="2300">
                <a:solidFill>
                  <a:srgbClr val="FF0000"/>
                </a:solidFill>
                <a:latin typeface="Times New Roman" panose="02020603050405020304" charset="0"/>
                <a:cs typeface="Times New Roman" panose="02020603050405020304" charset="0"/>
              </a:rPr>
              <a:t>P</a:t>
            </a:r>
            <a:r>
              <a:rPr lang="en-US" altLang="zh-CN" sz="2300" baseline="-25000">
                <a:solidFill>
                  <a:srgbClr val="FF0000"/>
                </a:solidFill>
                <a:latin typeface="Times New Roman" panose="02020603050405020304" charset="0"/>
                <a:cs typeface="Times New Roman" panose="02020603050405020304" charset="0"/>
              </a:rPr>
              <a:t>124</a:t>
            </a:r>
            <a:r>
              <a:rPr lang="en-US" altLang="zh-CN" sz="2300">
                <a:solidFill>
                  <a:srgbClr val="FF0000"/>
                </a:solidFill>
                <a:latin typeface="Times New Roman" panose="02020603050405020304" charset="0"/>
                <a:cs typeface="Times New Roman" panose="02020603050405020304" charset="0"/>
              </a:rPr>
              <a:t> </a:t>
            </a:r>
            <a:endParaRPr lang="en-US" altLang="zh-CN" sz="2300">
              <a:solidFill>
                <a:srgbClr val="FF0000"/>
              </a:solidFill>
              <a:latin typeface="Times New Roman" panose="02020603050405020304" charset="0"/>
              <a:cs typeface="Times New Roman" panose="02020603050405020304" charset="0"/>
            </a:endParaRPr>
          </a:p>
          <a:p>
            <a:pPr marL="0" indent="0" algn="just">
              <a:lnSpc>
                <a:spcPts val="2300"/>
              </a:lnSpc>
              <a:spcAft>
                <a:spcPts val="0"/>
              </a:spcAft>
              <a:buNone/>
            </a:pPr>
            <a:r>
              <a:rPr lang="zh-CN" altLang="en-US" sz="2300">
                <a:solidFill>
                  <a:srgbClr val="FF0000"/>
                </a:solidFill>
                <a:latin typeface="Times New Roman" panose="02020603050405020304" charset="0"/>
                <a:cs typeface="Times New Roman" panose="02020603050405020304" charset="0"/>
              </a:rPr>
              <a:t>第</a:t>
            </a:r>
            <a:r>
              <a:rPr lang="en-US" altLang="zh-CN" sz="2300">
                <a:solidFill>
                  <a:srgbClr val="FF0000"/>
                </a:solidFill>
                <a:latin typeface="Times New Roman" panose="02020603050405020304" charset="0"/>
                <a:cs typeface="Times New Roman" panose="02020603050405020304" charset="0"/>
              </a:rPr>
              <a:t>10</a:t>
            </a:r>
            <a:r>
              <a:rPr lang="zh-CN" altLang="en-US" sz="2300">
                <a:solidFill>
                  <a:srgbClr val="FF0000"/>
                </a:solidFill>
                <a:latin typeface="Times New Roman" panose="02020603050405020304" charset="0"/>
                <a:cs typeface="Times New Roman" panose="02020603050405020304" charset="0"/>
              </a:rPr>
              <a:t>章</a:t>
            </a:r>
            <a:r>
              <a:rPr lang="en-US" altLang="zh-CN" sz="2300">
                <a:solidFill>
                  <a:srgbClr val="FF0000"/>
                </a:solidFill>
                <a:latin typeface="Times New Roman" panose="02020603050405020304" charset="0"/>
                <a:cs typeface="Times New Roman" panose="02020603050405020304" charset="0"/>
              </a:rPr>
              <a:t>  </a:t>
            </a:r>
            <a:r>
              <a:rPr lang="zh-CN" altLang="en-US" sz="2300">
                <a:solidFill>
                  <a:srgbClr val="FF0000"/>
                </a:solidFill>
                <a:latin typeface="Times New Roman" panose="02020603050405020304" charset="0"/>
                <a:cs typeface="Times New Roman" panose="02020603050405020304" charset="0"/>
              </a:rPr>
              <a:t>焦虑与恐惧</a:t>
            </a:r>
            <a:endParaRPr lang="zh-CN" altLang="en-US" sz="2300">
              <a:solidFill>
                <a:schemeClr val="tx1"/>
              </a:solidFill>
              <a:latin typeface="Times New Roman" panose="02020603050405020304" charset="0"/>
              <a:cs typeface="Times New Roman" panose="02020603050405020304" charset="0"/>
            </a:endParaRPr>
          </a:p>
          <a:p>
            <a:pPr marL="0" indent="0" algn="just">
              <a:lnSpc>
                <a:spcPts val="2300"/>
              </a:lnSpc>
              <a:spcAft>
                <a:spcPts val="0"/>
              </a:spcAft>
              <a:buNone/>
            </a:pPr>
            <a:r>
              <a:rPr lang="en-US" altLang="zh-CN" sz="2300">
                <a:solidFill>
                  <a:schemeClr val="tx1"/>
                </a:solidFill>
                <a:latin typeface="Times New Roman" panose="02020603050405020304" charset="0"/>
                <a:cs typeface="Times New Roman" panose="02020603050405020304" charset="0"/>
              </a:rPr>
              <a:t>Anxiety pulled at the edges ... like a string winding toward a knot. (</a:t>
            </a:r>
            <a:r>
              <a:rPr lang="zh-CN" altLang="en-US" sz="2300">
                <a:solidFill>
                  <a:schemeClr val="tx1"/>
                </a:solidFill>
                <a:latin typeface="Times New Roman" panose="02020603050405020304" charset="0"/>
                <a:cs typeface="Times New Roman" panose="02020603050405020304" charset="0"/>
              </a:rPr>
              <a:t>这个句子不背诵）</a:t>
            </a:r>
            <a:endParaRPr lang="zh-CN" altLang="en-US" sz="2300">
              <a:solidFill>
                <a:schemeClr val="tx1"/>
              </a:solidFill>
              <a:latin typeface="Times New Roman" panose="02020603050405020304" charset="0"/>
              <a:cs typeface="Times New Roman" panose="02020603050405020304" charset="0"/>
            </a:endParaRPr>
          </a:p>
          <a:p>
            <a:pPr marL="0" indent="0" algn="just">
              <a:lnSpc>
                <a:spcPts val="2300"/>
              </a:lnSpc>
              <a:spcAft>
                <a:spcPts val="0"/>
              </a:spcAft>
              <a:buNone/>
            </a:pPr>
            <a:r>
              <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10.1 </a:t>
            </a:r>
            <a:r>
              <a:rPr lang="zh-CN" altLang="en-US"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担心与焦虑</a:t>
            </a:r>
            <a:endParaRPr lang="zh-CN" altLang="en-US"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3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worried</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担心的</a:t>
            </a:r>
            <a:endPar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300"/>
              </a:lnSpc>
              <a:spcAft>
                <a:spcPts val="0"/>
              </a:spcAft>
              <a:buNone/>
            </a:pPr>
            <a:r>
              <a:rPr lang="zh-CN" altLang="en-US" sz="2300">
                <a:solidFill>
                  <a:schemeClr val="tx1"/>
                </a:solidFill>
                <a:latin typeface="Times New Roman" panose="02020603050405020304" charset="0"/>
                <a:cs typeface="Times New Roman" panose="02020603050405020304" charset="0"/>
              </a:rPr>
              <a:t>注意基础表达：</a:t>
            </a:r>
            <a:r>
              <a:rPr lang="en-US" altLang="zh-CN" sz="2300">
                <a:solidFill>
                  <a:schemeClr val="tx1"/>
                </a:solidFill>
                <a:latin typeface="Times New Roman" panose="02020603050405020304" charset="0"/>
                <a:cs typeface="Times New Roman" panose="02020603050405020304" charset="0"/>
              </a:rPr>
              <a:t>worry about ..., be worried about ..., worry that..., be worried that ... </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300"/>
              </a:lnSpc>
              <a:spcAft>
                <a:spcPts val="0"/>
              </a:spcAft>
              <a:buNone/>
            </a:pP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加强版：</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be worried sick</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特别担心</a:t>
            </a:r>
            <a:endPar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300"/>
              </a:lnSpc>
              <a:spcAft>
                <a:spcPts val="0"/>
              </a:spcAft>
              <a:buNone/>
            </a:pPr>
            <a:r>
              <a:rPr lang="en-US" altLang="zh-CN" sz="2300">
                <a:solidFill>
                  <a:schemeClr val="tx1"/>
                </a:solidFill>
                <a:latin typeface="Times New Roman" panose="02020603050405020304" charset="0"/>
                <a:cs typeface="Times New Roman" panose="02020603050405020304" charset="0"/>
              </a:rPr>
              <a:t>No matter how far a son may travel, his mother is worried sick about his safety and well-being.</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3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uneasy</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心神不安的，</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unease / uneasiness </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心神不安</a:t>
            </a:r>
            <a:r>
              <a:rPr lang="zh-CN" altLang="en-US" sz="2300">
                <a:solidFill>
                  <a:schemeClr val="tx1"/>
                </a:solidFill>
                <a:latin typeface="Times New Roman" panose="02020603050405020304" charset="0"/>
                <a:cs typeface="Times New Roman" panose="02020603050405020304" charset="0"/>
              </a:rPr>
              <a:t>（底下的例句有点无力）</a:t>
            </a:r>
            <a:endParaRPr lang="zh-CN" altLang="en-US" sz="2300">
              <a:solidFill>
                <a:schemeClr val="tx1"/>
              </a:solidFill>
              <a:latin typeface="Times New Roman" panose="02020603050405020304" charset="0"/>
              <a:cs typeface="Times New Roman" panose="02020603050405020304" charset="0"/>
            </a:endParaRPr>
          </a:p>
          <a:p>
            <a:pPr marL="0" indent="0" algn="just">
              <a:lnSpc>
                <a:spcPts val="2300"/>
              </a:lnSpc>
              <a:spcAft>
                <a:spcPts val="0"/>
              </a:spcAft>
              <a:buNone/>
            </a:pPr>
            <a:r>
              <a:rPr lang="en-US" altLang="zh-CN" sz="2300">
                <a:solidFill>
                  <a:schemeClr val="tx1"/>
                </a:solidFill>
                <a:latin typeface="Times New Roman" panose="02020603050405020304" charset="0"/>
                <a:cs typeface="Times New Roman" panose="02020603050405020304" charset="0"/>
              </a:rPr>
              <a:t>Unease preyed on her mind. </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3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have butterflies in one’s stomach</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紧张不安</a:t>
            </a:r>
            <a:endPar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300"/>
              </a:lnSpc>
              <a:spcAft>
                <a:spcPts val="0"/>
              </a:spcAft>
              <a:buNone/>
            </a:pPr>
            <a:r>
              <a:rPr lang="en-US" altLang="zh-CN" sz="2300">
                <a:solidFill>
                  <a:schemeClr val="tx1"/>
                </a:solidFill>
                <a:latin typeface="Times New Roman" panose="02020603050405020304" charset="0"/>
                <a:cs typeface="Times New Roman" panose="02020603050405020304" charset="0"/>
              </a:rPr>
              <a:t>Standing before her, all his rehearsed words vanished, replaced only by the frantic flutter of butterflies in his stomach.</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300"/>
              </a:lnSpc>
              <a:spcAft>
                <a:spcPts val="0"/>
              </a:spcAft>
              <a:buNone/>
            </a:pPr>
            <a:r>
              <a:rPr lang="en-US" altLang="zh-CN" sz="2300">
                <a:solidFill>
                  <a:schemeClr val="tx1"/>
                </a:solidFill>
                <a:latin typeface="Times New Roman" panose="02020603050405020304" charset="0"/>
                <a:cs typeface="Times New Roman" panose="02020603050405020304" charset="0"/>
              </a:rPr>
              <a:t>He took a deep breath, trying to calm the butterflies in his stomach, but the sight of the audience made them take flight again.</a:t>
            </a:r>
            <a:endParaRPr lang="en-US" altLang="zh-CN" sz="23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12115"/>
            <a:ext cx="10968990" cy="5837555"/>
          </a:xfrm>
          <a:ln>
            <a:solidFill>
              <a:schemeClr val="accent1"/>
            </a:solidFill>
          </a:ln>
        </p:spPr>
        <p:txBody>
          <a:bodyPr/>
          <a:p>
            <a:pPr marL="0" indent="0">
              <a:buNone/>
            </a:pPr>
            <a:endParaRPr lang="zh-CN" altLang="en-US"/>
          </a:p>
        </p:txBody>
      </p:sp>
      <p:pic>
        <p:nvPicPr>
          <p:cNvPr id="4" name="图片 3" descr="Screenshot_20251120_043113_com.baidu.netdisk_edit"/>
          <p:cNvPicPr>
            <a:picLocks noChangeAspect="1"/>
          </p:cNvPicPr>
          <p:nvPr/>
        </p:nvPicPr>
        <p:blipFill>
          <a:blip r:embed="rId2"/>
          <a:stretch>
            <a:fillRect/>
          </a:stretch>
        </p:blipFill>
        <p:spPr>
          <a:xfrm>
            <a:off x="332740" y="230505"/>
            <a:ext cx="11527790" cy="6366510"/>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87350"/>
            <a:ext cx="10968990" cy="5862320"/>
          </a:xfrm>
          <a:ln>
            <a:solidFill>
              <a:schemeClr val="accent1"/>
            </a:solidFill>
          </a:ln>
        </p:spPr>
        <p:txBody>
          <a:bodyPr>
            <a:noAutofit/>
          </a:bodyPr>
          <a:p>
            <a:pPr marL="0" indent="0" algn="just">
              <a:spcAft>
                <a:spcPts val="0"/>
              </a:spcAft>
              <a:buNone/>
            </a:pPr>
            <a:r>
              <a:rPr lang="en-US" altLang="zh-CN" sz="2400" b="1">
                <a:solidFill>
                  <a:srgbClr val="FF0000"/>
                </a:solidFill>
                <a:latin typeface="Times New Roman" panose="02020603050405020304" charset="0"/>
                <a:cs typeface="Times New Roman" panose="02020603050405020304" charset="0"/>
              </a:rPr>
              <a:t>10.2 </a:t>
            </a:r>
            <a:r>
              <a:rPr lang="zh-CN" altLang="en-US" sz="2400" b="1">
                <a:solidFill>
                  <a:srgbClr val="FF0000"/>
                </a:solidFill>
                <a:latin typeface="Times New Roman" panose="02020603050405020304" charset="0"/>
                <a:cs typeface="Times New Roman" panose="02020603050405020304" charset="0"/>
              </a:rPr>
              <a:t>麻烦别人</a:t>
            </a:r>
            <a:r>
              <a:rPr lang="en-US" altLang="zh-CN" sz="2400" b="1">
                <a:solidFill>
                  <a:srgbClr val="FF0000"/>
                </a:solidFill>
                <a:latin typeface="Times New Roman" panose="02020603050405020304" charset="0"/>
                <a:cs typeface="Times New Roman" panose="02020603050405020304" charset="0"/>
              </a:rPr>
              <a:t> </a:t>
            </a:r>
            <a:r>
              <a:rPr lang="zh-CN" altLang="en-US" sz="2400" b="1">
                <a:solidFill>
                  <a:srgbClr val="FF0000"/>
                </a:solidFill>
                <a:latin typeface="Times New Roman" panose="02020603050405020304" charset="0"/>
                <a:cs typeface="Times New Roman" panose="02020603050405020304" charset="0"/>
              </a:rPr>
              <a:t>不好意思</a:t>
            </a:r>
            <a:endParaRPr lang="zh-CN" altLang="en-US" sz="2400" b="1">
              <a:solidFill>
                <a:srgbClr val="FF0000"/>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lean on someone</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依赖某人</a:t>
            </a: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She always offered him unwavering support, the one on whom he could lean for every solution.</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make someone feel obliged</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让某人感到有义务</a:t>
            </a:r>
            <a:r>
              <a:rPr lang="zh-CN" altLang="en-US" sz="2400">
                <a:solidFill>
                  <a:schemeClr val="tx1"/>
                </a:solidFill>
                <a:latin typeface="Times New Roman" panose="02020603050405020304" charset="0"/>
                <a:cs typeface="Times New Roman" panose="02020603050405020304" charset="0"/>
              </a:rPr>
              <a:t>（底下的例句有点虚）</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Although three powerful pedal strokes would have secured me third place, I felt obliged to stop and help him, recalling the time when he went out of his way to fix my snapped chain. </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turn red</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脸红</a:t>
            </a:r>
            <a:r>
              <a:rPr lang="zh-CN" altLang="en-US" sz="2400">
                <a:solidFill>
                  <a:schemeClr val="tx1"/>
                </a:solidFill>
                <a:latin typeface="Times New Roman" panose="02020603050405020304" charset="0"/>
                <a:cs typeface="Times New Roman" panose="02020603050405020304" charset="0"/>
              </a:rPr>
              <a:t>（这个表达有点</a:t>
            </a:r>
            <a:r>
              <a:rPr lang="en-US" altLang="zh-CN" sz="2400">
                <a:solidFill>
                  <a:schemeClr val="tx1"/>
                </a:solidFill>
                <a:latin typeface="Times New Roman" panose="02020603050405020304" charset="0"/>
                <a:cs typeface="Times New Roman" panose="02020603050405020304" charset="0"/>
              </a:rPr>
              <a:t>low</a:t>
            </a:r>
            <a:r>
              <a:rPr lang="zh-CN" altLang="en-US" sz="2400">
                <a:solidFill>
                  <a:schemeClr val="tx1"/>
                </a:solidFill>
                <a:latin typeface="Times New Roman" panose="02020603050405020304" charset="0"/>
                <a:cs typeface="Times New Roman" panose="02020603050405020304" charset="0"/>
              </a:rPr>
              <a:t>了）</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flush, blush, redden</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A wave of rosy hue flew to her face instantly he pointed out the mistake.</a:t>
            </a:r>
            <a:endParaRPr lang="en-US" altLang="zh-CN" sz="2400">
              <a:solidFill>
                <a:schemeClr val="tx1"/>
              </a:solidFill>
              <a:latin typeface="Times New Roman" panose="02020603050405020304" charset="0"/>
              <a:cs typeface="Times New Roman" panose="02020603050405020304" charset="0"/>
            </a:endParaRP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p:txBody>
          <a:bodyPr/>
          <a:p>
            <a:pPr marL="0" indent="0">
              <a:buNone/>
            </a:pPr>
            <a:endParaRPr lang="zh-CN" altLang="en-US"/>
          </a:p>
        </p:txBody>
      </p:sp>
      <p:pic>
        <p:nvPicPr>
          <p:cNvPr id="4" name="图片 3" descr="Screenshot_20251120_044636_com.baidu.netdisk_edit"/>
          <p:cNvPicPr>
            <a:picLocks noChangeAspect="1"/>
          </p:cNvPicPr>
          <p:nvPr/>
        </p:nvPicPr>
        <p:blipFill>
          <a:blip r:embed="rId2"/>
          <a:stretch>
            <a:fillRect/>
          </a:stretch>
        </p:blipFill>
        <p:spPr>
          <a:xfrm>
            <a:off x="328295" y="98425"/>
            <a:ext cx="11535410" cy="6500495"/>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93700"/>
            <a:ext cx="10968990" cy="5855970"/>
          </a:xfrm>
          <a:ln>
            <a:solidFill>
              <a:schemeClr val="accent1"/>
            </a:solidFill>
          </a:ln>
        </p:spPr>
        <p:txBody>
          <a:bodyPr/>
          <a:p>
            <a:pPr marL="0" indent="0" algn="just">
              <a:buNone/>
            </a:pPr>
            <a:r>
              <a:rPr lang="en-US" altLang="zh-CN">
                <a:solidFill>
                  <a:srgbClr val="FF0000"/>
                </a:solidFill>
              </a:rPr>
              <a:t>10.3 </a:t>
            </a:r>
            <a:r>
              <a:rPr lang="zh-CN" altLang="en-US">
                <a:solidFill>
                  <a:srgbClr val="FF0000"/>
                </a:solidFill>
              </a:rPr>
              <a:t>尴尬与羞耻</a:t>
            </a:r>
            <a:endParaRPr lang="zh-CN" altLang="en-US">
              <a:solidFill>
                <a:srgbClr val="FF0000"/>
              </a:solidFill>
            </a:endParaRPr>
          </a:p>
          <a:p>
            <a:pPr marL="0" indent="0" algn="just">
              <a:buNone/>
            </a:pPr>
            <a:r>
              <a:rPr lang="en-US" altLang="zh-CN">
                <a:solidFill>
                  <a:schemeClr val="tx1"/>
                </a:solidFill>
                <a:effectLst>
                  <a:outerShdw blurRad="38100" dist="38100" dir="2700000" algn="tl">
                    <a:srgbClr val="000000">
                      <a:alpha val="43137"/>
                    </a:srgbClr>
                  </a:outerShdw>
                </a:effectLst>
              </a:rPr>
              <a:t>ashamed</a:t>
            </a:r>
            <a:r>
              <a:rPr lang="zh-CN" altLang="en-US">
                <a:solidFill>
                  <a:schemeClr val="tx1"/>
                </a:solidFill>
                <a:effectLst>
                  <a:outerShdw blurRad="38100" dist="38100" dir="2700000" algn="tl">
                    <a:srgbClr val="000000">
                      <a:alpha val="43137"/>
                    </a:srgbClr>
                  </a:outerShdw>
                </a:effectLst>
              </a:rPr>
              <a:t>羞耻的（只做表语），</a:t>
            </a:r>
            <a:r>
              <a:rPr lang="en-US" altLang="zh-CN">
                <a:solidFill>
                  <a:schemeClr val="tx1"/>
                </a:solidFill>
                <a:effectLst>
                  <a:outerShdw blurRad="38100" dist="38100" dir="2700000" algn="tl">
                    <a:srgbClr val="000000">
                      <a:alpha val="43137"/>
                    </a:srgbClr>
                  </a:outerShdw>
                </a:effectLst>
              </a:rPr>
              <a:t>shameful</a:t>
            </a:r>
            <a:r>
              <a:rPr lang="zh-CN" altLang="en-US">
                <a:solidFill>
                  <a:schemeClr val="tx1"/>
                </a:solidFill>
                <a:effectLst>
                  <a:outerShdw blurRad="38100" dist="38100" dir="2700000" algn="tl">
                    <a:srgbClr val="000000">
                      <a:alpha val="43137"/>
                    </a:srgbClr>
                  </a:outerShdw>
                </a:effectLst>
              </a:rPr>
              <a:t>（可做定语）</a:t>
            </a:r>
            <a:r>
              <a:rPr lang="en-US" altLang="zh-CN">
                <a:solidFill>
                  <a:schemeClr val="tx1"/>
                </a:solidFill>
                <a:effectLst>
                  <a:outerShdw blurRad="38100" dist="38100" dir="2700000" algn="tl">
                    <a:srgbClr val="000000">
                      <a:alpha val="43137"/>
                    </a:srgbClr>
                  </a:outerShdw>
                </a:effectLst>
              </a:rPr>
              <a:t> </a:t>
            </a:r>
            <a:endParaRPr lang="en-US" altLang="zh-CN">
              <a:solidFill>
                <a:schemeClr val="tx1"/>
              </a:solidFill>
              <a:effectLst>
                <a:outerShdw blurRad="38100" dist="38100" dir="2700000" algn="tl">
                  <a:srgbClr val="000000">
                    <a:alpha val="43137"/>
                  </a:srgbClr>
                </a:outerShdw>
              </a:effectLst>
            </a:endParaRPr>
          </a:p>
          <a:p>
            <a:pPr marL="0" indent="0" algn="just">
              <a:buNone/>
            </a:pPr>
            <a:r>
              <a:rPr lang="en-US" altLang="zh-CN">
                <a:solidFill>
                  <a:schemeClr val="tx1"/>
                </a:solidFill>
              </a:rPr>
              <a:t>Let your children feel ashamed of their small wrongdoings. A conscience that pricks them early for stealing a candy is what will guard them later from stealing a fortune.</a:t>
            </a:r>
            <a:endParaRPr lang="en-US" altLang="zh-CN">
              <a:solidFill>
                <a:schemeClr val="tx1"/>
              </a:solidFill>
            </a:endParaRPr>
          </a:p>
          <a:p>
            <a:pPr marL="0" indent="0" algn="just">
              <a:buNone/>
            </a:pPr>
            <a:r>
              <a:rPr lang="en-US" altLang="zh-CN">
                <a:solidFill>
                  <a:schemeClr val="tx1"/>
                </a:solidFill>
                <a:effectLst>
                  <a:outerShdw blurRad="38100" dist="38100" dir="2700000" algn="tl">
                    <a:srgbClr val="000000">
                      <a:alpha val="43137"/>
                    </a:srgbClr>
                  </a:outerShdw>
                </a:effectLst>
              </a:rPr>
              <a:t>blush</a:t>
            </a:r>
            <a:r>
              <a:rPr lang="zh-CN" altLang="en-US">
                <a:solidFill>
                  <a:schemeClr val="tx1"/>
                </a:solidFill>
                <a:effectLst>
                  <a:outerShdw blurRad="38100" dist="38100" dir="2700000" algn="tl">
                    <a:srgbClr val="000000">
                      <a:alpha val="43137"/>
                    </a:srgbClr>
                  </a:outerShdw>
                </a:effectLst>
              </a:rPr>
              <a:t>脸红</a:t>
            </a:r>
            <a:endParaRPr lang="zh-CN" altLang="en-US">
              <a:solidFill>
                <a:schemeClr val="tx1"/>
              </a:solidFill>
              <a:effectLst>
                <a:outerShdw blurRad="38100" dist="38100" dir="2700000" algn="tl">
                  <a:srgbClr val="000000">
                    <a:alpha val="43137"/>
                  </a:srgbClr>
                </a:outerShdw>
              </a:effectLst>
            </a:endParaRPr>
          </a:p>
          <a:p>
            <a:pPr marL="0" indent="0" algn="just">
              <a:buNone/>
            </a:pPr>
            <a:r>
              <a:rPr lang="en-US" altLang="zh-CN">
                <a:solidFill>
                  <a:schemeClr val="tx1"/>
                </a:solidFill>
              </a:rPr>
              <a:t>He blushed deeply when she complimented him in front of everyone. (</a:t>
            </a:r>
            <a:r>
              <a:rPr lang="zh-CN" altLang="en-US">
                <a:solidFill>
                  <a:schemeClr val="tx1"/>
                </a:solidFill>
              </a:rPr>
              <a:t>例句写得还可以）</a:t>
            </a:r>
            <a:endParaRPr lang="zh-CN" altLang="en-US">
              <a:solidFill>
                <a:schemeClr val="tx1"/>
              </a:solidFill>
            </a:endParaRPr>
          </a:p>
          <a:p>
            <a:pPr marL="0" indent="0" algn="just">
              <a:buNone/>
            </a:pPr>
            <a:r>
              <a:rPr lang="en-US" altLang="zh-CN">
                <a:solidFill>
                  <a:schemeClr val="tx1"/>
                </a:solidFill>
                <a:effectLst>
                  <a:outerShdw blurRad="38100" dist="38100" dir="2700000" algn="tl">
                    <a:srgbClr val="000000">
                      <a:alpha val="43137"/>
                    </a:srgbClr>
                  </a:outerShdw>
                </a:effectLst>
              </a:rPr>
              <a:t>flush with shame</a:t>
            </a:r>
            <a:r>
              <a:rPr lang="zh-CN" altLang="en-US">
                <a:solidFill>
                  <a:schemeClr val="tx1"/>
                </a:solidFill>
                <a:effectLst>
                  <a:outerShdw blurRad="38100" dist="38100" dir="2700000" algn="tl">
                    <a:srgbClr val="000000">
                      <a:alpha val="43137"/>
                    </a:srgbClr>
                  </a:outerShdw>
                </a:effectLst>
              </a:rPr>
              <a:t>因羞愧而脸红</a:t>
            </a:r>
            <a:endParaRPr lang="zh-CN" altLang="en-US">
              <a:solidFill>
                <a:schemeClr val="tx1"/>
              </a:solidFill>
              <a:effectLst>
                <a:outerShdw blurRad="38100" dist="38100" dir="2700000" algn="tl">
                  <a:srgbClr val="000000">
                    <a:alpha val="43137"/>
                  </a:srgbClr>
                </a:outerShdw>
              </a:effectLst>
            </a:endParaRPr>
          </a:p>
          <a:p>
            <a:pPr marL="0" indent="0" algn="just">
              <a:buNone/>
            </a:pPr>
            <a:r>
              <a:rPr lang="en-US" altLang="zh-CN">
                <a:solidFill>
                  <a:schemeClr val="tx1"/>
                </a:solidFill>
              </a:rPr>
              <a:t>The mispronounced word echoed louder than it should have, and her cheeks flushed with shame. (</a:t>
            </a:r>
            <a:r>
              <a:rPr lang="zh-CN" altLang="en-US">
                <a:solidFill>
                  <a:schemeClr val="tx1"/>
                </a:solidFill>
              </a:rPr>
              <a:t>这个例句写得也还行）</a:t>
            </a:r>
            <a:endParaRPr lang="zh-CN" altLang="en-US">
              <a:solidFill>
                <a:schemeClr val="tx1"/>
              </a:solidFill>
            </a:endParaRPr>
          </a:p>
          <a:p>
            <a:pPr marL="0" indent="0" algn="just">
              <a:buNone/>
            </a:pPr>
            <a:r>
              <a:rPr lang="en-US" altLang="zh-CN">
                <a:solidFill>
                  <a:schemeClr val="tx1"/>
                </a:solidFill>
                <a:effectLst>
                  <a:outerShdw blurRad="38100" dist="38100" dir="2700000" algn="tl">
                    <a:srgbClr val="000000">
                      <a:alpha val="43137"/>
                    </a:srgbClr>
                  </a:outerShdw>
                </a:effectLst>
              </a:rPr>
              <a:t>want to sink into the floor</a:t>
            </a:r>
            <a:r>
              <a:rPr lang="zh-CN" altLang="en-US">
                <a:solidFill>
                  <a:schemeClr val="tx1"/>
                </a:solidFill>
                <a:effectLst>
                  <a:outerShdw blurRad="38100" dist="38100" dir="2700000" algn="tl">
                    <a:srgbClr val="000000">
                      <a:alpha val="43137"/>
                    </a:srgbClr>
                  </a:outerShdw>
                </a:effectLst>
              </a:rPr>
              <a:t>恨不得钻进地缝</a:t>
            </a:r>
            <a:endParaRPr lang="zh-CN" altLang="en-US">
              <a:solidFill>
                <a:schemeClr val="tx1"/>
              </a:solidFill>
              <a:effectLst>
                <a:outerShdw blurRad="38100" dist="38100" dir="2700000" algn="tl">
                  <a:srgbClr val="000000">
                    <a:alpha val="43137"/>
                  </a:srgbClr>
                </a:outerShdw>
              </a:effectLst>
            </a:endParaRPr>
          </a:p>
          <a:p>
            <a:pPr marL="0" indent="0" algn="just">
              <a:buNone/>
            </a:pPr>
            <a:r>
              <a:rPr lang="en-US" altLang="zh-CN">
                <a:solidFill>
                  <a:schemeClr val="tx1"/>
                </a:solidFill>
              </a:rPr>
              <a:t>When the microphone stopped working mid-song, he wanted to sink into the floor.(</a:t>
            </a:r>
            <a:r>
              <a:rPr lang="zh-CN" altLang="en-US">
                <a:solidFill>
                  <a:schemeClr val="tx1"/>
                </a:solidFill>
              </a:rPr>
              <a:t>这个写得也还不错）</a:t>
            </a:r>
            <a:r>
              <a:rPr lang="en-US" altLang="zh-CN">
                <a:solidFill>
                  <a:schemeClr val="tx1"/>
                </a:solidFill>
              </a:rPr>
              <a:t> </a:t>
            </a:r>
            <a:endParaRPr lang="en-US" altLang="zh-CN">
              <a:solidFill>
                <a:schemeClr val="tx1"/>
              </a:solidFill>
            </a:endParaRPr>
          </a:p>
          <a:p>
            <a:pPr marL="0" indent="0" algn="just">
              <a:buNone/>
            </a:pPr>
            <a:endParaRPr lang="en-US" altLang="zh-CN">
              <a:solidFill>
                <a:schemeClr val="tx1"/>
              </a:solidFill>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3576</Words>
  <Application>WPS 演示</Application>
  <PresentationFormat>宽屏</PresentationFormat>
  <Paragraphs>73</Paragraphs>
  <Slides>13</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宋体</vt:lpstr>
      <vt:lpstr>Wingdings</vt:lpstr>
      <vt:lpstr>Wingdings</vt:lpstr>
      <vt:lpstr>微软雅黑</vt:lpstr>
      <vt:lpstr>Arial Unicode MS</vt:lpstr>
      <vt:lpstr>Calibri</vt:lpstr>
      <vt:lpstr>Times New Roman</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marble   duang</cp:lastModifiedBy>
  <cp:revision>179</cp:revision>
  <dcterms:created xsi:type="dcterms:W3CDTF">2019-06-19T02:08:00Z</dcterms:created>
  <dcterms:modified xsi:type="dcterms:W3CDTF">2025-11-19T21:16:16Z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8CA2D8D53D2A4426A0C9209C0C7EF859_11</vt:lpwstr>
  </property>
</Properties>
</file>