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2.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8.xml"/><Relationship Id="rId2" Type="http://schemas.openxmlformats.org/officeDocument/2006/relationships/image" Target="../media/image1.jpeg"/><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《读后续写工具箱》二十四</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62585"/>
            <a:ext cx="10968990" cy="5887085"/>
          </a:xfrm>
          <a:ln>
            <a:solidFill>
              <a:schemeClr val="accent1"/>
            </a:solidFill>
          </a:ln>
        </p:spPr>
        <p:txBody>
          <a:bodyPr/>
          <a:p>
            <a:pPr marL="0" indent="0">
              <a:buNone/>
            </a:pPr>
            <a:r>
              <a:rPr lang="en-US" altLang="zh-CN" sz="2000">
                <a:solidFill>
                  <a:schemeClr val="tx1"/>
                </a:solidFill>
              </a:rPr>
              <a:t>cross one’s legs</a:t>
            </a:r>
            <a:r>
              <a:rPr lang="zh-CN" altLang="en-US" sz="2000">
                <a:solidFill>
                  <a:schemeClr val="tx1"/>
                </a:solidFill>
              </a:rPr>
              <a:t>二郎腿</a:t>
            </a:r>
            <a:endParaRPr lang="zh-CN" altLang="en-US" sz="2000">
              <a:solidFill>
                <a:schemeClr val="tx1"/>
              </a:solidFill>
            </a:endParaRPr>
          </a:p>
          <a:p>
            <a:pPr marL="0" indent="0">
              <a:buNone/>
            </a:pPr>
            <a:r>
              <a:rPr lang="en-US" altLang="zh-CN" sz="2000">
                <a:solidFill>
                  <a:schemeClr val="tx1"/>
                </a:solidFill>
              </a:rPr>
              <a:t>fold one’s legs</a:t>
            </a:r>
            <a:r>
              <a:rPr lang="zh-CN" altLang="en-US" sz="2000">
                <a:solidFill>
                  <a:schemeClr val="tx1"/>
                </a:solidFill>
              </a:rPr>
              <a:t>盘腿</a:t>
            </a:r>
            <a:endParaRPr lang="zh-CN" altLang="en-US" sz="2000">
              <a:solidFill>
                <a:schemeClr val="tx1"/>
              </a:solidFill>
            </a:endParaRPr>
          </a:p>
          <a:p>
            <a:pPr marL="0" indent="0">
              <a:buNone/>
            </a:pPr>
            <a:endParaRPr lang="zh-CN" altLang="en-US" sz="2000">
              <a:solidFill>
                <a:schemeClr val="tx1"/>
              </a:solidFill>
            </a:endParaRPr>
          </a:p>
        </p:txBody>
      </p:sp>
      <p:pic>
        <p:nvPicPr>
          <p:cNvPr id="4" name="图片 3" descr="Screenshot_20251227_111339_cn.dictcn.android.digi"/>
          <p:cNvPicPr>
            <a:picLocks noChangeAspect="1"/>
          </p:cNvPicPr>
          <p:nvPr/>
        </p:nvPicPr>
        <p:blipFill>
          <a:blip r:embed="rId2"/>
          <a:stretch>
            <a:fillRect/>
          </a:stretch>
        </p:blipFill>
        <p:spPr>
          <a:xfrm>
            <a:off x="713740" y="1786890"/>
            <a:ext cx="3639185" cy="3038475"/>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48310"/>
            <a:ext cx="10968990" cy="5801360"/>
          </a:xfrm>
          <a:ln>
            <a:solidFill>
              <a:schemeClr val="accent1"/>
            </a:solidFill>
          </a:ln>
        </p:spPr>
        <p:txBody>
          <a:bodyPr>
            <a:noAutofit/>
          </a:bodyPr>
          <a:p>
            <a:pPr marL="0" indent="0" algn="just">
              <a:lnSpc>
                <a:spcPts val="2400"/>
              </a:lnSpc>
              <a:buNone/>
            </a:pPr>
            <a:r>
              <a:rPr lang="en-US" altLang="zh-CN" sz="2000">
                <a:solidFill>
                  <a:schemeClr val="tx1"/>
                </a:solidFill>
              </a:rPr>
              <a:t>curl up =huddle (up)</a:t>
            </a:r>
            <a:r>
              <a:rPr lang="zh-CN" altLang="en-US" sz="2000">
                <a:solidFill>
                  <a:schemeClr val="tx1"/>
                </a:solidFill>
              </a:rPr>
              <a:t>蜷缩</a:t>
            </a:r>
            <a:endParaRPr lang="zh-CN" altLang="en-US" sz="2000">
              <a:solidFill>
                <a:schemeClr val="tx1"/>
              </a:solidFill>
            </a:endParaRPr>
          </a:p>
          <a:p>
            <a:pPr marL="0" indent="0" algn="just">
              <a:lnSpc>
                <a:spcPts val="2400"/>
              </a:lnSpc>
              <a:buNone/>
            </a:pPr>
            <a:r>
              <a:rPr lang="en-US" altLang="zh-CN" sz="2000">
                <a:solidFill>
                  <a:schemeClr val="tx1"/>
                </a:solidFill>
              </a:rPr>
              <a:t>Tim curled up in the blanket, trembling uncontrollably. </a:t>
            </a:r>
            <a:endParaRPr lang="en-US" altLang="zh-CN" sz="2000">
              <a:solidFill>
                <a:schemeClr val="tx1"/>
              </a:solidFill>
            </a:endParaRPr>
          </a:p>
          <a:p>
            <a:pPr marL="0" indent="0" algn="just">
              <a:lnSpc>
                <a:spcPts val="2400"/>
              </a:lnSpc>
              <a:buNone/>
            </a:pPr>
            <a:r>
              <a:rPr lang="en-US" altLang="zh-CN" sz="2000">
                <a:solidFill>
                  <a:schemeClr val="tx1"/>
                </a:solidFill>
              </a:rPr>
              <a:t>rock back and forth</a:t>
            </a:r>
            <a:r>
              <a:rPr lang="zh-CN" altLang="en-US" sz="2000">
                <a:solidFill>
                  <a:schemeClr val="tx1"/>
                </a:solidFill>
              </a:rPr>
              <a:t>前后摇晃</a:t>
            </a:r>
            <a:endParaRPr lang="zh-CN" altLang="en-US" sz="2000">
              <a:solidFill>
                <a:schemeClr val="tx1"/>
              </a:solidFill>
            </a:endParaRPr>
          </a:p>
          <a:p>
            <a:pPr marL="0" indent="0" algn="just">
              <a:lnSpc>
                <a:spcPts val="2400"/>
              </a:lnSpc>
              <a:buNone/>
            </a:pPr>
            <a:r>
              <a:rPr lang="zh-CN" altLang="en-US" sz="2000">
                <a:solidFill>
                  <a:schemeClr val="tx1"/>
                </a:solidFill>
              </a:rPr>
              <a:t>步行动作</a:t>
            </a:r>
            <a:endParaRPr lang="zh-CN" altLang="en-US" sz="2000">
              <a:solidFill>
                <a:schemeClr val="tx1"/>
              </a:solidFill>
            </a:endParaRPr>
          </a:p>
          <a:p>
            <a:pPr marL="0" indent="0" algn="just">
              <a:lnSpc>
                <a:spcPts val="2400"/>
              </a:lnSpc>
              <a:buNone/>
            </a:pPr>
            <a:r>
              <a:rPr lang="en-US" altLang="zh-CN" sz="2000">
                <a:solidFill>
                  <a:schemeClr val="tx1"/>
                </a:solidFill>
              </a:rPr>
              <a:t>walk briskly</a:t>
            </a:r>
            <a:r>
              <a:rPr lang="zh-CN" altLang="en-US" sz="2000">
                <a:solidFill>
                  <a:schemeClr val="tx1"/>
                </a:solidFill>
              </a:rPr>
              <a:t>快步走</a:t>
            </a:r>
            <a:endParaRPr lang="zh-CN" altLang="en-US" sz="2000">
              <a:solidFill>
                <a:schemeClr val="tx1"/>
              </a:solidFill>
            </a:endParaRPr>
          </a:p>
          <a:p>
            <a:pPr marL="0" indent="0" algn="just">
              <a:lnSpc>
                <a:spcPts val="2400"/>
              </a:lnSpc>
              <a:buNone/>
            </a:pPr>
            <a:r>
              <a:rPr lang="en-US" altLang="zh-CN" sz="2000">
                <a:solidFill>
                  <a:schemeClr val="tx1"/>
                </a:solidFill>
              </a:rPr>
              <a:t>In high spirits, she set off at a brisk walk. </a:t>
            </a:r>
            <a:endParaRPr lang="en-US" altLang="zh-CN" sz="2000">
              <a:solidFill>
                <a:schemeClr val="tx1"/>
              </a:solidFill>
            </a:endParaRPr>
          </a:p>
          <a:p>
            <a:pPr marL="0" indent="0" algn="just">
              <a:lnSpc>
                <a:spcPts val="2400"/>
              </a:lnSpc>
              <a:buNone/>
            </a:pPr>
            <a:r>
              <a:rPr lang="en-US" altLang="zh-CN" sz="2000">
                <a:solidFill>
                  <a:schemeClr val="tx1"/>
                </a:solidFill>
              </a:rPr>
              <a:t>stride</a:t>
            </a:r>
            <a:r>
              <a:rPr lang="zh-CN" altLang="en-US" sz="2000">
                <a:solidFill>
                  <a:schemeClr val="tx1"/>
                </a:solidFill>
              </a:rPr>
              <a:t>大步走（只有</a:t>
            </a:r>
            <a:r>
              <a:rPr lang="en-US" altLang="zh-CN" sz="2000">
                <a:solidFill>
                  <a:schemeClr val="tx1"/>
                </a:solidFill>
              </a:rPr>
              <a:t>strode</a:t>
            </a:r>
            <a:r>
              <a:rPr lang="zh-CN" altLang="en-US" sz="2000">
                <a:solidFill>
                  <a:schemeClr val="tx1"/>
                </a:solidFill>
              </a:rPr>
              <a:t>，无过去分词）</a:t>
            </a:r>
            <a:endParaRPr lang="zh-CN" altLang="en-US" sz="2000">
              <a:solidFill>
                <a:schemeClr val="tx1"/>
              </a:solidFill>
            </a:endParaRPr>
          </a:p>
          <a:p>
            <a:pPr marL="0" indent="0" algn="just">
              <a:lnSpc>
                <a:spcPts val="2400"/>
              </a:lnSpc>
              <a:buNone/>
            </a:pPr>
            <a:r>
              <a:rPr lang="en-US" altLang="zh-CN" sz="2000">
                <a:solidFill>
                  <a:schemeClr val="tx1"/>
                </a:solidFill>
              </a:rPr>
              <a:t>Head high, stride firm, the lecturer mounted the platform.</a:t>
            </a:r>
            <a:endParaRPr lang="en-US" altLang="zh-CN" sz="2000">
              <a:solidFill>
                <a:schemeClr val="tx1"/>
              </a:solidFill>
            </a:endParaRPr>
          </a:p>
          <a:p>
            <a:pPr marL="0" indent="0" algn="just">
              <a:lnSpc>
                <a:spcPts val="2400"/>
              </a:lnSpc>
              <a:buNone/>
            </a:pPr>
            <a:r>
              <a:rPr lang="en-US" altLang="zh-CN" sz="2000">
                <a:solidFill>
                  <a:schemeClr val="tx1"/>
                </a:solidFill>
              </a:rPr>
              <a:t>pace</a:t>
            </a:r>
            <a:r>
              <a:rPr lang="zh-CN" altLang="en-US" sz="2000">
                <a:solidFill>
                  <a:schemeClr val="tx1"/>
                </a:solidFill>
              </a:rPr>
              <a:t>踱步</a:t>
            </a:r>
            <a:endParaRPr lang="zh-CN" altLang="en-US" sz="2000">
              <a:solidFill>
                <a:schemeClr val="tx1"/>
              </a:solidFill>
            </a:endParaRPr>
          </a:p>
          <a:p>
            <a:pPr marL="0" indent="0" algn="just">
              <a:lnSpc>
                <a:spcPts val="2400"/>
              </a:lnSpc>
              <a:buNone/>
            </a:pPr>
            <a:r>
              <a:rPr lang="en-US" altLang="zh-CN" sz="2000">
                <a:solidFill>
                  <a:schemeClr val="tx1"/>
                </a:solidFill>
              </a:rPr>
              <a:t>She paced the floor / room restlessly. </a:t>
            </a:r>
            <a:endParaRPr lang="en-US" altLang="zh-CN" sz="2000">
              <a:solidFill>
                <a:schemeClr val="tx1"/>
              </a:solidFill>
            </a:endParaRPr>
          </a:p>
          <a:p>
            <a:pPr marL="0" indent="0" algn="just">
              <a:lnSpc>
                <a:spcPts val="2400"/>
              </a:lnSpc>
              <a:buNone/>
            </a:pPr>
            <a:r>
              <a:rPr lang="en-US" altLang="zh-CN" sz="2000">
                <a:solidFill>
                  <a:schemeClr val="tx1"/>
                </a:solidFill>
              </a:rPr>
              <a:t>drag oneself, trudge, plod</a:t>
            </a:r>
            <a:r>
              <a:rPr lang="zh-CN" altLang="en-US" sz="2000">
                <a:solidFill>
                  <a:schemeClr val="tx1"/>
                </a:solidFill>
              </a:rPr>
              <a:t>沉重地走、疲惫地走</a:t>
            </a:r>
            <a:endParaRPr lang="zh-CN" altLang="en-US" sz="2000">
              <a:solidFill>
                <a:schemeClr val="tx1"/>
              </a:solidFill>
            </a:endParaRPr>
          </a:p>
          <a:p>
            <a:pPr marL="0" indent="0" algn="just">
              <a:lnSpc>
                <a:spcPts val="2400"/>
              </a:lnSpc>
              <a:buNone/>
            </a:pPr>
            <a:r>
              <a:rPr lang="en-US" altLang="zh-CN" sz="2000">
                <a:solidFill>
                  <a:schemeClr val="tx1"/>
                </a:solidFill>
              </a:rPr>
              <a:t>She trudged home after the frustrating exam. </a:t>
            </a:r>
            <a:endParaRPr lang="en-US" altLang="zh-CN" sz="2000">
              <a:solidFill>
                <a:schemeClr val="tx1"/>
              </a:solidFill>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7820"/>
            <a:ext cx="10968990" cy="5911850"/>
          </a:xfrm>
          <a:ln>
            <a:solidFill>
              <a:schemeClr val="accent1"/>
            </a:solidFill>
          </a:ln>
        </p:spPr>
        <p:txBody>
          <a:bodyPr/>
          <a:p>
            <a:pPr marL="0" indent="0">
              <a:buNone/>
            </a:pPr>
            <a:r>
              <a:rPr lang="en-US" altLang="zh-CN" sz="2000">
                <a:solidFill>
                  <a:schemeClr val="tx1"/>
                </a:solidFill>
              </a:rPr>
              <a:t>back away / back off</a:t>
            </a:r>
            <a:r>
              <a:rPr lang="zh-CN" altLang="en-US" sz="2000">
                <a:solidFill>
                  <a:schemeClr val="tx1"/>
                </a:solidFill>
              </a:rPr>
              <a:t>后退</a:t>
            </a:r>
            <a:endParaRPr lang="zh-CN" altLang="en-US" sz="2000">
              <a:solidFill>
                <a:schemeClr val="tx1"/>
              </a:solidFill>
            </a:endParaRPr>
          </a:p>
          <a:p>
            <a:pPr marL="0" indent="0">
              <a:buNone/>
            </a:pPr>
            <a:r>
              <a:rPr lang="en-US" altLang="zh-CN" sz="2000">
                <a:solidFill>
                  <a:schemeClr val="tx1"/>
                </a:solidFill>
              </a:rPr>
              <a:t>She backed away, startled by the noise. </a:t>
            </a:r>
            <a:endParaRPr lang="en-US" altLang="zh-CN" sz="2000">
              <a:solidFill>
                <a:schemeClr val="tx1"/>
              </a:solidFill>
            </a:endParaRPr>
          </a:p>
          <a:p>
            <a:pPr marL="0" indent="0">
              <a:buNone/>
            </a:pPr>
            <a:r>
              <a:rPr lang="en-US" altLang="zh-CN" sz="2000">
                <a:solidFill>
                  <a:schemeClr val="tx1"/>
                </a:solidFill>
              </a:rPr>
              <a:t>(</a:t>
            </a:r>
            <a:r>
              <a:rPr lang="zh-CN" altLang="en-US" sz="2000">
                <a:solidFill>
                  <a:schemeClr val="tx1"/>
                </a:solidFill>
              </a:rPr>
              <a:t>猜猜：</a:t>
            </a:r>
            <a:r>
              <a:rPr lang="en-US" altLang="zh-CN" sz="2000">
                <a:solidFill>
                  <a:schemeClr val="tx1"/>
                </a:solidFill>
              </a:rPr>
              <a:t>The noise gave me a start.) </a:t>
            </a:r>
            <a:endParaRPr lang="en-US" altLang="zh-CN" sz="2000">
              <a:solidFill>
                <a:schemeClr val="tx1"/>
              </a:solidFill>
            </a:endParaRPr>
          </a:p>
          <a:p>
            <a:pPr marL="0" indent="0">
              <a:buNone/>
            </a:pPr>
            <a:r>
              <a:rPr lang="zh-CN" altLang="en-US" sz="2000">
                <a:solidFill>
                  <a:schemeClr val="tx1"/>
                </a:solidFill>
              </a:rPr>
              <a:t>注意：他疲惫地回家了：</a:t>
            </a:r>
            <a:r>
              <a:rPr lang="en-US" altLang="zh-CN" sz="2000">
                <a:solidFill>
                  <a:schemeClr val="tx1"/>
                </a:solidFill>
              </a:rPr>
              <a:t>He went back home, tired. //He backed home.</a:t>
            </a:r>
            <a:r>
              <a:rPr lang="zh-CN" altLang="en-US" sz="2000">
                <a:solidFill>
                  <a:schemeClr val="tx1"/>
                </a:solidFill>
              </a:rPr>
              <a:t>是倒退着回家了。</a:t>
            </a:r>
            <a:endParaRPr lang="zh-CN" altLang="en-US" sz="2000">
              <a:solidFill>
                <a:schemeClr val="tx1"/>
              </a:solidFill>
            </a:endParaRPr>
          </a:p>
          <a:p>
            <a:pPr marL="0" indent="0">
              <a:buNone/>
            </a:pPr>
            <a:r>
              <a:rPr lang="en-US" altLang="zh-CN" sz="2000">
                <a:solidFill>
                  <a:schemeClr val="tx1"/>
                </a:solidFill>
              </a:rPr>
              <a:t>limp / hobble</a:t>
            </a:r>
            <a:r>
              <a:rPr lang="zh-CN" altLang="en-US" sz="2000">
                <a:solidFill>
                  <a:schemeClr val="tx1"/>
                </a:solidFill>
              </a:rPr>
              <a:t>跛行</a:t>
            </a:r>
            <a:endParaRPr lang="zh-CN" altLang="en-US" sz="2000">
              <a:solidFill>
                <a:schemeClr val="tx1"/>
              </a:solidFill>
            </a:endParaRPr>
          </a:p>
          <a:p>
            <a:pPr marL="0" indent="0">
              <a:buNone/>
            </a:pPr>
            <a:r>
              <a:rPr lang="en-US" altLang="zh-CN" sz="2000">
                <a:solidFill>
                  <a:schemeClr val="tx1"/>
                </a:solidFill>
              </a:rPr>
              <a:t>She limped off the court, wincing with pain. </a:t>
            </a:r>
            <a:endParaRPr lang="en-US" altLang="zh-CN" sz="2000">
              <a:solidFill>
                <a:schemeClr val="tx1"/>
              </a:solidFill>
            </a:endParaRPr>
          </a:p>
          <a:p>
            <a:pPr marL="0" indent="0">
              <a:buNone/>
            </a:pPr>
            <a:r>
              <a:rPr lang="en-US" altLang="zh-CN" sz="2000">
                <a:solidFill>
                  <a:schemeClr val="tx1"/>
                </a:solidFill>
              </a:rPr>
              <a:t>tail / shadow / dog</a:t>
            </a:r>
            <a:r>
              <a:rPr lang="zh-CN" altLang="en-US" sz="2000">
                <a:solidFill>
                  <a:schemeClr val="tx1"/>
                </a:solidFill>
              </a:rPr>
              <a:t>都可以表达跟踪、尾随</a:t>
            </a:r>
            <a:endParaRPr lang="zh-CN" altLang="en-US" sz="2000">
              <a:solidFill>
                <a:schemeClr val="tx1"/>
              </a:solidFill>
            </a:endParaRPr>
          </a:p>
          <a:p>
            <a:pPr marL="0" indent="0">
              <a:buNone/>
            </a:pPr>
            <a:r>
              <a:rPr lang="en-US" altLang="zh-CN" sz="2000">
                <a:solidFill>
                  <a:schemeClr val="tx1"/>
                </a:solidFill>
              </a:rPr>
              <a:t>The detective tailed the suspect to gather information. </a:t>
            </a:r>
            <a:endParaRPr lang="en-US" altLang="zh-CN" sz="2000">
              <a:solidFill>
                <a:schemeClr val="tx1"/>
              </a:solidFill>
            </a:endParaRPr>
          </a:p>
          <a:p>
            <a:pPr marL="0" indent="0">
              <a:buNone/>
            </a:pPr>
            <a:r>
              <a:rPr lang="en-US" altLang="zh-CN" sz="2000">
                <a:solidFill>
                  <a:schemeClr val="tx1"/>
                </a:solidFill>
              </a:rPr>
              <a:t>Questions are dogging Donald Trump’s pick to lead the US Department of Defense. </a:t>
            </a:r>
            <a:endParaRPr lang="en-US" altLang="zh-CN" sz="2000">
              <a:solidFill>
                <a:schemeClr val="tx1"/>
              </a:solidFill>
            </a:endParaRPr>
          </a:p>
          <a:p>
            <a:pPr marL="0" indent="0">
              <a:buNone/>
            </a:pPr>
            <a:r>
              <a:rPr lang="en-US" altLang="zh-CN" sz="2000">
                <a:solidFill>
                  <a:schemeClr val="tx1"/>
                </a:solidFill>
              </a:rPr>
              <a:t>accompany</a:t>
            </a:r>
            <a:r>
              <a:rPr lang="zh-CN" altLang="en-US" sz="2000">
                <a:solidFill>
                  <a:schemeClr val="tx1"/>
                </a:solidFill>
              </a:rPr>
              <a:t>该词为</a:t>
            </a:r>
            <a:r>
              <a:rPr lang="en-US" altLang="zh-CN" sz="2000">
                <a:solidFill>
                  <a:schemeClr val="tx1"/>
                </a:solidFill>
              </a:rPr>
              <a:t>vt. </a:t>
            </a:r>
            <a:r>
              <a:rPr lang="zh-CN" altLang="en-US" sz="2000">
                <a:solidFill>
                  <a:schemeClr val="tx1"/>
                </a:solidFill>
              </a:rPr>
              <a:t>一定不加</a:t>
            </a:r>
            <a:r>
              <a:rPr lang="en-US" altLang="zh-CN" sz="2000">
                <a:solidFill>
                  <a:schemeClr val="tx1"/>
                </a:solidFill>
              </a:rPr>
              <a:t>with.</a:t>
            </a:r>
            <a:endParaRPr lang="en-US" altLang="zh-CN" sz="2000">
              <a:solidFill>
                <a:schemeClr val="tx1"/>
              </a:solidFill>
            </a:endParaRPr>
          </a:p>
          <a:p>
            <a:pPr marL="0" indent="0">
              <a:buNone/>
            </a:pPr>
            <a:endParaRPr lang="en-US" altLang="zh-CN" sz="2000">
              <a:solidFill>
                <a:schemeClr val="tx1"/>
              </a:solidFill>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18770"/>
            <a:ext cx="10968990" cy="5930900"/>
          </a:xfrm>
          <a:ln>
            <a:solidFill>
              <a:schemeClr val="accent1"/>
            </a:solidFill>
          </a:ln>
        </p:spPr>
        <p:txBody>
          <a:bodyPr/>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2025</a:t>
            </a:r>
            <a:r>
              <a:rPr lang="zh-CN" altLang="en-US" sz="2000" b="1">
                <a:solidFill>
                  <a:schemeClr val="tx1"/>
                </a:solidFill>
                <a:effectLst>
                  <a:outerShdw blurRad="38100" dist="38100" dir="2700000" algn="tl">
                    <a:srgbClr val="000000">
                      <a:alpha val="43137"/>
                    </a:srgbClr>
                  </a:outerShdw>
                </a:effectLst>
              </a:rPr>
              <a:t>届济南一模）</a:t>
            </a:r>
            <a:endParaRPr lang="zh-CN" altLang="en-US" sz="2000" b="1">
              <a:solidFill>
                <a:schemeClr val="tx1"/>
              </a:solidFill>
              <a:effectLst>
                <a:outerShdw blurRad="38100" dist="38100" dir="2700000" algn="tl">
                  <a:srgbClr val="000000">
                    <a:alpha val="43137"/>
                  </a:srgbClr>
                </a:outerShdw>
              </a:effectLst>
            </a:endParaRPr>
          </a:p>
          <a:p>
            <a:pPr marL="0" indent="457200">
              <a:buNone/>
            </a:pPr>
            <a:r>
              <a:rPr lang="en-US" altLang="zh-CN" sz="2000">
                <a:solidFill>
                  <a:schemeClr val="tx1"/>
                </a:solidFill>
              </a:rPr>
              <a:t> </a:t>
            </a:r>
            <a:r>
              <a:rPr lang="zh-CN" altLang="en-US" sz="2000">
                <a:solidFill>
                  <a:schemeClr val="tx1"/>
                </a:solidFill>
              </a:rPr>
              <a:t>假定你是李华，你校拟举办题为</a:t>
            </a:r>
            <a:r>
              <a:rPr lang="en-US" altLang="zh-CN" sz="2000">
                <a:solidFill>
                  <a:schemeClr val="tx1"/>
                </a:solidFill>
              </a:rPr>
              <a:t>“Confucius in My Eyes” </a:t>
            </a:r>
            <a:r>
              <a:rPr lang="zh-CN" altLang="en-US" sz="2000">
                <a:solidFill>
                  <a:schemeClr val="tx1"/>
                </a:solidFill>
              </a:rPr>
              <a:t>的短视频征集活动，请你给校英文报写一篇作品征集启事，内容包括：</a:t>
            </a:r>
            <a:endParaRPr lang="zh-CN" altLang="en-US" sz="2000">
              <a:solidFill>
                <a:schemeClr val="tx1"/>
              </a:solidFill>
            </a:endParaRP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endParaRPr lang="zh-CN" altLang="en-US" sz="2000">
              <a:solidFill>
                <a:schemeClr val="tx1"/>
              </a:solidFill>
            </a:endParaRP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）作品要求。</a:t>
            </a:r>
            <a:endParaRPr lang="zh-CN" altLang="en-US" sz="2000">
              <a:solidFill>
                <a:schemeClr val="tx1"/>
              </a:solidFill>
            </a:endParaRPr>
          </a:p>
          <a:p>
            <a:pPr marL="0" indent="0">
              <a:buNone/>
            </a:pPr>
            <a:r>
              <a:rPr lang="zh-CN" altLang="en-US" sz="2000" b="1">
                <a:solidFill>
                  <a:schemeClr val="tx1"/>
                </a:solidFill>
                <a:effectLst>
                  <a:outerShdw blurRad="38100" dist="38100" dir="2700000" algn="tl">
                    <a:srgbClr val="000000">
                      <a:alpha val="43137"/>
                    </a:srgbClr>
                  </a:outerShdw>
                </a:effectLst>
              </a:rPr>
              <a:t>（</a:t>
            </a:r>
            <a:r>
              <a:rPr lang="en-US" altLang="zh-CN" sz="2000" b="1">
                <a:solidFill>
                  <a:schemeClr val="tx1"/>
                </a:solidFill>
                <a:effectLst>
                  <a:outerShdw blurRad="38100" dist="38100" dir="2700000" algn="tl">
                    <a:srgbClr val="000000">
                      <a:alpha val="43137"/>
                    </a:srgbClr>
                  </a:outerShdw>
                </a:effectLst>
              </a:rPr>
              <a:t>2024</a:t>
            </a:r>
            <a:r>
              <a:rPr lang="zh-CN" altLang="en-US" sz="2000" b="1">
                <a:solidFill>
                  <a:schemeClr val="tx1"/>
                </a:solidFill>
                <a:effectLst>
                  <a:outerShdw blurRad="38100" dist="38100" dir="2700000" algn="tl">
                    <a:srgbClr val="000000">
                      <a:alpha val="43137"/>
                    </a:srgbClr>
                  </a:outerShdw>
                </a:effectLst>
              </a:rPr>
              <a:t>届九省联考）</a:t>
            </a:r>
            <a:endParaRPr lang="zh-CN" altLang="en-US" sz="2000" b="1">
              <a:solidFill>
                <a:schemeClr val="tx1"/>
              </a:solidFill>
              <a:effectLst>
                <a:outerShdw blurRad="38100" dist="38100" dir="2700000" algn="tl">
                  <a:srgbClr val="000000">
                    <a:alpha val="43137"/>
                  </a:srgbClr>
                </a:outerShdw>
              </a:effectLst>
            </a:endParaRPr>
          </a:p>
          <a:p>
            <a:pPr marL="0" indent="457200">
              <a:buNone/>
            </a:pPr>
            <a:r>
              <a:rPr lang="en-US" altLang="zh-CN" sz="2000">
                <a:solidFill>
                  <a:schemeClr val="tx1"/>
                </a:solidFill>
              </a:rPr>
              <a:t> </a:t>
            </a:r>
            <a:r>
              <a:rPr lang="zh-CN" altLang="en-US" sz="2000">
                <a:solidFill>
                  <a:schemeClr val="tx1"/>
                </a:solidFill>
              </a:rPr>
              <a:t>你校英文报计划举办主题为</a:t>
            </a:r>
            <a:r>
              <a:rPr lang="en-US" altLang="zh-CN" sz="2000">
                <a:solidFill>
                  <a:schemeClr val="tx1"/>
                </a:solidFill>
              </a:rPr>
              <a:t>“</a:t>
            </a:r>
            <a:r>
              <a:rPr lang="zh-CN" altLang="en-US" sz="2000">
                <a:solidFill>
                  <a:schemeClr val="tx1"/>
                </a:solidFill>
              </a:rPr>
              <a:t>携手行动，节约粮食</a:t>
            </a:r>
            <a:r>
              <a:rPr lang="en-US" altLang="zh-CN" sz="2000">
                <a:solidFill>
                  <a:schemeClr val="tx1"/>
                </a:solidFill>
              </a:rPr>
              <a:t>”</a:t>
            </a:r>
            <a:r>
              <a:rPr lang="zh-CN" altLang="en-US" sz="2000">
                <a:solidFill>
                  <a:schemeClr val="tx1"/>
                </a:solidFill>
              </a:rPr>
              <a:t>的作文比赛。请你写一则活动通知，内容包括：</a:t>
            </a:r>
            <a:endParaRPr lang="zh-CN" altLang="en-US" sz="2000">
              <a:solidFill>
                <a:schemeClr val="tx1"/>
              </a:solidFill>
            </a:endParaRPr>
          </a:p>
          <a:p>
            <a:pPr marL="0" indent="457200">
              <a:buNone/>
            </a:pPr>
            <a:r>
              <a:rPr lang="zh-CN" altLang="en-US" sz="2000">
                <a:solidFill>
                  <a:schemeClr val="tx1"/>
                </a:solidFill>
              </a:rPr>
              <a:t>（</a:t>
            </a:r>
            <a:r>
              <a:rPr lang="en-US" altLang="zh-CN" sz="2000">
                <a:solidFill>
                  <a:schemeClr val="tx1"/>
                </a:solidFill>
              </a:rPr>
              <a:t>1</a:t>
            </a:r>
            <a:r>
              <a:rPr lang="zh-CN" altLang="en-US" sz="2000">
                <a:solidFill>
                  <a:schemeClr val="tx1"/>
                </a:solidFill>
              </a:rPr>
              <a:t>）活动目的；</a:t>
            </a:r>
            <a:endParaRPr lang="zh-CN" altLang="en-US" sz="2000">
              <a:solidFill>
                <a:schemeClr val="tx1"/>
              </a:solidFill>
            </a:endParaRPr>
          </a:p>
          <a:p>
            <a:pPr marL="0" indent="457200">
              <a:buNone/>
            </a:pPr>
            <a:r>
              <a:rPr lang="zh-CN" altLang="en-US" sz="2000">
                <a:solidFill>
                  <a:schemeClr val="tx1"/>
                </a:solidFill>
              </a:rPr>
              <a:t>（</a:t>
            </a:r>
            <a:r>
              <a:rPr lang="en-US" altLang="zh-CN" sz="2000">
                <a:solidFill>
                  <a:schemeClr val="tx1"/>
                </a:solidFill>
              </a:rPr>
              <a:t>2</a:t>
            </a:r>
            <a:r>
              <a:rPr lang="zh-CN" altLang="en-US" sz="2000">
                <a:solidFill>
                  <a:schemeClr val="tx1"/>
                </a:solidFill>
              </a:rPr>
              <a:t>）参赛要求。</a:t>
            </a:r>
            <a:endParaRPr lang="zh-CN" altLang="en-US" sz="2000">
              <a:solidFill>
                <a:schemeClr val="tx1"/>
              </a:solidFill>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4015"/>
            <a:ext cx="10968990" cy="5875655"/>
          </a:xfrm>
          <a:ln>
            <a:solidFill>
              <a:schemeClr val="accent1"/>
            </a:solidFill>
          </a:ln>
        </p:spPr>
        <p:txBody>
          <a:bodyPr/>
          <a:p>
            <a:pPr marL="0" indent="457200" algn="just">
              <a:buNone/>
            </a:pPr>
            <a:r>
              <a:rPr lang="en-US" altLang="zh-CN" sz="2000">
                <a:solidFill>
                  <a:schemeClr val="tx1"/>
                </a:solidFill>
                <a:latin typeface="Times New Roman" panose="02020603050405020304" charset="0"/>
                <a:cs typeface="Times New Roman" panose="02020603050405020304" charset="0"/>
              </a:rPr>
              <a:t>To deepen our understanding of traditional culture through contemporary creativity, our school English newspaper is launching a short video campaign titled "Confucius in My Eyes."</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This initiative aims to bridge ancient wisdom with modern perspectives. We encourage you to explore how Confucian ideals, such as benevolence and the joy of learning, remain relevant in today's digital age. Your personal reflection and creative expression are highly valued.</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Submission requirements are as follows: original content, a maximum duration of 5 minutes, and clear English caption. All formats, including animation, documentary-style interviews, and digital storytelling, are welcome. Please submit your video to cz@school.edu by January 1st, 2026. We eagerly anticipate your insightful contributions.</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17195"/>
            <a:ext cx="10968990" cy="5832475"/>
          </a:xfrm>
          <a:ln>
            <a:solidFill>
              <a:schemeClr val="accent1"/>
            </a:solidFill>
          </a:ln>
        </p:spPr>
        <p:txBody>
          <a:bodyPr/>
          <a:p>
            <a:pPr marL="0" indent="457200" algn="just">
              <a:buNone/>
            </a:pPr>
            <a:r>
              <a:rPr lang="en-US" altLang="zh-CN" sz="2000">
                <a:solidFill>
                  <a:schemeClr val="tx1"/>
                </a:solidFill>
                <a:latin typeface="Times New Roman" panose="02020603050405020304" charset="0"/>
                <a:cs typeface="Times New Roman" panose="02020603050405020304" charset="0"/>
              </a:rPr>
              <a:t>To bridge traditional wisdom with modern creativity, our school English newspaper invites you to a short video campaign "Confucius in My Eyes."</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We hope to explore how Confucian values</a:t>
            </a:r>
            <a:r>
              <a:rPr lang="zh-CN" altLang="en-US" sz="2000">
                <a:solidFill>
                  <a:schemeClr val="tx1"/>
                </a:solidFill>
                <a:latin typeface="Times New Roman" panose="02020603050405020304" charset="0"/>
                <a:cs typeface="Times New Roman" panose="02020603050405020304" charset="0"/>
              </a:rPr>
              <a:t>，</a:t>
            </a:r>
            <a:r>
              <a:rPr lang="en-US" altLang="zh-CN" sz="2000">
                <a:solidFill>
                  <a:schemeClr val="tx1"/>
                </a:solidFill>
                <a:latin typeface="Times New Roman" panose="02020603050405020304" charset="0"/>
                <a:cs typeface="Times New Roman" panose="02020603050405020304" charset="0"/>
              </a:rPr>
              <a:t>such as benevolence and lifelong learning, resonate in today’s world. Your unique perspective and creative interpretation are what we seek.</a:t>
            </a:r>
            <a:endParaRPr lang="en-US" altLang="zh-CN" sz="2000">
              <a:solidFill>
                <a:schemeClr val="tx1"/>
              </a:solidFill>
              <a:latin typeface="Times New Roman" panose="02020603050405020304" charset="0"/>
              <a:cs typeface="Times New Roman" panose="02020603050405020304" charset="0"/>
            </a:endParaRPr>
          </a:p>
          <a:p>
            <a:pPr marL="0" indent="457200" algn="just">
              <a:buNone/>
            </a:pPr>
            <a:r>
              <a:rPr lang="en-US" altLang="zh-CN" sz="2000">
                <a:solidFill>
                  <a:schemeClr val="tx1"/>
                </a:solidFill>
                <a:latin typeface="Times New Roman" panose="02020603050405020304" charset="0"/>
                <a:cs typeface="Times New Roman" panose="02020603050405020304" charset="0"/>
              </a:rPr>
              <a:t>Please submit an original video under three minutes, with English caption. All creative approaches are encouraged, whether through animation, documentary-style interviews, or personal reflective narratives. Send your work to cz@school.edu by January 1st, 2026. We look forward to your thoughtful and imaginative contributions that bring classical philosophy to life.</a:t>
            </a:r>
            <a:endParaRPr lang="en-US" altLang="zh-CN" sz="20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92430"/>
            <a:ext cx="10968990" cy="5857240"/>
          </a:xfrm>
          <a:ln>
            <a:solidFill>
              <a:schemeClr val="accent1"/>
            </a:solidFill>
          </a:ln>
        </p:spPr>
        <p:txBody>
          <a:bodyPr/>
          <a:p>
            <a:pPr marL="0" indent="0" algn="just">
              <a:spcAft>
                <a:spcPts val="0"/>
              </a:spcAft>
              <a:buNone/>
            </a:pPr>
            <a:r>
              <a:rPr lang="zh-CN" altLang="en-US" sz="2400">
                <a:solidFill>
                  <a:schemeClr val="tx1"/>
                </a:solidFill>
                <a:latin typeface="黑体" panose="02010609060101010101" charset="-122"/>
                <a:ea typeface="黑体" panose="02010609060101010101" charset="-122"/>
                <a:cs typeface="黑体" panose="02010609060101010101" charset="-122"/>
              </a:rPr>
              <a:t>（</a:t>
            </a:r>
            <a:r>
              <a:rPr lang="en-US" altLang="zh-CN" sz="2400">
                <a:solidFill>
                  <a:schemeClr val="tx1"/>
                </a:solidFill>
                <a:latin typeface="黑体" panose="02010609060101010101" charset="-122"/>
                <a:ea typeface="黑体" panose="02010609060101010101" charset="-122"/>
                <a:cs typeface="黑体" panose="02010609060101010101" charset="-122"/>
              </a:rPr>
              <a:t>2026</a:t>
            </a:r>
            <a:r>
              <a:rPr lang="zh-CN" altLang="en-US" sz="2400">
                <a:solidFill>
                  <a:schemeClr val="tx1"/>
                </a:solidFill>
                <a:latin typeface="黑体" panose="02010609060101010101" charset="-122"/>
                <a:ea typeface="黑体" panose="02010609060101010101" charset="-122"/>
                <a:cs typeface="黑体" panose="02010609060101010101" charset="-122"/>
              </a:rPr>
              <a:t>届雅礼月考</a:t>
            </a:r>
            <a:r>
              <a:rPr lang="en-US" altLang="zh-CN" sz="2400">
                <a:solidFill>
                  <a:schemeClr val="tx1"/>
                </a:solidFill>
                <a:latin typeface="黑体" panose="02010609060101010101" charset="-122"/>
                <a:ea typeface="黑体" panose="02010609060101010101" charset="-122"/>
                <a:cs typeface="黑体" panose="02010609060101010101" charset="-122"/>
              </a:rPr>
              <a:t>3</a:t>
            </a:r>
            <a:r>
              <a:rPr lang="zh-CN" altLang="en-US" sz="2400">
                <a:solidFill>
                  <a:schemeClr val="tx1"/>
                </a:solidFill>
                <a:latin typeface="黑体" panose="02010609060101010101" charset="-122"/>
                <a:ea typeface="黑体" panose="02010609060101010101" charset="-122"/>
                <a:cs typeface="黑体" panose="02010609060101010101" charset="-122"/>
              </a:rPr>
              <a:t>）</a:t>
            </a:r>
            <a:endParaRPr lang="zh-CN" altLang="en-US" sz="2400">
              <a:solidFill>
                <a:schemeClr val="tx1"/>
              </a:solidFill>
              <a:latin typeface="黑体" panose="02010609060101010101" charset="-122"/>
              <a:ea typeface="黑体" panose="02010609060101010101" charset="-122"/>
              <a:cs typeface="黑体" panose="02010609060101010101" charset="-122"/>
            </a:endParaRPr>
          </a:p>
          <a:p>
            <a:pPr marL="0" indent="457200" algn="just">
              <a:spcAft>
                <a:spcPts val="0"/>
              </a:spcAft>
              <a:buNone/>
            </a:pPr>
            <a:r>
              <a:rPr lang="en-US" altLang="zh-CN" sz="2400">
                <a:solidFill>
                  <a:schemeClr val="tx1"/>
                </a:solidFill>
                <a:latin typeface="Times New Roman" panose="02020603050405020304" charset="0"/>
                <a:ea typeface="黑体" panose="02010609060101010101" charset="-122"/>
                <a:cs typeface="Times New Roman" panose="02020603050405020304" charset="0"/>
              </a:rPr>
              <a:t>  </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你校英文报将开设</a:t>
            </a:r>
            <a:r>
              <a:rPr lang="en-US" altLang="zh-CN" sz="2400">
                <a:solidFill>
                  <a:schemeClr val="tx1"/>
                </a:solidFill>
                <a:latin typeface="Times New Roman" panose="02020603050405020304" charset="0"/>
                <a:ea typeface="黑体" panose="02010609060101010101" charset="-122"/>
                <a:cs typeface="Times New Roman" panose="02020603050405020304" charset="0"/>
              </a:rPr>
              <a:t>“Greetings Around the World”</a:t>
            </a:r>
            <a:r>
              <a:rPr lang="zh-CN" altLang="en-US" sz="2400">
                <a:solidFill>
                  <a:schemeClr val="tx1"/>
                </a:solidFill>
                <a:latin typeface="Times New Roman" panose="02020603050405020304" charset="0"/>
                <a:ea typeface="黑体" panose="02010609060101010101" charset="-122"/>
                <a:cs typeface="Times New Roman" panose="02020603050405020304" charset="0"/>
              </a:rPr>
              <a:t>专栏，旨在促进跨文化理解。假定你是李华，邀请外教</a:t>
            </a:r>
            <a:r>
              <a:rPr lang="en-US" altLang="zh-CN" sz="2400">
                <a:solidFill>
                  <a:schemeClr val="tx1"/>
                </a:solidFill>
                <a:latin typeface="Times New Roman" panose="02020603050405020304" charset="0"/>
                <a:ea typeface="黑体" panose="02010609060101010101" charset="-122"/>
                <a:cs typeface="Times New Roman" panose="02020603050405020304" charset="0"/>
              </a:rPr>
              <a:t>Chris</a:t>
            </a:r>
            <a:r>
              <a:rPr lang="zh-CN" altLang="en-US" sz="2400">
                <a:solidFill>
                  <a:schemeClr val="tx1"/>
                </a:solidFill>
                <a:latin typeface="Times New Roman" panose="02020603050405020304" charset="0"/>
                <a:ea typeface="黑体" panose="02010609060101010101" charset="-122"/>
                <a:cs typeface="Times New Roman" panose="02020603050405020304" charset="0"/>
              </a:rPr>
              <a:t>为该专栏投稿。内容包括：</a:t>
            </a:r>
            <a:endParaRPr lang="zh-CN" altLang="en-US" sz="2400">
              <a:solidFill>
                <a:schemeClr val="tx1"/>
              </a:solidFill>
              <a:latin typeface="Times New Roman" panose="02020603050405020304" charset="0"/>
              <a:ea typeface="黑体" panose="02010609060101010101" charset="-122"/>
              <a:cs typeface="Times New Roman" panose="02020603050405020304" charset="0"/>
            </a:endParaRP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1</a:t>
            </a:r>
            <a:r>
              <a:rPr lang="zh-CN" altLang="en-US" sz="2400">
                <a:solidFill>
                  <a:schemeClr val="tx1"/>
                </a:solidFill>
                <a:latin typeface="Times New Roman" panose="02020603050405020304" charset="0"/>
                <a:ea typeface="黑体" panose="02010609060101010101" charset="-122"/>
                <a:cs typeface="Times New Roman" panose="02020603050405020304" charset="0"/>
              </a:rPr>
              <a:t>）注意事项；</a:t>
            </a:r>
            <a:endParaRPr lang="zh-CN" altLang="en-US" sz="2400">
              <a:solidFill>
                <a:schemeClr val="tx1"/>
              </a:solidFill>
              <a:latin typeface="Times New Roman" panose="02020603050405020304" charset="0"/>
              <a:ea typeface="黑体" panose="02010609060101010101" charset="-122"/>
              <a:cs typeface="Times New Roman" panose="02020603050405020304" charset="0"/>
            </a:endParaRPr>
          </a:p>
          <a:p>
            <a:pPr marL="0" indent="457200" algn="just">
              <a:spcAft>
                <a:spcPts val="0"/>
              </a:spcAft>
              <a:buNone/>
            </a:pPr>
            <a:r>
              <a:rPr lang="zh-CN" altLang="en-US" sz="2400">
                <a:solidFill>
                  <a:schemeClr val="tx1"/>
                </a:solidFill>
                <a:latin typeface="Times New Roman" panose="02020603050405020304" charset="0"/>
                <a:ea typeface="黑体" panose="02010609060101010101" charset="-122"/>
                <a:cs typeface="Times New Roman" panose="02020603050405020304" charset="0"/>
              </a:rPr>
              <a:t>（</a:t>
            </a:r>
            <a:r>
              <a:rPr lang="en-US" altLang="zh-CN" sz="2400">
                <a:solidFill>
                  <a:schemeClr val="tx1"/>
                </a:solidFill>
                <a:latin typeface="Times New Roman" panose="02020603050405020304" charset="0"/>
                <a:ea typeface="黑体" panose="02010609060101010101" charset="-122"/>
                <a:cs typeface="Times New Roman" panose="02020603050405020304" charset="0"/>
              </a:rPr>
              <a:t>2</a:t>
            </a:r>
            <a:r>
              <a:rPr lang="zh-CN" altLang="en-US" sz="2400">
                <a:solidFill>
                  <a:schemeClr val="tx1"/>
                </a:solidFill>
                <a:latin typeface="Times New Roman" panose="02020603050405020304" charset="0"/>
                <a:ea typeface="黑体" panose="02010609060101010101" charset="-122"/>
                <a:cs typeface="Times New Roman" panose="02020603050405020304" charset="0"/>
              </a:rPr>
              <a:t>）你的期待。</a:t>
            </a:r>
            <a:endParaRPr lang="zh-CN" altLang="en-US" sz="2400">
              <a:solidFill>
                <a:schemeClr val="tx1"/>
              </a:solidFill>
              <a:latin typeface="Times New Roman" panose="02020603050405020304" charset="0"/>
              <a:ea typeface="黑体" panose="02010609060101010101" charset="-122"/>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5130"/>
            <a:ext cx="10968990" cy="5844540"/>
          </a:xfrm>
          <a:ln>
            <a:solidFill>
              <a:schemeClr val="accent1"/>
            </a:solidFill>
          </a:ln>
        </p:spPr>
        <p:txBody>
          <a:bodyPr/>
          <a:p>
            <a:pPr marL="0" indent="45720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I hope this message finds you well.</a:t>
            </a:r>
            <a:r>
              <a:rPr lang="en-US" altLang="zh-CN" sz="2400">
                <a:solidFill>
                  <a:schemeClr val="tx1"/>
                </a:solidFill>
                <a:latin typeface="Times New Roman" panose="02020603050405020304" charset="0"/>
                <a:cs typeface="Times New Roman" panose="02020603050405020304" charset="0"/>
              </a:rPr>
              <a:t> On behalf of the school English newspaper, I am writing to cordially invite you to contribute to our new column, "Greetings Around the World"</a:t>
            </a:r>
            <a:r>
              <a:rPr lang="en-US" altLang="zh-CN"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rPr>
              <a:t> which aims to promote cross-cultural understanding among students.</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For the submission, we would appreciate it if your article could be around 200 words, introducing greeting customs from your home country or another culture you know well. Please include not only the expressions and gestures but also the cultural meanings behind them. The deadline for submission is October 20.</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rPr>
              <a:t>Your unique perspective would greatly enrich our column and inspire our readers. We truly look forward to your valuable contribution.</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56235"/>
            <a:ext cx="10968990" cy="5893435"/>
          </a:xfrm>
          <a:ln>
            <a:solidFill>
              <a:schemeClr val="accent1"/>
            </a:solidFill>
          </a:ln>
        </p:spPr>
        <p:txBody>
          <a:bodyPr>
            <a:noAutofit/>
          </a:bodyPr>
          <a:p>
            <a:pPr marL="0" indent="0" algn="just">
              <a:spcAft>
                <a:spcPts val="0"/>
              </a:spcAft>
              <a:buNone/>
            </a:pPr>
            <a:r>
              <a:rPr lang="en-US" altLang="zh-CN" sz="2000">
                <a:solidFill>
                  <a:srgbClr val="FF0000"/>
                </a:solidFill>
                <a:latin typeface="Arial" panose="020B0604020202020204" pitchFamily="34" charset="0"/>
                <a:cs typeface="Arial" panose="020B0604020202020204" pitchFamily="34" charset="0"/>
              </a:rPr>
              <a:t>18.4 </a:t>
            </a:r>
            <a:r>
              <a:rPr lang="zh-CN" altLang="en-US" sz="2000">
                <a:solidFill>
                  <a:srgbClr val="FF0000"/>
                </a:solidFill>
                <a:latin typeface="Arial" panose="020B0604020202020204" pitchFamily="34" charset="0"/>
                <a:cs typeface="Arial" panose="020B0604020202020204" pitchFamily="34" charset="0"/>
              </a:rPr>
              <a:t>全身行动与姿势调节</a:t>
            </a:r>
            <a:endParaRPr lang="zh-CN" altLang="en-US" sz="2000">
              <a:solidFill>
                <a:srgbClr val="FF0000"/>
              </a:solidFill>
              <a:latin typeface="Arial" panose="020B0604020202020204" pitchFamily="34" charset="0"/>
              <a:cs typeface="Arial" panose="020B0604020202020204" pitchFamily="34" charset="0"/>
            </a:endParaRPr>
          </a:p>
          <a:p>
            <a:pPr marL="0" indent="0" algn="just">
              <a:spcAft>
                <a:spcPts val="0"/>
              </a:spcAft>
              <a:buNone/>
            </a:pPr>
            <a:r>
              <a:rPr lang="zh-CN" altLang="en-US" sz="20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站姿</a:t>
            </a:r>
            <a:endParaRPr lang="zh-CN" altLang="en-US" sz="20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upright</a:t>
            </a:r>
            <a:r>
              <a:rPr lang="zh-CN" altLang="en-US" sz="2000" u="sng">
                <a:solidFill>
                  <a:schemeClr val="tx1"/>
                </a:solidFill>
                <a:latin typeface="Arial" panose="020B0604020202020204" pitchFamily="34" charset="0"/>
                <a:cs typeface="Arial" panose="020B0604020202020204" pitchFamily="34" charset="0"/>
              </a:rPr>
              <a:t>站直</a:t>
            </a:r>
            <a:endParaRPr lang="zh-CN" altLang="en-US" sz="2000" u="sng">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Please ensure students</a:t>
            </a:r>
            <a:r>
              <a:rPr lang="en-US" altLang="zh-CN" sz="2000" u="sng">
                <a:solidFill>
                  <a:schemeClr val="tx1"/>
                </a:solidFill>
                <a:latin typeface="Arial" panose="020B0604020202020204" pitchFamily="34" charset="0"/>
                <a:cs typeface="Arial" panose="020B0604020202020204" pitchFamily="34" charset="0"/>
              </a:rPr>
              <a:t>         </a:t>
            </a:r>
            <a:r>
              <a:rPr lang="en-US" altLang="zh-CN" sz="2000">
                <a:solidFill>
                  <a:schemeClr val="tx1"/>
                </a:solidFill>
                <a:latin typeface="Arial" panose="020B0604020202020204" pitchFamily="34" charset="0"/>
                <a:cs typeface="Arial" panose="020B0604020202020204" pitchFamily="34" charset="0"/>
              </a:rPr>
              <a:t>(stand) upright in the line. </a:t>
            </a:r>
            <a:endParaRPr lang="en-US" altLang="zh-CN" sz="2000">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Chopsticks set upright are a bad omen; it resembles incense at a funeral. </a:t>
            </a:r>
            <a:endParaRPr lang="en-US" altLang="zh-CN" sz="2000">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zh-CN" altLang="en-US" sz="2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尝试翻译：</a:t>
            </a:r>
            <a:endParaRPr lang="zh-CN" altLang="en-US" sz="20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请给我拍一张竖屏的、横屏的照片。</a:t>
            </a:r>
            <a:endParaRPr lang="zh-CN" altLang="en-US" sz="2000">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欢迎乘坐中国南方航空公司的航班。请系好安全带，收起小桌板，并将座椅靠背调整至直立。</a:t>
            </a:r>
            <a:endParaRPr lang="zh-CN" altLang="en-US" sz="2000">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en-US" altLang="zh-CN" sz="2000">
                <a:solidFill>
                  <a:schemeClr val="tx1"/>
                </a:solidFill>
                <a:latin typeface="Arial" panose="020B0604020202020204" pitchFamily="34" charset="0"/>
                <a:cs typeface="Arial" panose="020B0604020202020204" pitchFamily="34" charset="0"/>
              </a:rPr>
              <a:t>Stow Headrest For Taxi, Takeoff, and Landing. </a:t>
            </a:r>
            <a:endParaRPr lang="en-US" altLang="zh-CN" sz="2000">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en-US" altLang="zh-CN" sz="2000" u="sng">
                <a:solidFill>
                  <a:schemeClr val="tx1"/>
                </a:solidFill>
                <a:latin typeface="Arial" panose="020B0604020202020204" pitchFamily="34" charset="0"/>
                <a:cs typeface="Arial" panose="020B0604020202020204" pitchFamily="34" charset="0"/>
              </a:rPr>
              <a:t>stand on tiptoe(s)</a:t>
            </a:r>
            <a:r>
              <a:rPr lang="zh-CN" altLang="en-US" sz="2000" u="sng">
                <a:solidFill>
                  <a:schemeClr val="tx1"/>
                </a:solidFill>
                <a:latin typeface="Arial" panose="020B0604020202020204" pitchFamily="34" charset="0"/>
                <a:cs typeface="Arial" panose="020B0604020202020204" pitchFamily="34" charset="0"/>
              </a:rPr>
              <a:t>踮脚站</a:t>
            </a:r>
            <a:endParaRPr lang="zh-CN" altLang="en-US" sz="2000" u="sng">
              <a:solidFill>
                <a:schemeClr val="tx1"/>
              </a:solidFill>
              <a:latin typeface="Arial" panose="020B0604020202020204" pitchFamily="34" charset="0"/>
              <a:cs typeface="Arial" panose="020B0604020202020204" pitchFamily="34" charset="0"/>
            </a:endParaRPr>
          </a:p>
          <a:p>
            <a:pPr marL="0" indent="0" algn="just">
              <a:spcAft>
                <a:spcPts val="0"/>
              </a:spcAft>
              <a:buNone/>
            </a:pPr>
            <a:r>
              <a:rPr lang="zh-CN" altLang="en-US" sz="2000">
                <a:solidFill>
                  <a:schemeClr val="tx1"/>
                </a:solidFill>
                <a:latin typeface="Arial" panose="020B0604020202020204" pitchFamily="34" charset="0"/>
                <a:cs typeface="Arial" panose="020B0604020202020204" pitchFamily="34" charset="0"/>
              </a:rPr>
              <a:t>他踮起脚尖，试图去拿最上面书架的一本书，没想到却把书架推倒了。</a:t>
            </a:r>
            <a:endParaRPr lang="zh-CN" altLang="en-US" sz="2000">
              <a:solidFill>
                <a:schemeClr val="tx1"/>
              </a:solidFill>
              <a:latin typeface="Arial" panose="020B0604020202020204" pitchFamily="34" charset="0"/>
              <a:cs typeface="Arial" panose="020B0604020202020204" pitchFamily="34" charset="0"/>
            </a:endParaRPr>
          </a:p>
          <a:p>
            <a:pPr marL="0" indent="0" algn="just">
              <a:buNone/>
            </a:pPr>
            <a:endParaRPr lang="zh-CN" altLang="en-US" sz="2000">
              <a:solidFill>
                <a:schemeClr val="tx1"/>
              </a:solidFill>
              <a:latin typeface="Arial" panose="020B0604020202020204" pitchFamily="34" charset="0"/>
              <a:cs typeface="Arial" panose="020B0604020202020204" pitchFamily="34" charset="0"/>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74650"/>
            <a:ext cx="10968990" cy="5875020"/>
          </a:xfrm>
          <a:ln>
            <a:solidFill>
              <a:schemeClr val="accent1"/>
            </a:solidFill>
          </a:ln>
        </p:spPr>
        <p:txBody>
          <a:bodyPr/>
          <a:p>
            <a:pPr marL="0" indent="0">
              <a:buNone/>
            </a:pPr>
            <a:r>
              <a:rPr lang="en-US" altLang="zh-CN" sz="2000">
                <a:solidFill>
                  <a:schemeClr val="tx1"/>
                </a:solidFill>
              </a:rPr>
              <a:t>lean (rest) against </a:t>
            </a:r>
            <a:r>
              <a:rPr lang="zh-CN" altLang="en-US" sz="2000">
                <a:solidFill>
                  <a:schemeClr val="tx1"/>
                </a:solidFill>
              </a:rPr>
              <a:t>倚靠</a:t>
            </a:r>
            <a:endParaRPr lang="zh-CN" altLang="en-US" sz="2000">
              <a:solidFill>
                <a:schemeClr val="tx1"/>
              </a:solidFill>
            </a:endParaRPr>
          </a:p>
          <a:p>
            <a:pPr marL="0" indent="0">
              <a:buNone/>
            </a:pPr>
            <a:r>
              <a:rPr lang="en-US" altLang="zh-CN" sz="2000">
                <a:solidFill>
                  <a:schemeClr val="tx1"/>
                </a:solidFill>
              </a:rPr>
              <a:t>He leaned against the wall, lost in thought. </a:t>
            </a:r>
            <a:endParaRPr lang="en-US" altLang="zh-CN" sz="2000">
              <a:solidFill>
                <a:schemeClr val="tx1"/>
              </a:solidFill>
            </a:endParaRPr>
          </a:p>
          <a:p>
            <a:pPr marL="0" indent="0">
              <a:buNone/>
            </a:pPr>
            <a:r>
              <a:rPr lang="en-US" altLang="zh-CN" sz="2000">
                <a:solidFill>
                  <a:schemeClr val="tx1"/>
                </a:solidFill>
              </a:rPr>
              <a:t>The words on the wall read: no leaning. </a:t>
            </a:r>
            <a:endParaRPr lang="en-US" altLang="zh-CN" sz="2000">
              <a:solidFill>
                <a:schemeClr val="tx1"/>
              </a:solidFill>
            </a:endParaRPr>
          </a:p>
          <a:p>
            <a:pPr marL="0" indent="0">
              <a:buNone/>
            </a:pPr>
            <a:endParaRPr lang="en-US" altLang="zh-CN" sz="2000">
              <a:solidFill>
                <a:schemeClr val="tx1"/>
              </a:solidFill>
            </a:endParaRPr>
          </a:p>
        </p:txBody>
      </p:sp>
      <p:pic>
        <p:nvPicPr>
          <p:cNvPr id="4" name="图片 3" descr="Screenshot_20251227_104821_cn.dictcn.android.digi"/>
          <p:cNvPicPr>
            <a:picLocks noChangeAspect="1"/>
          </p:cNvPicPr>
          <p:nvPr/>
        </p:nvPicPr>
        <p:blipFill>
          <a:blip r:embed="rId2"/>
          <a:stretch>
            <a:fillRect/>
          </a:stretch>
        </p:blipFill>
        <p:spPr>
          <a:xfrm>
            <a:off x="831215" y="2092960"/>
            <a:ext cx="5788025" cy="3844925"/>
          </a:xfrm>
          <a:prstGeom prst="rect">
            <a:avLst/>
          </a:prstGeom>
        </p:spPr>
      </p:pic>
    </p:spTree>
    <p:custDataLst>
      <p:tags r:id="rId3"/>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337820"/>
            <a:ext cx="10968990" cy="5911850"/>
          </a:xfrm>
          <a:ln>
            <a:solidFill>
              <a:schemeClr val="accent1"/>
            </a:solidFill>
          </a:ln>
        </p:spPr>
        <p:txBody>
          <a:bodyPr>
            <a:noAutofit/>
          </a:bodyPr>
          <a:p>
            <a:pPr marL="0" indent="0" algn="just">
              <a:spcAft>
                <a:spcPts val="0"/>
              </a:spcAft>
              <a:buNone/>
            </a:pPr>
            <a:r>
              <a:rPr lang="en-US" altLang="zh-CN" sz="2000">
                <a:solidFill>
                  <a:schemeClr val="tx1"/>
                </a:solidFill>
              </a:rPr>
              <a:t>shift one’s weight</a:t>
            </a:r>
            <a:r>
              <a:rPr lang="zh-CN" altLang="en-US" sz="2000">
                <a:solidFill>
                  <a:schemeClr val="tx1"/>
                </a:solidFill>
              </a:rPr>
              <a:t>换支撑脚（表示紧张、不耐烦等）</a:t>
            </a:r>
            <a:endParaRPr lang="zh-CN" altLang="en-US" sz="2000">
              <a:solidFill>
                <a:schemeClr val="tx1"/>
              </a:solidFill>
            </a:endParaRPr>
          </a:p>
          <a:p>
            <a:pPr marL="0" indent="0" algn="just">
              <a:spcAft>
                <a:spcPts val="0"/>
              </a:spcAft>
              <a:buNone/>
            </a:pPr>
            <a:r>
              <a:rPr lang="en-US" altLang="zh-CN" sz="2000">
                <a:solidFill>
                  <a:schemeClr val="tx1"/>
                </a:solidFill>
              </a:rPr>
              <a:t>He shifted his weight from one foot to the other. </a:t>
            </a:r>
            <a:endParaRPr lang="en-US" altLang="zh-CN" sz="2000">
              <a:solidFill>
                <a:schemeClr val="tx1"/>
              </a:solidFill>
            </a:endParaRPr>
          </a:p>
          <a:p>
            <a:pPr marL="0" indent="0" algn="just">
              <a:spcAft>
                <a:spcPts val="0"/>
              </a:spcAft>
              <a:buNone/>
            </a:pPr>
            <a:r>
              <a:rPr lang="en-US" altLang="zh-CN" sz="2000">
                <a:solidFill>
                  <a:schemeClr val="tx1"/>
                </a:solidFill>
              </a:rPr>
              <a:t>(pull one’s weight?)</a:t>
            </a:r>
            <a:endParaRPr lang="en-US" altLang="zh-CN" sz="2000">
              <a:solidFill>
                <a:schemeClr val="tx1"/>
              </a:solidFill>
            </a:endParaRPr>
          </a:p>
          <a:p>
            <a:pPr marL="0" indent="0" algn="just">
              <a:spcAft>
                <a:spcPts val="0"/>
              </a:spcAft>
              <a:buNone/>
            </a:pPr>
            <a:r>
              <a:rPr lang="zh-CN" altLang="en-US" sz="2000">
                <a:solidFill>
                  <a:schemeClr val="tx1"/>
                </a:solidFill>
              </a:rPr>
              <a:t>如果我们想让项目成功，就必须每人都尽力。</a:t>
            </a:r>
            <a:endParaRPr lang="zh-CN" altLang="en-US" sz="2000">
              <a:solidFill>
                <a:schemeClr val="tx1"/>
              </a:solidFill>
            </a:endParaRPr>
          </a:p>
          <a:p>
            <a:pPr marL="0" indent="0" algn="just">
              <a:spcAft>
                <a:spcPts val="0"/>
              </a:spcAft>
              <a:buNone/>
            </a:pPr>
            <a:r>
              <a:rPr lang="en-US" altLang="zh-CN" sz="2000">
                <a:solidFill>
                  <a:schemeClr val="tx1"/>
                </a:solidFill>
              </a:rPr>
              <a:t>plant one’s feet firmly</a:t>
            </a:r>
            <a:r>
              <a:rPr lang="zh-CN" altLang="en-US" sz="2000">
                <a:solidFill>
                  <a:schemeClr val="tx1"/>
                </a:solidFill>
              </a:rPr>
              <a:t>稳稳站立</a:t>
            </a:r>
            <a:endParaRPr lang="zh-CN" altLang="en-US" sz="2000">
              <a:solidFill>
                <a:schemeClr val="tx1"/>
              </a:solidFill>
            </a:endParaRPr>
          </a:p>
          <a:p>
            <a:pPr marL="0" indent="0" algn="just">
              <a:spcAft>
                <a:spcPts val="0"/>
              </a:spcAft>
              <a:buNone/>
            </a:pPr>
            <a:r>
              <a:rPr lang="en-US" altLang="zh-CN" sz="2000">
                <a:solidFill>
                  <a:schemeClr val="tx1"/>
                </a:solidFill>
              </a:rPr>
              <a:t>He planted (dug) his feet on the start line, ready to burst (explode) forth. </a:t>
            </a:r>
            <a:endParaRPr lang="en-US" altLang="zh-CN" sz="2000">
              <a:solidFill>
                <a:schemeClr val="tx1"/>
              </a:solidFill>
            </a:endParaRPr>
          </a:p>
          <a:p>
            <a:pPr marL="0" indent="0" algn="just">
              <a:spcAft>
                <a:spcPts val="0"/>
              </a:spcAft>
              <a:buNone/>
            </a:pPr>
            <a:r>
              <a:rPr lang="zh-CN" altLang="en-US" sz="2000">
                <a:solidFill>
                  <a:schemeClr val="tx1"/>
                </a:solidFill>
              </a:rPr>
              <a:t>坐姿</a:t>
            </a:r>
            <a:endParaRPr lang="zh-CN" altLang="en-US" sz="2000">
              <a:solidFill>
                <a:schemeClr val="tx1"/>
              </a:solidFill>
            </a:endParaRPr>
          </a:p>
          <a:p>
            <a:pPr marL="0" indent="0" algn="just">
              <a:spcAft>
                <a:spcPts val="0"/>
              </a:spcAft>
              <a:buNone/>
            </a:pPr>
            <a:r>
              <a:rPr lang="en-US" altLang="zh-CN" sz="2000">
                <a:solidFill>
                  <a:schemeClr val="tx1"/>
                </a:solidFill>
              </a:rPr>
              <a:t>slouch</a:t>
            </a:r>
            <a:r>
              <a:rPr lang="zh-CN" altLang="en-US" sz="2000">
                <a:solidFill>
                  <a:schemeClr val="tx1"/>
                </a:solidFill>
              </a:rPr>
              <a:t>懒散坐（走）</a:t>
            </a:r>
            <a:endParaRPr lang="zh-CN" altLang="en-US" sz="2000">
              <a:solidFill>
                <a:schemeClr val="tx1"/>
              </a:solidFill>
            </a:endParaRPr>
          </a:p>
          <a:p>
            <a:pPr marL="0" indent="0" algn="just">
              <a:spcAft>
                <a:spcPts val="0"/>
              </a:spcAft>
              <a:buNone/>
            </a:pPr>
            <a:r>
              <a:rPr lang="en-US" altLang="zh-CN" sz="2000">
                <a:solidFill>
                  <a:schemeClr val="tx1"/>
                </a:solidFill>
              </a:rPr>
              <a:t>He slouched on the couch watching TV. </a:t>
            </a:r>
            <a:endParaRPr lang="en-US" altLang="zh-CN" sz="2000">
              <a:solidFill>
                <a:schemeClr val="tx1"/>
              </a:solidFill>
            </a:endParaRPr>
          </a:p>
          <a:p>
            <a:pPr marL="0" indent="0" algn="just">
              <a:spcAft>
                <a:spcPts val="0"/>
              </a:spcAft>
              <a:buNone/>
            </a:pPr>
            <a:r>
              <a:rPr lang="en-US" altLang="zh-CN" sz="2000">
                <a:solidFill>
                  <a:schemeClr val="tx1"/>
                </a:solidFill>
              </a:rPr>
              <a:t>perch</a:t>
            </a:r>
            <a:r>
              <a:rPr lang="zh-CN" altLang="en-US" sz="2000">
                <a:solidFill>
                  <a:schemeClr val="tx1"/>
                </a:solidFill>
              </a:rPr>
              <a:t>轻坐</a:t>
            </a:r>
            <a:endParaRPr lang="zh-CN" altLang="en-US" sz="2000">
              <a:solidFill>
                <a:schemeClr val="tx1"/>
              </a:solidFill>
            </a:endParaRPr>
          </a:p>
          <a:p>
            <a:pPr marL="0" indent="0" algn="just">
              <a:spcAft>
                <a:spcPts val="0"/>
              </a:spcAft>
              <a:buNone/>
            </a:pPr>
            <a:r>
              <a:rPr lang="en-US" altLang="zh-CN" sz="2000">
                <a:solidFill>
                  <a:schemeClr val="tx1"/>
                </a:solidFill>
              </a:rPr>
              <a:t>She perched on the edge of the chair. </a:t>
            </a:r>
            <a:endParaRPr lang="en-US" altLang="zh-CN" sz="2000">
              <a:solidFill>
                <a:schemeClr val="tx1"/>
              </a:solidFill>
            </a:endParaRPr>
          </a:p>
          <a:p>
            <a:pPr marL="0" indent="0" algn="just">
              <a:spcAft>
                <a:spcPts val="0"/>
              </a:spcAft>
              <a:buNone/>
            </a:pPr>
            <a:r>
              <a:rPr lang="en-US" altLang="zh-CN" sz="2000">
                <a:solidFill>
                  <a:schemeClr val="tx1"/>
                </a:solidFill>
              </a:rPr>
              <a:t>(</a:t>
            </a:r>
            <a:r>
              <a:rPr lang="zh-CN" altLang="en-US" sz="2000">
                <a:solidFill>
                  <a:schemeClr val="tx1"/>
                </a:solidFill>
              </a:rPr>
              <a:t>主要指鸟栖息）</a:t>
            </a:r>
            <a:r>
              <a:rPr lang="en-US" altLang="zh-CN" sz="2000">
                <a:solidFill>
                  <a:schemeClr val="tx1"/>
                </a:solidFill>
              </a:rPr>
              <a:t>The bird was perching on the fence. </a:t>
            </a:r>
            <a:endParaRPr lang="en-US" altLang="zh-CN" sz="2000">
              <a:solidFill>
                <a:schemeClr val="tx1"/>
              </a:solidFill>
            </a:endParaRPr>
          </a:p>
        </p:txBody>
      </p:sp>
    </p:spTree>
    <p:custDataLst>
      <p:tags r:id="rId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4070</Words>
  <Application>WPS 演示</Application>
  <PresentationFormat>宽屏</PresentationFormat>
  <Paragraphs>88</Paragraphs>
  <Slides>12</Slides>
  <Notes>4</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12</vt:i4>
      </vt:variant>
    </vt:vector>
  </HeadingPairs>
  <TitlesOfParts>
    <vt:vector size="22" baseType="lpstr">
      <vt:lpstr>Arial</vt:lpstr>
      <vt:lpstr>宋体</vt:lpstr>
      <vt:lpstr>Wingdings</vt:lpstr>
      <vt:lpstr>Wingdings</vt:lpstr>
      <vt:lpstr>微软雅黑</vt:lpstr>
      <vt:lpstr>Arial Unicode MS</vt:lpstr>
      <vt:lpstr>Calibri</vt:lpstr>
      <vt:lpstr>Times New Roman</vt:lpstr>
      <vt:lpstr>黑体</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191</cp:revision>
  <dcterms:created xsi:type="dcterms:W3CDTF">2019-06-19T02:08:00Z</dcterms:created>
  <dcterms:modified xsi:type="dcterms:W3CDTF">2025-12-27T04:03:21Z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2052-12.1.0.24034</vt:lpwstr>
  </property>
  <property fmtid="{D5CDD505-2E9C-101B-9397-08002B2CF9AE}" pid="3" name="ICV">
    <vt:lpwstr>1E0971E2F6DB42A0A814F01400E291CE_11</vt:lpwstr>
  </property>
</Properties>
</file>