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3" r:id="rId4"/>
    <p:sldId id="257" r:id="rId5"/>
    <p:sldId id="258" r:id="rId6"/>
    <p:sldId id="259" r:id="rId7"/>
    <p:sldId id="260" r:id="rId8"/>
    <p:sldId id="261" r:id="rId9"/>
    <p:sldId id="262"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《读后续写工具箱》二十六</a:t>
            </a:r>
            <a:endParaRPr lang="zh-CN" altLang="zh-CN"/>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4035"/>
            <a:ext cx="10968990" cy="5715635"/>
          </a:xfrm>
          <a:ln>
            <a:solidFill>
              <a:schemeClr val="accent1"/>
            </a:solidFill>
          </a:ln>
        </p:spPr>
        <p:txBody>
          <a:bodyPr>
            <a:noAutofit/>
          </a:bodyPr>
          <a:p>
            <a:pPr marL="0" indent="0">
              <a:lnSpc>
                <a:spcPts val="2400"/>
              </a:lnSpc>
              <a:buNone/>
            </a:pPr>
            <a:r>
              <a:rPr lang="en-US" altLang="zh-CN" sz="2000">
                <a:solidFill>
                  <a:schemeClr val="tx1"/>
                </a:solidFill>
              </a:rPr>
              <a:t>2026.1.13</a:t>
            </a:r>
            <a:r>
              <a:rPr lang="zh-CN" altLang="en-US" sz="2000">
                <a:solidFill>
                  <a:schemeClr val="tx1"/>
                </a:solidFill>
              </a:rPr>
              <a:t>周二晚间任务（读熟并弄懂句子意思及单词拼写，上课检查）</a:t>
            </a:r>
            <a:endParaRPr lang="zh-CN" altLang="en-US" sz="2000">
              <a:solidFill>
                <a:schemeClr val="tx1"/>
              </a:solidFill>
            </a:endParaRPr>
          </a:p>
          <a:p>
            <a:pPr marL="0" indent="457200">
              <a:lnSpc>
                <a:spcPts val="2400"/>
              </a:lnSpc>
              <a:buNone/>
            </a:pPr>
            <a:r>
              <a:rPr lang="en-US" altLang="zh-CN" sz="2000">
                <a:solidFill>
                  <a:schemeClr val="tx1"/>
                </a:solidFill>
              </a:rPr>
              <a:t> </a:t>
            </a:r>
            <a:r>
              <a:rPr lang="zh-CN" altLang="en-US" sz="2000">
                <a:solidFill>
                  <a:schemeClr val="tx1"/>
                </a:solidFill>
              </a:rPr>
              <a:t>假设你是李华，你的美术老师带你去公园上了一节美术课，请你写一封信给</a:t>
            </a:r>
            <a:r>
              <a:rPr lang="en-US" altLang="zh-CN" sz="2000">
                <a:solidFill>
                  <a:schemeClr val="tx1"/>
                </a:solidFill>
              </a:rPr>
              <a:t>Chris, </a:t>
            </a:r>
            <a:r>
              <a:rPr lang="zh-CN" altLang="en-US" sz="2000">
                <a:solidFill>
                  <a:schemeClr val="tx1"/>
                </a:solidFill>
              </a:rPr>
              <a:t>内容包括：</a:t>
            </a:r>
            <a:endParaRPr lang="zh-CN" altLang="en-US" sz="2000">
              <a:solidFill>
                <a:schemeClr val="tx1"/>
              </a:solidFill>
            </a:endParaRPr>
          </a:p>
          <a:p>
            <a:pPr marL="0" indent="0">
              <a:lnSpc>
                <a:spcPts val="2400"/>
              </a:lnSpc>
              <a:buNone/>
            </a:pPr>
            <a:r>
              <a:rPr lang="en-US" altLang="zh-CN" sz="2000">
                <a:solidFill>
                  <a:schemeClr val="tx1"/>
                </a:solidFill>
              </a:rPr>
              <a:t>      1. </a:t>
            </a:r>
            <a:r>
              <a:rPr lang="zh-CN" altLang="en-US" sz="2000">
                <a:solidFill>
                  <a:schemeClr val="tx1"/>
                </a:solidFill>
              </a:rPr>
              <a:t>你完成的作品；</a:t>
            </a:r>
            <a:r>
              <a:rPr lang="en-US" altLang="zh-CN" sz="2000">
                <a:solidFill>
                  <a:schemeClr val="tx1"/>
                </a:solidFill>
              </a:rPr>
              <a:t>2. </a:t>
            </a:r>
            <a:r>
              <a:rPr lang="zh-CN" altLang="en-US" sz="2000">
                <a:solidFill>
                  <a:schemeClr val="tx1"/>
                </a:solidFill>
              </a:rPr>
              <a:t>你的感想。</a:t>
            </a:r>
            <a:endParaRPr lang="en-US" altLang="zh-CN" sz="2000">
              <a:solidFill>
                <a:schemeClr val="tx1"/>
              </a:solidFill>
            </a:endParaRPr>
          </a:p>
          <a:p>
            <a:pPr marL="0" indent="457200" algn="just">
              <a:lnSpc>
                <a:spcPts val="2400"/>
              </a:lnSpc>
              <a:buNone/>
            </a:pPr>
            <a:r>
              <a:rPr lang="en-US" altLang="zh-CN" sz="2000">
                <a:solidFill>
                  <a:schemeClr val="tx1"/>
                </a:solidFill>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endParaRPr lang="en-US" altLang="zh-CN" sz="2000">
              <a:solidFill>
                <a:schemeClr val="tx1"/>
              </a:solidFill>
            </a:endParaRPr>
          </a:p>
          <a:p>
            <a:pPr marL="0" indent="457200" algn="just">
              <a:lnSpc>
                <a:spcPts val="2400"/>
              </a:lnSpc>
              <a:buNone/>
            </a:pPr>
            <a:r>
              <a:rPr lang="en-US" altLang="zh-CN" sz="2000">
                <a:solidFill>
                  <a:schemeClr val="tx1"/>
                </a:solidFill>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endParaRPr lang="en-US" altLang="zh-CN" sz="2000">
              <a:solidFill>
                <a:schemeClr val="tx1"/>
              </a:solidFill>
            </a:endParaRPr>
          </a:p>
          <a:p>
            <a:pPr marL="0" indent="457200" algn="just">
              <a:lnSpc>
                <a:spcPts val="2400"/>
              </a:lnSpc>
              <a:buNone/>
            </a:pPr>
            <a:r>
              <a:rPr lang="en-US" altLang="zh-CN" sz="2000">
                <a:solidFill>
                  <a:schemeClr val="tx1"/>
                </a:solidFill>
              </a:rPr>
              <a:t>I truly cherish this experience and would love to hear about any similar memories you might have. Looking forward to your stories!</a:t>
            </a:r>
            <a:endParaRPr lang="en-US" altLang="zh-CN" sz="20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7695"/>
            <a:ext cx="10968990" cy="5641975"/>
          </a:xfrm>
          <a:ln>
            <a:solidFill>
              <a:schemeClr val="accent1"/>
            </a:solidFill>
          </a:ln>
        </p:spPr>
        <p:txBody>
          <a:bodyPr>
            <a:normAutofit lnSpcReduction="20000"/>
          </a:bodyPr>
          <a:p>
            <a:pPr marL="0" indent="0">
              <a:buNone/>
            </a:pPr>
            <a:r>
              <a:rPr lang="en-US" altLang="zh-CN">
                <a:solidFill>
                  <a:schemeClr val="tx1"/>
                </a:solidFill>
              </a:rPr>
              <a:t>P</a:t>
            </a:r>
            <a:r>
              <a:rPr lang="en-US" altLang="zh-CN" baseline="-25000">
                <a:solidFill>
                  <a:schemeClr val="tx1"/>
                </a:solidFill>
              </a:rPr>
              <a:t>265</a:t>
            </a:r>
            <a:r>
              <a:rPr lang="en-US" altLang="zh-CN">
                <a:solidFill>
                  <a:schemeClr val="tx1"/>
                </a:solidFill>
              </a:rPr>
              <a:t> </a:t>
            </a:r>
            <a:r>
              <a:rPr lang="zh-CN" altLang="en-US">
                <a:solidFill>
                  <a:schemeClr val="tx1"/>
                </a:solidFill>
              </a:rPr>
              <a:t>第</a:t>
            </a:r>
            <a:r>
              <a:rPr lang="en-US" altLang="zh-CN">
                <a:solidFill>
                  <a:schemeClr val="tx1"/>
                </a:solidFill>
              </a:rPr>
              <a:t>20</a:t>
            </a:r>
            <a:r>
              <a:rPr lang="zh-CN" altLang="en-US">
                <a:solidFill>
                  <a:schemeClr val="tx1"/>
                </a:solidFill>
              </a:rPr>
              <a:t>章</a:t>
            </a:r>
            <a:r>
              <a:rPr lang="en-US" altLang="zh-CN">
                <a:solidFill>
                  <a:schemeClr val="tx1"/>
                </a:solidFill>
              </a:rPr>
              <a:t>  </a:t>
            </a:r>
            <a:r>
              <a:rPr lang="zh-CN" altLang="en-US">
                <a:solidFill>
                  <a:schemeClr val="tx1"/>
                </a:solidFill>
              </a:rPr>
              <a:t>校园场景特写</a:t>
            </a:r>
            <a:endParaRPr lang="zh-CN" altLang="en-US">
              <a:solidFill>
                <a:schemeClr val="tx1"/>
              </a:solidFill>
            </a:endParaRPr>
          </a:p>
          <a:p>
            <a:pPr marL="0" indent="0">
              <a:buNone/>
            </a:pPr>
            <a:r>
              <a:rPr lang="en-US" altLang="zh-CN">
                <a:solidFill>
                  <a:schemeClr val="tx1"/>
                </a:solidFill>
              </a:rPr>
              <a:t>20.1 </a:t>
            </a:r>
            <a:r>
              <a:rPr lang="zh-CN" altLang="en-US">
                <a:solidFill>
                  <a:schemeClr val="tx1"/>
                </a:solidFill>
              </a:rPr>
              <a:t>教学活动</a:t>
            </a:r>
            <a:endParaRPr lang="zh-CN" altLang="en-US">
              <a:solidFill>
                <a:schemeClr val="tx1"/>
              </a:solidFill>
            </a:endParaRPr>
          </a:p>
          <a:p>
            <a:pPr marL="0" indent="0">
              <a:buNone/>
            </a:pPr>
            <a:r>
              <a:rPr lang="en-US" altLang="zh-CN">
                <a:solidFill>
                  <a:schemeClr val="tx1"/>
                </a:solidFill>
              </a:rPr>
              <a:t>She immersed herself in the lecture, (feeling the depth of the topic wrap around her like a warm blanket.) </a:t>
            </a:r>
            <a:endParaRPr lang="en-US" altLang="zh-CN">
              <a:solidFill>
                <a:schemeClr val="tx1"/>
              </a:solidFill>
            </a:endParaRPr>
          </a:p>
          <a:p>
            <a:pPr marL="0" indent="0">
              <a:buNone/>
            </a:pPr>
            <a:r>
              <a:rPr lang="en-US" altLang="zh-CN">
                <a:solidFill>
                  <a:schemeClr val="tx1"/>
                </a:solidFill>
              </a:rPr>
              <a:t>immerse oneself in / be immersed in</a:t>
            </a:r>
            <a:r>
              <a:rPr lang="zh-CN" altLang="en-US">
                <a:solidFill>
                  <a:schemeClr val="tx1"/>
                </a:solidFill>
              </a:rPr>
              <a:t>沉浸在、全神贯注</a:t>
            </a:r>
            <a:endParaRPr lang="zh-CN" altLang="en-US">
              <a:solidFill>
                <a:schemeClr val="tx1"/>
              </a:solidFill>
            </a:endParaRPr>
          </a:p>
          <a:p>
            <a:pPr marL="0" indent="0">
              <a:buNone/>
            </a:pPr>
            <a:r>
              <a:rPr lang="zh-CN" altLang="en-US">
                <a:solidFill>
                  <a:schemeClr val="tx1"/>
                </a:solidFill>
              </a:rPr>
              <a:t>类似：</a:t>
            </a:r>
            <a:r>
              <a:rPr lang="en-US" altLang="zh-CN">
                <a:solidFill>
                  <a:schemeClr val="tx1"/>
                </a:solidFill>
              </a:rPr>
              <a:t>be lost in / lose myself in, be buried in / bury oneself in, apply onself to, be wrapped up in, be busy (occupied) with sth,, be busy (occupied) in doing sth., be employed in (doing) sth. </a:t>
            </a:r>
            <a:endParaRPr lang="en-US" altLang="zh-CN">
              <a:solidFill>
                <a:schemeClr val="tx1"/>
              </a:solidFill>
            </a:endParaRPr>
          </a:p>
          <a:p>
            <a:pPr marL="0" indent="0">
              <a:buNone/>
            </a:pPr>
            <a:r>
              <a:rPr lang="zh-CN" altLang="en-US">
                <a:solidFill>
                  <a:schemeClr val="tx1"/>
                </a:solidFill>
              </a:rPr>
              <a:t>翻译：</a:t>
            </a:r>
            <a:endParaRPr lang="zh-CN" altLang="en-US">
              <a:solidFill>
                <a:schemeClr val="tx1"/>
              </a:solidFill>
            </a:endParaRPr>
          </a:p>
          <a:p>
            <a:pPr marL="0" indent="0">
              <a:buNone/>
            </a:pPr>
            <a:r>
              <a:rPr lang="zh-CN" altLang="en-US">
                <a:solidFill>
                  <a:schemeClr val="tx1"/>
                </a:solidFill>
              </a:rPr>
              <a:t>（</a:t>
            </a:r>
            <a:r>
              <a:rPr lang="en-US" altLang="zh-CN">
                <a:solidFill>
                  <a:schemeClr val="tx1"/>
                </a:solidFill>
              </a:rPr>
              <a:t>2026</a:t>
            </a:r>
            <a:r>
              <a:rPr lang="zh-CN" altLang="en-US">
                <a:solidFill>
                  <a:schemeClr val="tx1"/>
                </a:solidFill>
              </a:rPr>
              <a:t>上海）初赛中，她全神贯注，不受其他选手的丝毫影响。决赛中，面对对手连珠炮似的提问，她镇定自若，一一应对，赢得了阵阵掌声。</a:t>
            </a:r>
            <a:endParaRPr lang="zh-CN" altLang="en-US">
              <a:solidFill>
                <a:schemeClr val="tx1"/>
              </a:solidFill>
            </a:endParaRPr>
          </a:p>
          <a:p>
            <a:pPr marL="0" indent="0">
              <a:buNone/>
            </a:pPr>
            <a:r>
              <a:rPr lang="en-US" altLang="zh-CN">
                <a:solidFill>
                  <a:schemeClr val="tx1"/>
                </a:solidFill>
              </a:rPr>
              <a:t>Immsered in the contest, she was unaffected by other opponents in the first round. In the final, facing her opponents’ shooting questions at her, she remained calm and responded to each one, which won rounds of applause. </a:t>
            </a:r>
            <a:endParaRPr lang="en-US" altLang="zh-CN">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noAutofit/>
          </a:bodyPr>
          <a:p>
            <a:pPr marL="0" indent="0" algn="just">
              <a:lnSpc>
                <a:spcPts val="2400"/>
              </a:lnSpc>
              <a:spcAft>
                <a:spcPts val="0"/>
              </a:spcAft>
              <a:buNone/>
            </a:pPr>
            <a:r>
              <a:rPr lang="en-US" altLang="zh-CN" sz="2000">
                <a:solidFill>
                  <a:schemeClr val="tx1"/>
                </a:solidFill>
              </a:rPr>
              <a:t>The class engaged in a heated discussion, each student eager to defend their point of view. </a:t>
            </a:r>
            <a:endParaRPr lang="en-US" altLang="zh-CN" sz="2000">
              <a:solidFill>
                <a:schemeClr val="tx1"/>
              </a:solidFill>
            </a:endParaRPr>
          </a:p>
          <a:p>
            <a:pPr marL="0" indent="0" algn="just">
              <a:lnSpc>
                <a:spcPts val="2400"/>
              </a:lnSpc>
              <a:spcAft>
                <a:spcPts val="0"/>
              </a:spcAft>
              <a:buNone/>
            </a:pP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引发热议</a:t>
            </a: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英语咋说？</a:t>
            </a:r>
            <a:endParaRPr lang="zh-CN" altLang="en-US" sz="2000" b="1">
              <a:solidFill>
                <a:schemeClr val="tx1"/>
              </a:solidFill>
              <a:effectLst>
                <a:outerShdw blurRad="38100" dist="38100" dir="2700000" algn="tl">
                  <a:srgbClr val="000000">
                    <a:alpha val="43137"/>
                  </a:srgbClr>
                </a:outerShdw>
              </a:effectLst>
            </a:endParaRPr>
          </a:p>
          <a:p>
            <a:pPr marL="0" indent="0" algn="just">
              <a:lnSpc>
                <a:spcPts val="2400"/>
              </a:lnSpc>
              <a:spcAft>
                <a:spcPts val="0"/>
              </a:spcAft>
              <a:buNone/>
            </a:pPr>
            <a:r>
              <a:rPr lang="en-US" altLang="zh-CN" sz="2000" u="sng">
                <a:solidFill>
                  <a:schemeClr val="tx1"/>
                </a:solidFill>
              </a:rPr>
              <a:t>ignite / spark / trigger / arouse heated / lively / intense / fierce discussions </a:t>
            </a:r>
            <a:endParaRPr lang="en-US" altLang="zh-CN" sz="2000" u="sng">
              <a:solidFill>
                <a:schemeClr val="tx1"/>
              </a:solidFill>
            </a:endParaRPr>
          </a:p>
          <a:p>
            <a:pPr marL="0" indent="0" algn="just">
              <a:lnSpc>
                <a:spcPts val="2400"/>
              </a:lnSpc>
              <a:spcAft>
                <a:spcPts val="0"/>
              </a:spcAft>
              <a:buNone/>
            </a:pPr>
            <a:r>
              <a:rPr lang="en-US" altLang="zh-CN" sz="2000">
                <a:solidFill>
                  <a:schemeClr val="tx1"/>
                </a:solidFill>
              </a:rPr>
              <a:t>In a flurry of motion ... (</a:t>
            </a:r>
            <a:r>
              <a:rPr lang="zh-CN" altLang="en-US" sz="2000">
                <a:solidFill>
                  <a:schemeClr val="tx1"/>
                </a:solidFill>
              </a:rPr>
              <a:t>这个句子略</a:t>
            </a:r>
            <a:r>
              <a:rPr lang="en-US" altLang="zh-CN" sz="2000">
                <a:solidFill>
                  <a:schemeClr val="tx1"/>
                </a:solidFill>
              </a:rPr>
              <a:t>) </a:t>
            </a:r>
            <a:endParaRPr lang="en-US" altLang="zh-CN" sz="2000">
              <a:solidFill>
                <a:schemeClr val="tx1"/>
              </a:solidFill>
            </a:endParaRPr>
          </a:p>
          <a:p>
            <a:pPr marL="0" indent="0" algn="just">
              <a:lnSpc>
                <a:spcPts val="2400"/>
              </a:lnSpc>
              <a:spcAft>
                <a:spcPts val="0"/>
              </a:spcAft>
              <a:buNone/>
            </a:pPr>
            <a:r>
              <a:rPr lang="en-US" altLang="zh-CN" sz="2000">
                <a:solidFill>
                  <a:schemeClr val="tx1"/>
                </a:solidFill>
              </a:rPr>
              <a:t>The tension before the exam was palpable, as students shuffled papers and quietly reviewed their notes. </a:t>
            </a:r>
            <a:endParaRPr lang="en-US" altLang="zh-CN" sz="2000">
              <a:solidFill>
                <a:schemeClr val="tx1"/>
              </a:solidFill>
            </a:endParaRP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翻译：即将到来的期末考试让学生很紧张。谁能拔得头筹也充满了悬念。</a:t>
            </a:r>
            <a:endParaRPr lang="zh-CN" altLang="en-US" sz="2000" b="1">
              <a:solidFill>
                <a:schemeClr val="tx1"/>
              </a:solidFill>
              <a:effectLst>
                <a:outerShdw blurRad="38100" dist="38100" dir="2700000" algn="tl">
                  <a:srgbClr val="000000">
                    <a:alpha val="43137"/>
                  </a:srgbClr>
                </a:outerShdw>
              </a:effectLst>
            </a:endParaRPr>
          </a:p>
          <a:p>
            <a:pPr marL="0" indent="0" algn="just">
              <a:lnSpc>
                <a:spcPts val="2400"/>
              </a:lnSpc>
              <a:spcAft>
                <a:spcPts val="0"/>
              </a:spcAft>
              <a:buNone/>
            </a:pPr>
            <a:r>
              <a:rPr lang="en-US" altLang="zh-CN" sz="2000">
                <a:solidFill>
                  <a:schemeClr val="tx1"/>
                </a:solidFill>
              </a:rPr>
              <a:t>With the final exam looming, a palpable tension gripped the students, while the suspense lingered over who would come first.</a:t>
            </a:r>
            <a:endParaRPr lang="en-US" altLang="zh-CN" sz="2000">
              <a:solidFill>
                <a:schemeClr val="tx1"/>
              </a:solidFill>
            </a:endParaRP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教室里的氛围紧张极了，连一根针掉到地上都很清晰，同学们都竖起耳朵等待老师宣布比赛结果。</a:t>
            </a:r>
            <a:endParaRPr lang="zh-CN" altLang="en-US" sz="2000" b="1">
              <a:solidFill>
                <a:schemeClr val="tx1"/>
              </a:solidFill>
              <a:effectLst>
                <a:outerShdw blurRad="38100" dist="38100" dir="2700000" algn="tl">
                  <a:srgbClr val="000000">
                    <a:alpha val="43137"/>
                  </a:srgbClr>
                </a:outerShdw>
              </a:effectLst>
            </a:endParaRPr>
          </a:p>
          <a:p>
            <a:pPr marL="0" indent="0" algn="just">
              <a:lnSpc>
                <a:spcPts val="2400"/>
              </a:lnSpc>
              <a:spcAft>
                <a:spcPts val="0"/>
              </a:spcAft>
              <a:buNone/>
            </a:pPr>
            <a:r>
              <a:rPr lang="en-US" altLang="zh-CN" sz="2000">
                <a:solidFill>
                  <a:schemeClr val="tx1"/>
                </a:solidFill>
              </a:rPr>
              <a:t>The tension in the classroom was so thick you could have heard a pin drop. All students pricked up their ears, awaiting the teacher’s announcement of the contest results.</a:t>
            </a:r>
            <a:endParaRPr lang="en-US" altLang="zh-CN" sz="2000">
              <a:solidFill>
                <a:schemeClr val="tx1"/>
              </a:solidFill>
            </a:endParaRPr>
          </a:p>
          <a:p>
            <a:pPr marL="0" indent="0" algn="just">
              <a:lnSpc>
                <a:spcPts val="2400"/>
              </a:lnSpc>
              <a:spcAft>
                <a:spcPts val="0"/>
              </a:spcAft>
              <a:buNone/>
            </a:pPr>
            <a:r>
              <a:rPr lang="en-US" altLang="zh-CN" sz="2000">
                <a:solidFill>
                  <a:schemeClr val="tx1"/>
                </a:solidFill>
              </a:rPr>
              <a:t>You could have heard a pin drop in the tense classroom as the students waited with bated breath for the teacher to announce the contest results.</a:t>
            </a:r>
            <a:endParaRPr lang="en-US" altLang="zh-CN" sz="2000">
              <a:solidFill>
                <a:schemeClr val="tx1"/>
              </a:solidFill>
            </a:endParaRPr>
          </a:p>
          <a:p>
            <a:pPr marL="0" indent="0" algn="just">
              <a:buNone/>
            </a:pPr>
            <a:endParaRPr lang="en-US" altLang="zh-CN" sz="200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3080"/>
            <a:ext cx="10968990" cy="5736590"/>
          </a:xfrm>
          <a:ln>
            <a:solidFill>
              <a:schemeClr val="accent1"/>
            </a:solidFill>
          </a:ln>
        </p:spPr>
        <p:txBody>
          <a:bodyPr/>
          <a:p>
            <a:pPr marL="0" indent="0">
              <a:buNone/>
            </a:pPr>
            <a:r>
              <a:rPr lang="en-US" altLang="zh-CN" sz="2000">
                <a:solidFill>
                  <a:schemeClr val="tx1"/>
                </a:solidFill>
              </a:rPr>
              <a:t>She nervously awaited the results ...(</a:t>
            </a:r>
            <a:r>
              <a:rPr lang="zh-CN" altLang="en-US" sz="2000">
                <a:solidFill>
                  <a:schemeClr val="tx1"/>
                </a:solidFill>
              </a:rPr>
              <a:t>略）</a:t>
            </a:r>
            <a:endParaRPr lang="zh-CN" altLang="en-US" sz="2000">
              <a:solidFill>
                <a:schemeClr val="tx1"/>
              </a:solidFill>
            </a:endParaRPr>
          </a:p>
          <a:p>
            <a:pPr marL="0" indent="0">
              <a:buNone/>
            </a:pPr>
            <a:r>
              <a:rPr lang="en-US" altLang="zh-CN" sz="2000" b="1">
                <a:solidFill>
                  <a:schemeClr val="tx1"/>
                </a:solidFill>
                <a:effectLst>
                  <a:outerShdw blurRad="38100" dist="38100" dir="2700000" algn="tl">
                    <a:srgbClr val="000000">
                      <a:alpha val="43137"/>
                    </a:srgbClr>
                  </a:outerShdw>
                </a:effectLst>
              </a:rPr>
              <a:t>He passed the final exam with flying colors, a wave of pride and relief flooding over him. </a:t>
            </a:r>
            <a:r>
              <a:rPr lang="zh-CN" altLang="en-US" sz="2000" b="1">
                <a:solidFill>
                  <a:schemeClr val="tx1"/>
                </a:solidFill>
                <a:effectLst>
                  <a:outerShdw blurRad="38100" dist="38100" dir="2700000" algn="tl">
                    <a:srgbClr val="000000">
                      <a:alpha val="43137"/>
                    </a:srgbClr>
                  </a:outerShdw>
                </a:effectLst>
              </a:rPr>
              <a:t>（这个句子可以背诵）</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b="1">
                <a:solidFill>
                  <a:schemeClr val="tx1"/>
                </a:solidFill>
                <a:effectLst>
                  <a:outerShdw blurRad="38100" dist="38100" dir="2700000" algn="tl">
                    <a:srgbClr val="000000">
                      <a:alpha val="43137"/>
                    </a:srgbClr>
                  </a:outerShdw>
                </a:effectLst>
              </a:rPr>
              <a:t>He presented his research paper with confidence, each word flowing smoothly as he shared his discoveries. (</a:t>
            </a:r>
            <a:r>
              <a:rPr lang="zh-CN" altLang="en-US" sz="2000" b="1">
                <a:solidFill>
                  <a:schemeClr val="tx1"/>
                </a:solidFill>
                <a:effectLst>
                  <a:outerShdw blurRad="38100" dist="38100" dir="2700000" algn="tl">
                    <a:srgbClr val="000000">
                      <a:alpha val="43137"/>
                    </a:srgbClr>
                  </a:outerShdw>
                </a:effectLst>
              </a:rPr>
              <a:t>这个句子可以背诵）</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b="1">
                <a:solidFill>
                  <a:schemeClr val="tx1"/>
                </a:solidFill>
                <a:effectLst>
                  <a:outerShdw blurRad="38100" dist="38100" dir="2700000" algn="tl">
                    <a:srgbClr val="000000">
                      <a:alpha val="43137"/>
                    </a:srgbClr>
                  </a:outerShdw>
                </a:effectLst>
              </a:rPr>
              <a:t>He asked a thought-provoking question that sparked a wave of discussion across the room. (</a:t>
            </a:r>
            <a:r>
              <a:rPr lang="zh-CN" altLang="en-US" sz="2000" b="1">
                <a:solidFill>
                  <a:schemeClr val="tx1"/>
                </a:solidFill>
                <a:effectLst>
                  <a:outerShdw blurRad="38100" dist="38100" dir="2700000" algn="tl">
                    <a:srgbClr val="000000">
                      <a:alpha val="43137"/>
                    </a:srgbClr>
                  </a:outerShdw>
                </a:effectLst>
              </a:rPr>
              <a:t>这个句子可以背诵）</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zh-CN" altLang="en-US" sz="2000">
                <a:solidFill>
                  <a:schemeClr val="tx1"/>
                </a:solidFill>
              </a:rPr>
              <a:t>这个句子用</a:t>
            </a:r>
            <a:r>
              <a:rPr lang="en-US" altLang="zh-CN" sz="2000">
                <a:solidFill>
                  <a:schemeClr val="tx1"/>
                </a:solidFill>
              </a:rPr>
              <a:t>So</a:t>
            </a:r>
            <a:r>
              <a:rPr lang="zh-CN" altLang="en-US" sz="2000">
                <a:solidFill>
                  <a:schemeClr val="tx1"/>
                </a:solidFill>
              </a:rPr>
              <a:t>修饰形容词置于句首咋改装？用</a:t>
            </a:r>
            <a:r>
              <a:rPr lang="en-US" altLang="zh-CN" sz="2000">
                <a:solidFill>
                  <a:schemeClr val="tx1"/>
                </a:solidFill>
              </a:rPr>
              <a:t>such</a:t>
            </a:r>
            <a:r>
              <a:rPr lang="zh-CN" altLang="en-US" sz="2000">
                <a:solidFill>
                  <a:schemeClr val="tx1"/>
                </a:solidFill>
              </a:rPr>
              <a:t>置于句首呢？</a:t>
            </a:r>
            <a:endParaRPr lang="zh-CN" altLang="en-US" sz="2000">
              <a:solidFill>
                <a:schemeClr val="tx1"/>
              </a:solidFill>
            </a:endParaRPr>
          </a:p>
          <a:p>
            <a:pPr marL="0" indent="0">
              <a:buNone/>
            </a:pPr>
            <a:r>
              <a:rPr lang="en-US" altLang="zh-CN" sz="2000">
                <a:solidFill>
                  <a:schemeClr val="tx1"/>
                </a:solidFill>
              </a:rPr>
              <a:t>So thought-provoking a question he asked that it sparked a wave ... </a:t>
            </a:r>
            <a:endParaRPr lang="en-US" altLang="zh-CN" sz="2000">
              <a:solidFill>
                <a:schemeClr val="tx1"/>
              </a:solidFill>
            </a:endParaRPr>
          </a:p>
          <a:p>
            <a:pPr marL="0" indent="0">
              <a:buNone/>
            </a:pPr>
            <a:r>
              <a:rPr lang="en-US" altLang="zh-CN" sz="2000">
                <a:solidFill>
                  <a:schemeClr val="tx1"/>
                </a:solidFill>
              </a:rPr>
              <a:t>Such a thought-provoking question he asked that it ... </a:t>
            </a:r>
            <a:endParaRPr lang="en-US" altLang="zh-CN" sz="2000">
              <a:solidFill>
                <a:schemeClr val="tx1"/>
              </a:solidFill>
            </a:endParaRPr>
          </a:p>
          <a:p>
            <a:pPr marL="0" indent="0">
              <a:buNone/>
            </a:pPr>
            <a:endParaRPr lang="en-US" altLang="zh-CN"/>
          </a:p>
          <a:p>
            <a:pPr marL="0" indent="0">
              <a:buNone/>
            </a:pP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150"/>
            <a:ext cx="10968990" cy="5684520"/>
          </a:xfrm>
          <a:ln>
            <a:solidFill>
              <a:schemeClr val="accent1"/>
            </a:solidFill>
          </a:ln>
        </p:spPr>
        <p:txBody>
          <a:bodyPr/>
          <a:p>
            <a:pPr marL="0" indent="0">
              <a:buNone/>
            </a:pPr>
            <a:r>
              <a:rPr lang="en-US" altLang="zh-CN" sz="2000">
                <a:solidFill>
                  <a:schemeClr val="tx1"/>
                </a:solidFill>
              </a:rPr>
              <a:t>She completed the challenging ... (</a:t>
            </a:r>
            <a:r>
              <a:rPr lang="zh-CN" altLang="en-US" sz="2000">
                <a:solidFill>
                  <a:schemeClr val="tx1"/>
                </a:solidFill>
              </a:rPr>
              <a:t>略</a:t>
            </a:r>
            <a:r>
              <a:rPr lang="en-US" altLang="zh-CN" sz="2000">
                <a:solidFill>
                  <a:schemeClr val="tx1"/>
                </a:solidFill>
              </a:rPr>
              <a:t>)</a:t>
            </a:r>
            <a:endParaRPr lang="en-US" altLang="zh-CN" sz="2000">
              <a:solidFill>
                <a:schemeClr val="tx1"/>
              </a:solidFill>
            </a:endParaRPr>
          </a:p>
          <a:p>
            <a:pPr marL="0" indent="0">
              <a:buNone/>
            </a:pPr>
            <a:r>
              <a:rPr lang="en-US" altLang="zh-CN" sz="2000">
                <a:solidFill>
                  <a:schemeClr val="tx1"/>
                </a:solidFill>
              </a:rPr>
              <a:t>He organized the group project, each member contributing their unique insights and skills. </a:t>
            </a:r>
            <a:endParaRPr lang="en-US" altLang="zh-CN" sz="2000">
              <a:solidFill>
                <a:schemeClr val="tx1"/>
              </a:solidFill>
            </a:endParaRPr>
          </a:p>
          <a:p>
            <a:pPr marL="0" indent="0">
              <a:buNone/>
            </a:pPr>
            <a:r>
              <a:rPr lang="zh-CN" altLang="en-US" sz="2000">
                <a:solidFill>
                  <a:schemeClr val="tx1"/>
                </a:solidFill>
              </a:rPr>
              <a:t>翻译：这本传记让我们洞见了那位物理学家独特的人格魅力。</a:t>
            </a:r>
            <a:endParaRPr lang="zh-CN" altLang="en-US" sz="2000">
              <a:solidFill>
                <a:schemeClr val="tx1"/>
              </a:solidFill>
            </a:endParaRPr>
          </a:p>
          <a:p>
            <a:pPr marL="0" indent="0">
              <a:buNone/>
            </a:pPr>
            <a:r>
              <a:rPr lang="en-US" altLang="zh-CN" sz="2000">
                <a:solidFill>
                  <a:schemeClr val="tx1"/>
                </a:solidFill>
              </a:rPr>
              <a:t>The biography allows us to gain insights into the physician’s appealing personality. </a:t>
            </a:r>
            <a:endParaRPr lang="en-US" altLang="zh-CN" sz="2000">
              <a:solidFill>
                <a:schemeClr val="tx1"/>
              </a:solidFill>
            </a:endParaRPr>
          </a:p>
          <a:p>
            <a:pPr marL="0" indent="0">
              <a:buNone/>
            </a:pPr>
            <a:r>
              <a:rPr lang="zh-CN" altLang="en-US" sz="2000">
                <a:solidFill>
                  <a:schemeClr val="tx1"/>
                </a:solidFill>
              </a:rPr>
              <a:t>这个表格让我们深入了解了网络是有利有弊的。</a:t>
            </a:r>
            <a:endParaRPr lang="zh-CN" altLang="en-US" sz="2000">
              <a:solidFill>
                <a:schemeClr val="tx1"/>
              </a:solidFill>
            </a:endParaRPr>
          </a:p>
          <a:p>
            <a:pPr marL="0" indent="0">
              <a:buNone/>
            </a:pPr>
            <a:r>
              <a:rPr lang="en-US" altLang="zh-CN" sz="2000">
                <a:solidFill>
                  <a:schemeClr val="tx1"/>
                </a:solidFill>
              </a:rPr>
              <a:t>The chart gives us insights into the fact that the Internet is a mixed blessing. </a:t>
            </a:r>
            <a:endParaRPr lang="en-US" altLang="zh-CN" sz="2000">
              <a:solidFill>
                <a:schemeClr val="tx1"/>
              </a:solidFill>
            </a:endParaRPr>
          </a:p>
          <a:p>
            <a:pPr marL="0" indent="0">
              <a:buNone/>
            </a:pPr>
            <a:r>
              <a:rPr lang="en-US" altLang="zh-CN" sz="2000">
                <a:solidFill>
                  <a:schemeClr val="tx1"/>
                </a:solidFill>
              </a:rPr>
              <a:t>She led the class debate ... (</a:t>
            </a:r>
            <a:r>
              <a:rPr lang="zh-CN" altLang="en-US" sz="2000">
                <a:solidFill>
                  <a:schemeClr val="tx1"/>
                </a:solidFill>
              </a:rPr>
              <a:t>略）</a:t>
            </a:r>
            <a:endParaRPr lang="zh-CN" altLang="en-US" sz="2000">
              <a:solidFill>
                <a:schemeClr val="tx1"/>
              </a:solidFill>
            </a:endParaRPr>
          </a:p>
          <a:p>
            <a:pPr marL="0" indent="0">
              <a:buNone/>
            </a:pPr>
            <a:r>
              <a:rPr lang="en-US" altLang="zh-CN" sz="2000">
                <a:solidFill>
                  <a:schemeClr val="tx1"/>
                </a:solidFill>
              </a:rPr>
              <a:t>He shared his knowledge in the workshop ... (</a:t>
            </a:r>
            <a:r>
              <a:rPr lang="zh-CN" altLang="en-US" sz="2000">
                <a:solidFill>
                  <a:schemeClr val="tx1"/>
                </a:solidFill>
              </a:rPr>
              <a:t>略）</a:t>
            </a:r>
            <a:endParaRPr lang="zh-CN" altLang="en-US" sz="2000">
              <a:solidFill>
                <a:schemeClr val="tx1"/>
              </a:solidFill>
            </a:endParaRPr>
          </a:p>
          <a:p>
            <a:pPr marL="0" indent="0">
              <a:buNone/>
            </a:pPr>
            <a:r>
              <a:rPr lang="en-US" altLang="zh-CN" sz="2000" b="1">
                <a:solidFill>
                  <a:schemeClr val="tx1"/>
                </a:solidFill>
                <a:effectLst>
                  <a:outerShdw blurRad="38100" dist="38100" dir="2700000" algn="tl">
                    <a:srgbClr val="000000">
                      <a:alpha val="43137"/>
                    </a:srgbClr>
                  </a:outerShdw>
                </a:effectLst>
              </a:rPr>
              <a:t>At the seminar, ideas bounced off each other, sparking new thoughts and perspectives. (</a:t>
            </a:r>
            <a:r>
              <a:rPr lang="zh-CN" altLang="en-US" sz="2000" b="1">
                <a:solidFill>
                  <a:schemeClr val="tx1"/>
                </a:solidFill>
                <a:effectLst>
                  <a:outerShdw blurRad="38100" dist="38100" dir="2700000" algn="tl">
                    <a:srgbClr val="000000">
                      <a:alpha val="43137"/>
                    </a:srgbClr>
                  </a:outerShdw>
                </a:effectLst>
              </a:rPr>
              <a:t>这个句子写得挺好</a:t>
            </a:r>
            <a:r>
              <a:rPr lang="en-US" altLang="zh-CN" sz="2000" b="1">
                <a:solidFill>
                  <a:schemeClr val="tx1"/>
                </a:solidFill>
                <a:effectLst>
                  <a:outerShdw blurRad="38100" dist="38100" dir="2700000" algn="tl">
                    <a:srgbClr val="000000">
                      <a:alpha val="43137"/>
                    </a:srgbClr>
                  </a:outerShdw>
                </a:effectLst>
              </a:rPr>
              <a:t>) </a:t>
            </a:r>
            <a:endParaRPr lang="en-US" altLang="zh-CN" sz="2000" b="1">
              <a:solidFill>
                <a:schemeClr val="tx1"/>
              </a:solidFill>
              <a:effectLst>
                <a:outerShdw blurRad="38100" dist="38100" dir="2700000" algn="tl">
                  <a:srgbClr val="000000">
                    <a:alpha val="43137"/>
                  </a:srgbClr>
                </a:outerShdw>
              </a:effectLst>
            </a:endParaRPr>
          </a:p>
          <a:p>
            <a:pPr marL="0" indent="0">
              <a:buNone/>
            </a:pPr>
            <a:endParaRPr lang="en-US" altLang="zh-CN" sz="2000" b="1">
              <a:solidFill>
                <a:schemeClr val="tx1"/>
              </a:solidFill>
              <a:effectLst>
                <a:outerShdw blurRad="38100" dist="38100" dir="2700000" algn="tl">
                  <a:srgbClr val="000000">
                    <a:alpha val="43137"/>
                  </a:srgbClr>
                </a:outerShdw>
              </a:effectLst>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p>
            <a:pPr marL="0" indent="0">
              <a:buNone/>
            </a:pPr>
            <a:r>
              <a:rPr lang="en-US" altLang="zh-CN" sz="2000">
                <a:solidFill>
                  <a:schemeClr val="tx1"/>
                </a:solidFill>
              </a:rPr>
              <a:t>She engaged in one-on-one tutoring ...(</a:t>
            </a:r>
            <a:r>
              <a:rPr lang="zh-CN" altLang="en-US" sz="2000">
                <a:solidFill>
                  <a:schemeClr val="tx1"/>
                </a:solidFill>
              </a:rPr>
              <a:t>略）</a:t>
            </a:r>
            <a:endParaRPr lang="zh-CN" altLang="en-US" sz="2000">
              <a:solidFill>
                <a:schemeClr val="tx1"/>
              </a:solidFill>
            </a:endParaRPr>
          </a:p>
          <a:p>
            <a:pPr marL="0" indent="0">
              <a:buNone/>
            </a:pPr>
            <a:r>
              <a:rPr lang="en-US" altLang="zh-CN" sz="2000">
                <a:solidFill>
                  <a:schemeClr val="tx1"/>
                </a:solidFill>
              </a:rPr>
              <a:t>She </a:t>
            </a:r>
            <a:r>
              <a:rPr lang="en-US" altLang="zh-CN" sz="2000" b="1" u="sng">
                <a:solidFill>
                  <a:schemeClr val="tx1"/>
                </a:solidFill>
              </a:rPr>
              <a:t>participated in</a:t>
            </a:r>
            <a:r>
              <a:rPr lang="en-US" altLang="zh-CN" sz="2000">
                <a:solidFill>
                  <a:schemeClr val="tx1"/>
                </a:solidFill>
              </a:rPr>
              <a:t> the class project, working with her peers to bring the final product to life. (</a:t>
            </a:r>
            <a:r>
              <a:rPr lang="zh-CN" altLang="en-US" sz="2000">
                <a:solidFill>
                  <a:schemeClr val="tx1"/>
                </a:solidFill>
              </a:rPr>
              <a:t>注意参加：</a:t>
            </a:r>
            <a:r>
              <a:rPr lang="en-US" altLang="zh-CN" sz="2000">
                <a:solidFill>
                  <a:schemeClr val="tx1"/>
                </a:solidFill>
              </a:rPr>
              <a:t>participate in, take part in , join in / join) </a:t>
            </a:r>
            <a:endParaRPr lang="en-US" altLang="zh-CN" sz="2000">
              <a:solidFill>
                <a:schemeClr val="tx1"/>
              </a:solidFill>
            </a:endParaRPr>
          </a:p>
          <a:p>
            <a:pPr marL="0" indent="0">
              <a:buNone/>
            </a:pPr>
            <a:r>
              <a:rPr lang="zh-CN" altLang="en-US" sz="2000">
                <a:solidFill>
                  <a:schemeClr val="tx1"/>
                </a:solidFill>
              </a:rPr>
              <a:t>他决心参加这次科技节，用自己的原创设计打动评委，从而给自己的大学申请增添砝码。</a:t>
            </a:r>
            <a:endParaRPr lang="zh-CN" altLang="en-US" sz="2000">
              <a:solidFill>
                <a:schemeClr val="tx1"/>
              </a:solidFill>
            </a:endParaRPr>
          </a:p>
          <a:p>
            <a:pPr marL="0" indent="0">
              <a:buNone/>
            </a:pPr>
            <a:r>
              <a:rPr lang="en-US" altLang="zh-CN" sz="2000">
                <a:solidFill>
                  <a:schemeClr val="tx1"/>
                </a:solidFill>
              </a:rPr>
              <a:t>He determined to participate in the science fair, hoping to impress / win over the judges with his original design and therefore giving his college application some edge. </a:t>
            </a:r>
            <a:endParaRPr lang="en-US" altLang="zh-CN" sz="2000">
              <a:solidFill>
                <a:schemeClr val="tx1"/>
              </a:solidFill>
            </a:endParaRPr>
          </a:p>
          <a:p>
            <a:pPr marL="0" indent="0">
              <a:buNone/>
            </a:pPr>
            <a:r>
              <a:rPr lang="en-US" altLang="zh-CN" sz="2000">
                <a:solidFill>
                  <a:schemeClr val="tx1"/>
                </a:solidFill>
              </a:rPr>
              <a:t>He planned the lesson with creativity, </a:t>
            </a:r>
            <a:r>
              <a:rPr lang="en-US" altLang="zh-CN" sz="2000" u="sng">
                <a:solidFill>
                  <a:schemeClr val="tx1"/>
                </a:solidFill>
              </a:rPr>
              <a:t>ensuring that</a:t>
            </a:r>
            <a:r>
              <a:rPr lang="en-US" altLang="zh-CN" sz="2000">
                <a:solidFill>
                  <a:schemeClr val="tx1"/>
                </a:solidFill>
              </a:rPr>
              <a:t> every detail sparked the students’s curiosity. (</a:t>
            </a:r>
            <a:r>
              <a:rPr lang="zh-CN" altLang="en-US" sz="2000">
                <a:solidFill>
                  <a:schemeClr val="tx1"/>
                </a:solidFill>
              </a:rPr>
              <a:t>注意</a:t>
            </a:r>
            <a:r>
              <a:rPr lang="en-US" altLang="zh-CN" sz="2000">
                <a:solidFill>
                  <a:schemeClr val="tx1"/>
                </a:solidFill>
              </a:rPr>
              <a:t>ensure / make sure</a:t>
            </a:r>
            <a:r>
              <a:rPr lang="zh-CN" altLang="en-US" sz="2000">
                <a:solidFill>
                  <a:schemeClr val="tx1"/>
                </a:solidFill>
              </a:rPr>
              <a:t>主要用法是加</a:t>
            </a:r>
            <a:r>
              <a:rPr lang="en-US" altLang="zh-CN" sz="2000">
                <a:solidFill>
                  <a:schemeClr val="tx1"/>
                </a:solidFill>
              </a:rPr>
              <a:t>that</a:t>
            </a:r>
            <a:r>
              <a:rPr lang="zh-CN" altLang="en-US" sz="2000">
                <a:solidFill>
                  <a:schemeClr val="tx1"/>
                </a:solidFill>
              </a:rPr>
              <a:t>从句</a:t>
            </a:r>
            <a:r>
              <a:rPr lang="en-US" altLang="zh-CN" sz="2000">
                <a:solidFill>
                  <a:schemeClr val="tx1"/>
                </a:solidFill>
              </a:rPr>
              <a:t>) </a:t>
            </a:r>
            <a:endParaRPr lang="en-US" altLang="zh-CN" sz="2000">
              <a:solidFill>
                <a:schemeClr val="tx1"/>
              </a:solidFill>
            </a:endParaRPr>
          </a:p>
          <a:p>
            <a:pPr marL="0" indent="0">
              <a:buNone/>
            </a:pPr>
            <a:r>
              <a:rPr lang="zh-CN" altLang="en-US" sz="2000">
                <a:solidFill>
                  <a:schemeClr val="tx1"/>
                </a:solidFill>
              </a:rPr>
              <a:t>我们要经常给学生普及文明上网的理念，确保他们可以免于不良内容的影响。</a:t>
            </a:r>
            <a:endParaRPr lang="zh-CN" altLang="en-US" sz="2000">
              <a:solidFill>
                <a:schemeClr val="tx1"/>
              </a:solidFill>
            </a:endParaRPr>
          </a:p>
          <a:p>
            <a:pPr marL="0" indent="0">
              <a:buNone/>
            </a:pPr>
            <a:r>
              <a:rPr lang="en-US" altLang="zh-CN" sz="2000">
                <a:solidFill>
                  <a:schemeClr val="tx1"/>
                </a:solidFill>
              </a:rPr>
              <a:t>We should consistently promote good digital citizenship among students to ensure that  they are free from inappropriate content online.</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150"/>
            <a:ext cx="10968990" cy="5684520"/>
          </a:xfrm>
          <a:ln>
            <a:solidFill>
              <a:schemeClr val="accent1"/>
            </a:solidFill>
          </a:ln>
        </p:spPr>
        <p:txBody>
          <a:bodyPr/>
          <a:p>
            <a:pPr marL="0" indent="0">
              <a:buNone/>
            </a:pPr>
            <a:r>
              <a:rPr lang="en-US" altLang="zh-CN" sz="2000">
                <a:solidFill>
                  <a:schemeClr val="tx1"/>
                </a:solidFill>
              </a:rPr>
              <a:t>He demonstrated the concept through examples, making complex ideas easy to grasp.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读一下就可以</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He inspired students to think critically, ... (</a:t>
            </a:r>
            <a:r>
              <a:rPr lang="zh-CN" altLang="en-US" sz="2000">
                <a:solidFill>
                  <a:schemeClr val="tx1"/>
                </a:solidFill>
              </a:rPr>
              <a:t>略</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At the end of the semester, she reflected on the lessons learned, each one </a:t>
            </a:r>
            <a:r>
              <a:rPr lang="en-US" altLang="zh-CN" sz="2000" b="1" u="sng">
                <a:solidFill>
                  <a:schemeClr val="tx1"/>
                </a:solidFill>
              </a:rPr>
              <a:t>etched</a:t>
            </a:r>
            <a:r>
              <a:rPr lang="en-US" altLang="zh-CN" sz="2000">
                <a:solidFill>
                  <a:schemeClr val="tx1"/>
                </a:solidFill>
              </a:rPr>
              <a:t> in her mind. (</a:t>
            </a:r>
            <a:r>
              <a:rPr lang="zh-CN" altLang="en-US" sz="2000">
                <a:solidFill>
                  <a:schemeClr val="tx1"/>
                </a:solidFill>
              </a:rPr>
              <a:t>注意句子的连接方式，中间是逗号）</a:t>
            </a:r>
            <a:r>
              <a:rPr lang="en-US" altLang="zh-CN" sz="2000">
                <a:solidFill>
                  <a:schemeClr val="tx1"/>
                </a:solidFill>
              </a:rPr>
              <a:t> </a:t>
            </a:r>
            <a:endParaRPr lang="en-US" altLang="zh-CN" sz="2000">
              <a:solidFill>
                <a:schemeClr val="tx1"/>
              </a:solidFill>
            </a:endParaRPr>
          </a:p>
          <a:p>
            <a:pPr marL="0" indent="0">
              <a:buNone/>
            </a:pPr>
            <a:r>
              <a:rPr lang="en-US" altLang="zh-CN" sz="2000" i="1">
                <a:solidFill>
                  <a:schemeClr val="tx1"/>
                </a:solidFill>
              </a:rPr>
              <a:t>Hamilton</a:t>
            </a:r>
            <a:r>
              <a:rPr lang="zh-CN" altLang="en-US" sz="2000">
                <a:solidFill>
                  <a:schemeClr val="tx1"/>
                </a:solidFill>
              </a:rPr>
              <a:t>将戏剧节活动推向了高潮，最终斩获一等奖。这次戏剧节活动以其类别繁多，服饰华美和改编用心而被观众铭记。</a:t>
            </a:r>
            <a:endParaRPr lang="zh-CN" altLang="en-US" sz="2000">
              <a:solidFill>
                <a:schemeClr val="tx1"/>
              </a:solidFill>
            </a:endParaRPr>
          </a:p>
          <a:p>
            <a:pPr marL="0" indent="0">
              <a:buNone/>
            </a:pPr>
            <a:r>
              <a:rPr lang="en-US" altLang="zh-CN" sz="2000" i="1">
                <a:solidFill>
                  <a:schemeClr val="tx1"/>
                </a:solidFill>
              </a:rPr>
              <a:t>Hamilton</a:t>
            </a:r>
            <a:r>
              <a:rPr lang="en-US" altLang="zh-CN" sz="2000">
                <a:solidFill>
                  <a:schemeClr val="tx1"/>
                </a:solidFill>
              </a:rPr>
              <a:t> brought the drama festival to a climax and was ultimately crowned with the first prize. The event was etched in people’s minds for its diverse categories, magnificent costumes, and thoughtful adaptations.</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4588</Words>
  <Application>WPS 演示</Application>
  <PresentationFormat>宽屏</PresentationFormat>
  <Paragraphs>68</Paragraphs>
  <Slides>8</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Arial</vt:lpstr>
      <vt:lpstr>宋体</vt:lpstr>
      <vt:lpstr>Wingdings</vt:lpstr>
      <vt:lpstr>Wingdings</vt:lpstr>
      <vt:lpstr>微软雅黑</vt:lpstr>
      <vt:lpstr>Arial Unicode MS</vt:lpstr>
      <vt:lpstr>Calibri</vt:lpstr>
      <vt:lpstr>WPS</vt:lpstr>
      <vt:lpstr>《读后续写工具箱》二十六</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171</cp:revision>
  <dcterms:created xsi:type="dcterms:W3CDTF">2019-06-19T02:08:00Z</dcterms:created>
  <dcterms:modified xsi:type="dcterms:W3CDTF">2026-01-14T01:08:11Z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559E3DB803F34EF9BC8E4D9C5953B48C_11</vt:lpwstr>
  </property>
</Properties>
</file>