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7" r:id="rId4"/>
    <p:sldId id="257" r:id="rId5"/>
    <p:sldId id="258" r:id="rId6"/>
    <p:sldId id="259" r:id="rId7"/>
    <p:sldId id="261" r:id="rId8"/>
    <p:sldId id="260" r:id="rId9"/>
    <p:sldId id="262" r:id="rId10"/>
    <p:sldId id="263" r:id="rId11"/>
    <p:sldId id="264" r:id="rId12"/>
    <p:sldId id="265" r:id="rId13"/>
    <p:sldId id="266"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2.xml"/><Relationship Id="rId2" Type="http://schemas.openxmlformats.org/officeDocument/2006/relationships/image" Target="../media/image4.jpeg"/><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4.xml"/><Relationship Id="rId2" Type="http://schemas.openxmlformats.org/officeDocument/2006/relationships/image" Target="../media/image5.jpeg"/><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68.xml"/><Relationship Id="rId2" Type="http://schemas.openxmlformats.org/officeDocument/2006/relationships/image" Target="../media/image1.jpeg"/><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0.xml"/><Relationship Id="rId2" Type="http://schemas.openxmlformats.org/officeDocument/2006/relationships/image" Target="../media/image2.jpeg"/><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2.xml"/><Relationship Id="rId2" Type="http://schemas.openxmlformats.org/officeDocument/2006/relationships/image" Target="../media/image3.jpeg"/><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a:solidFill>
                  <a:srgbClr val="FF0000"/>
                </a:solidFill>
              </a:rPr>
              <a:t>《读后续写工具箱》二十五</a:t>
            </a:r>
            <a:endParaRPr lang="zh-CN" altLang="zh-CN">
              <a:solidFill>
                <a:srgbClr val="FF0000"/>
              </a:solidFill>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81000"/>
            <a:ext cx="10968990" cy="5868670"/>
          </a:xfrm>
          <a:ln>
            <a:solidFill>
              <a:schemeClr val="accent1"/>
            </a:solidFill>
          </a:ln>
        </p:spPr>
        <p:txBody>
          <a:bodyPr/>
          <a:p>
            <a:pPr marL="0" indent="0">
              <a:buNone/>
            </a:pPr>
            <a:r>
              <a:rPr lang="en-US" altLang="zh-CN">
                <a:solidFill>
                  <a:schemeClr val="tx1"/>
                </a:solidFill>
              </a:rPr>
              <a:t>creep</a:t>
            </a:r>
            <a:r>
              <a:rPr lang="zh-CN" altLang="en-US">
                <a:solidFill>
                  <a:schemeClr val="tx1"/>
                </a:solidFill>
              </a:rPr>
              <a:t>悄悄移动（</a:t>
            </a:r>
            <a:r>
              <a:rPr lang="en-US" altLang="zh-CN">
                <a:solidFill>
                  <a:schemeClr val="tx1"/>
                </a:solidFill>
              </a:rPr>
              <a:t>crept, crept) </a:t>
            </a:r>
            <a:endParaRPr lang="en-US" altLang="zh-CN">
              <a:solidFill>
                <a:schemeClr val="tx1"/>
              </a:solidFill>
            </a:endParaRPr>
          </a:p>
          <a:p>
            <a:pPr marL="0" indent="0">
              <a:buNone/>
            </a:pPr>
            <a:r>
              <a:rPr lang="en-US" altLang="zh-CN">
                <a:solidFill>
                  <a:schemeClr val="tx1"/>
                </a:solidFill>
              </a:rPr>
              <a:t>I crept up the stairs, trying not to wake my parents. </a:t>
            </a:r>
            <a:endParaRPr lang="en-US" altLang="zh-CN">
              <a:solidFill>
                <a:schemeClr val="tx1"/>
              </a:solidFill>
            </a:endParaRPr>
          </a:p>
          <a:p>
            <a:pPr marL="0" indent="0">
              <a:buNone/>
            </a:pPr>
            <a:r>
              <a:rPr lang="en-US" altLang="zh-CN">
                <a:solidFill>
                  <a:schemeClr val="tx1"/>
                </a:solidFill>
              </a:rPr>
              <a:t>P</a:t>
            </a:r>
            <a:r>
              <a:rPr lang="en-US" altLang="zh-CN" baseline="-25000">
                <a:solidFill>
                  <a:schemeClr val="tx1"/>
                </a:solidFill>
              </a:rPr>
              <a:t>256 </a:t>
            </a:r>
            <a:endParaRPr lang="en-US" altLang="zh-CN">
              <a:solidFill>
                <a:schemeClr val="tx1"/>
              </a:solidFill>
            </a:endParaRPr>
          </a:p>
          <a:p>
            <a:pPr marL="0" indent="0">
              <a:buNone/>
            </a:pPr>
            <a:r>
              <a:rPr lang="zh-CN" altLang="en-US">
                <a:solidFill>
                  <a:srgbClr val="FF0000"/>
                </a:solidFill>
              </a:rPr>
              <a:t>第</a:t>
            </a:r>
            <a:r>
              <a:rPr lang="en-US" altLang="zh-CN">
                <a:solidFill>
                  <a:srgbClr val="FF0000"/>
                </a:solidFill>
              </a:rPr>
              <a:t>19</a:t>
            </a:r>
            <a:r>
              <a:rPr lang="zh-CN" altLang="en-US">
                <a:solidFill>
                  <a:srgbClr val="FF0000"/>
                </a:solidFill>
              </a:rPr>
              <a:t>章</a:t>
            </a:r>
            <a:r>
              <a:rPr lang="en-US" altLang="zh-CN">
                <a:solidFill>
                  <a:srgbClr val="FF0000"/>
                </a:solidFill>
              </a:rPr>
              <a:t> </a:t>
            </a:r>
            <a:r>
              <a:rPr lang="zh-CN" altLang="en-US">
                <a:solidFill>
                  <a:srgbClr val="FF0000"/>
                </a:solidFill>
              </a:rPr>
              <a:t>心理行为</a:t>
            </a:r>
            <a:endParaRPr lang="zh-CN" altLang="en-US">
              <a:solidFill>
                <a:srgbClr val="FF0000"/>
              </a:solidFill>
            </a:endParaRPr>
          </a:p>
          <a:p>
            <a:pPr marL="0" indent="0">
              <a:buNone/>
            </a:pPr>
            <a:r>
              <a:rPr lang="en-US" altLang="zh-CN">
                <a:solidFill>
                  <a:schemeClr val="tx1"/>
                </a:solidFill>
              </a:rPr>
              <a:t>19.1 </a:t>
            </a:r>
            <a:r>
              <a:rPr lang="zh-CN" altLang="en-US">
                <a:solidFill>
                  <a:schemeClr val="tx1"/>
                </a:solidFill>
              </a:rPr>
              <a:t>情绪反应</a:t>
            </a:r>
            <a:endParaRPr lang="zh-CN" altLang="en-US">
              <a:solidFill>
                <a:schemeClr val="tx1"/>
              </a:solidFill>
            </a:endParaRPr>
          </a:p>
          <a:p>
            <a:pPr marL="0" indent="0">
              <a:buNone/>
            </a:pPr>
            <a:r>
              <a:rPr lang="zh-CN" altLang="en-US">
                <a:solidFill>
                  <a:schemeClr val="tx1"/>
                </a:solidFill>
              </a:rPr>
              <a:t>哭</a:t>
            </a:r>
            <a:endParaRPr lang="zh-CN" altLang="en-US">
              <a:solidFill>
                <a:schemeClr val="tx1"/>
              </a:solidFill>
            </a:endParaRPr>
          </a:p>
          <a:p>
            <a:pPr marL="0" indent="0">
              <a:buNone/>
            </a:pPr>
            <a:r>
              <a:rPr lang="en-US" altLang="zh-CN">
                <a:solidFill>
                  <a:schemeClr val="tx1"/>
                </a:solidFill>
              </a:rPr>
              <a:t>choke back / fight back / hold back tears</a:t>
            </a:r>
            <a:r>
              <a:rPr lang="zh-CN" altLang="en-US">
                <a:solidFill>
                  <a:schemeClr val="tx1"/>
                </a:solidFill>
              </a:rPr>
              <a:t>忍住眼泪</a:t>
            </a:r>
            <a:endParaRPr lang="zh-CN" altLang="en-US">
              <a:solidFill>
                <a:schemeClr val="tx1"/>
              </a:solidFill>
            </a:endParaRPr>
          </a:p>
          <a:p>
            <a:pPr marL="0" indent="0">
              <a:buNone/>
            </a:pPr>
            <a:r>
              <a:rPr lang="en-US" altLang="zh-CN"/>
              <a:t> </a:t>
            </a:r>
            <a:endParaRPr lang="en-US" altLang="zh-CN"/>
          </a:p>
        </p:txBody>
      </p:sp>
      <p:pic>
        <p:nvPicPr>
          <p:cNvPr id="4" name="图片 3" descr="Screenshot_20251227_165340"/>
          <p:cNvPicPr>
            <a:picLocks noChangeAspect="1"/>
          </p:cNvPicPr>
          <p:nvPr/>
        </p:nvPicPr>
        <p:blipFill>
          <a:blip r:embed="rId2"/>
          <a:stretch>
            <a:fillRect/>
          </a:stretch>
        </p:blipFill>
        <p:spPr>
          <a:xfrm>
            <a:off x="661670" y="3823970"/>
            <a:ext cx="6189345" cy="2425700"/>
          </a:xfrm>
          <a:prstGeom prst="rect">
            <a:avLst/>
          </a:prstGeom>
        </p:spPr>
      </p:pic>
    </p:spTree>
    <p:custDataLst>
      <p:tags r:id="rId3"/>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61010"/>
            <a:ext cx="10968990" cy="5788660"/>
          </a:xfrm>
          <a:ln>
            <a:solidFill>
              <a:schemeClr val="accent1"/>
            </a:solidFill>
          </a:ln>
        </p:spPr>
        <p:txBody>
          <a:bodyPr/>
          <a:p>
            <a:pPr marL="0" indent="0">
              <a:buNone/>
            </a:pPr>
            <a:endParaRPr lang="zh-CN" altLang="en-US"/>
          </a:p>
        </p:txBody>
      </p:sp>
      <p:pic>
        <p:nvPicPr>
          <p:cNvPr id="4" name="图片 3" descr="Screenshot_20251227_165309_com.xingin.xhs_edit_29"/>
          <p:cNvPicPr>
            <a:picLocks noChangeAspect="1"/>
          </p:cNvPicPr>
          <p:nvPr/>
        </p:nvPicPr>
        <p:blipFill>
          <a:blip r:embed="rId2"/>
          <a:stretch>
            <a:fillRect/>
          </a:stretch>
        </p:blipFill>
        <p:spPr>
          <a:xfrm>
            <a:off x="608330" y="501015"/>
            <a:ext cx="10955020" cy="5748655"/>
          </a:xfrm>
          <a:prstGeom prst="rect">
            <a:avLst/>
          </a:prstGeom>
        </p:spPr>
      </p:pic>
    </p:spTree>
    <p:custDataLst>
      <p:tags r:id="rId3"/>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68300"/>
            <a:ext cx="10968990" cy="5881370"/>
          </a:xfrm>
          <a:ln>
            <a:solidFill>
              <a:schemeClr val="accent1"/>
            </a:solidFill>
          </a:ln>
        </p:spPr>
        <p:txBody>
          <a:bodyPr/>
          <a:p>
            <a:pPr marL="0" indent="0">
              <a:buNone/>
            </a:pPr>
            <a:r>
              <a:rPr lang="en-US" altLang="zh-CN">
                <a:solidFill>
                  <a:schemeClr val="tx1"/>
                </a:solidFill>
              </a:rPr>
              <a:t>burst into tears</a:t>
            </a:r>
            <a:r>
              <a:rPr lang="zh-CN" altLang="en-US">
                <a:solidFill>
                  <a:schemeClr val="tx1"/>
                </a:solidFill>
              </a:rPr>
              <a:t>突然哭了，</a:t>
            </a:r>
            <a:r>
              <a:rPr lang="en-US" altLang="zh-CN">
                <a:solidFill>
                  <a:schemeClr val="tx1"/>
                </a:solidFill>
              </a:rPr>
              <a:t>burst into laughter</a:t>
            </a:r>
            <a:r>
              <a:rPr lang="zh-CN" altLang="en-US">
                <a:solidFill>
                  <a:schemeClr val="tx1"/>
                </a:solidFill>
              </a:rPr>
              <a:t>突然笑了</a:t>
            </a:r>
            <a:endParaRPr lang="zh-CN" altLang="en-US">
              <a:solidFill>
                <a:schemeClr val="tx1"/>
              </a:solidFill>
            </a:endParaRPr>
          </a:p>
          <a:p>
            <a:pPr marL="0" indent="0">
              <a:buNone/>
            </a:pPr>
            <a:r>
              <a:rPr lang="zh-CN" altLang="en-US">
                <a:solidFill>
                  <a:schemeClr val="tx1"/>
                </a:solidFill>
              </a:rPr>
              <a:t>一听到这个难过的消息，他一下子哭了，将脸深埋在双手中。</a:t>
            </a:r>
            <a:endParaRPr lang="zh-CN" altLang="en-US">
              <a:solidFill>
                <a:schemeClr val="tx1"/>
              </a:solidFill>
            </a:endParaRPr>
          </a:p>
          <a:p>
            <a:pPr marL="0" indent="0">
              <a:buNone/>
            </a:pPr>
            <a:r>
              <a:rPr lang="en-US" altLang="zh-CN">
                <a:solidFill>
                  <a:schemeClr val="tx1"/>
                </a:solidFill>
              </a:rPr>
              <a:t>shed tears</a:t>
            </a:r>
            <a:r>
              <a:rPr lang="zh-CN" altLang="en-US">
                <a:solidFill>
                  <a:schemeClr val="tx1"/>
                </a:solidFill>
              </a:rPr>
              <a:t>流泪</a:t>
            </a:r>
            <a:endParaRPr lang="zh-CN" altLang="en-US">
              <a:solidFill>
                <a:schemeClr val="tx1"/>
              </a:solidFill>
            </a:endParaRPr>
          </a:p>
          <a:p>
            <a:pPr marL="0" indent="0">
              <a:buNone/>
            </a:pPr>
            <a:r>
              <a:rPr lang="en-US" altLang="zh-CN">
                <a:solidFill>
                  <a:schemeClr val="tx1"/>
                </a:solidFill>
              </a:rPr>
              <a:t>She shed tears of joy when her son graduated with flying colors. </a:t>
            </a:r>
            <a:endParaRPr lang="en-US" altLang="zh-CN">
              <a:solidFill>
                <a:schemeClr val="tx1"/>
              </a:solidFill>
            </a:endParaRPr>
          </a:p>
          <a:p>
            <a:pPr marL="0" indent="0">
              <a:buNone/>
            </a:pPr>
            <a:r>
              <a:rPr lang="en-US" altLang="zh-CN">
                <a:solidFill>
                  <a:schemeClr val="tx1"/>
                </a:solidFill>
              </a:rPr>
              <a:t>tear-streaked / tear-stained face</a:t>
            </a:r>
            <a:r>
              <a:rPr lang="zh-CN" altLang="en-US">
                <a:solidFill>
                  <a:schemeClr val="tx1"/>
                </a:solidFill>
              </a:rPr>
              <a:t>泪水打湿的脸</a:t>
            </a:r>
            <a:endParaRPr lang="zh-CN" altLang="en-US">
              <a:solidFill>
                <a:schemeClr val="tx1"/>
              </a:solidFill>
            </a:endParaRPr>
          </a:p>
          <a:p>
            <a:pPr marL="0" indent="0">
              <a:buNone/>
            </a:pPr>
            <a:r>
              <a:rPr lang="zh-CN" altLang="en-US">
                <a:solidFill>
                  <a:schemeClr val="tx1"/>
                </a:solidFill>
              </a:rPr>
              <a:t>下节从</a:t>
            </a:r>
            <a:r>
              <a:rPr lang="en-US" altLang="zh-CN">
                <a:solidFill>
                  <a:schemeClr val="tx1"/>
                </a:solidFill>
              </a:rPr>
              <a:t>P</a:t>
            </a:r>
            <a:r>
              <a:rPr lang="en-US" altLang="zh-CN" baseline="-25000">
                <a:solidFill>
                  <a:schemeClr val="tx1"/>
                </a:solidFill>
              </a:rPr>
              <a:t>257</a:t>
            </a:r>
            <a:r>
              <a:rPr lang="zh-CN" altLang="en-US">
                <a:solidFill>
                  <a:schemeClr val="tx1"/>
                </a:solidFill>
              </a:rPr>
              <a:t>开始</a:t>
            </a:r>
            <a:endParaRPr lang="zh-CN" altLang="en-US">
              <a:solidFill>
                <a:schemeClr val="tx1"/>
              </a:solidFill>
            </a:endParaRPr>
          </a:p>
          <a:p>
            <a:pPr marL="0" indent="0">
              <a:buNone/>
            </a:pPr>
            <a:endParaRPr lang="zh-CN" altLang="en-US">
              <a:solidFill>
                <a:schemeClr val="tx1"/>
              </a:solidFill>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32105"/>
            <a:ext cx="10968990" cy="5917565"/>
          </a:xfrm>
          <a:ln>
            <a:solidFill>
              <a:schemeClr val="accent1"/>
            </a:solidFill>
          </a:ln>
        </p:spPr>
        <p:txBody>
          <a:bodyPr>
            <a:normAutofit lnSpcReduction="20000"/>
          </a:bodyPr>
          <a:p>
            <a:pPr marL="0" indent="0" algn="just">
              <a:spcAft>
                <a:spcPts val="0"/>
              </a:spcAft>
              <a:buNone/>
            </a:pPr>
            <a:r>
              <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基础巩固：</a:t>
            </a:r>
            <a:endPar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1. occur</a:t>
            </a:r>
            <a:r>
              <a:rPr lang="zh-CN" altLang="en-US" sz="2000">
                <a:solidFill>
                  <a:schemeClr val="tx1"/>
                </a:solidFill>
                <a:latin typeface="Times New Roman" panose="02020603050405020304" charset="0"/>
                <a:cs typeface="Times New Roman" panose="02020603050405020304" charset="0"/>
              </a:rPr>
              <a:t>的过去式和名词</a:t>
            </a:r>
            <a:r>
              <a:rPr lang="en-US" altLang="zh-CN" sz="2000">
                <a:solidFill>
                  <a:schemeClr val="tx1"/>
                </a:solidFill>
                <a:latin typeface="Times New Roman" panose="02020603050405020304" charset="0"/>
                <a:cs typeface="Times New Roman" panose="02020603050405020304" charset="0"/>
              </a:rPr>
              <a:t> 2. necessary</a:t>
            </a:r>
            <a:r>
              <a:rPr lang="zh-CN" altLang="en-US" sz="2000">
                <a:solidFill>
                  <a:schemeClr val="tx1"/>
                </a:solidFill>
                <a:latin typeface="Times New Roman" panose="02020603050405020304" charset="0"/>
                <a:cs typeface="Times New Roman" panose="02020603050405020304" charset="0"/>
              </a:rPr>
              <a:t>名词</a:t>
            </a:r>
            <a:r>
              <a:rPr lang="en-US" altLang="zh-CN" sz="2000">
                <a:solidFill>
                  <a:schemeClr val="tx1"/>
                </a:solidFill>
                <a:latin typeface="Times New Roman" panose="02020603050405020304" charset="0"/>
                <a:cs typeface="Times New Roman" panose="02020603050405020304" charset="0"/>
              </a:rPr>
              <a:t> 3. access</a:t>
            </a:r>
            <a:r>
              <a:rPr lang="zh-CN" altLang="en-US" sz="2000">
                <a:solidFill>
                  <a:schemeClr val="tx1"/>
                </a:solidFill>
                <a:latin typeface="Times New Roman" panose="02020603050405020304" charset="0"/>
                <a:cs typeface="Times New Roman" panose="02020603050405020304" charset="0"/>
              </a:rPr>
              <a:t>形容词</a:t>
            </a:r>
            <a:r>
              <a:rPr lang="en-US" altLang="zh-CN" sz="2000">
                <a:solidFill>
                  <a:schemeClr val="tx1"/>
                </a:solidFill>
                <a:latin typeface="Times New Roman" panose="02020603050405020304" charset="0"/>
                <a:cs typeface="Times New Roman" panose="02020603050405020304" charset="0"/>
              </a:rPr>
              <a:t> 4. definately 5. analysis</a:t>
            </a:r>
            <a:r>
              <a:rPr lang="zh-CN" altLang="en-US" sz="2000">
                <a:solidFill>
                  <a:schemeClr val="tx1"/>
                </a:solidFill>
                <a:latin typeface="Times New Roman" panose="02020603050405020304" charset="0"/>
                <a:cs typeface="Times New Roman" panose="02020603050405020304" charset="0"/>
              </a:rPr>
              <a:t>复数</a:t>
            </a:r>
            <a:endParaRPr lang="zh-CN" altLang="en-US" sz="2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6. </a:t>
            </a:r>
            <a:r>
              <a:rPr lang="zh-CN" altLang="en-US" sz="2000">
                <a:solidFill>
                  <a:schemeClr val="tx1"/>
                </a:solidFill>
                <a:latin typeface="Times New Roman" panose="02020603050405020304" charset="0"/>
                <a:cs typeface="Times New Roman" panose="02020603050405020304" charset="0"/>
              </a:rPr>
              <a:t>外国人</a:t>
            </a:r>
            <a:r>
              <a:rPr lang="en-US" altLang="zh-CN" sz="2000">
                <a:solidFill>
                  <a:schemeClr val="tx1"/>
                </a:solidFill>
                <a:latin typeface="Times New Roman" panose="02020603050405020304" charset="0"/>
                <a:cs typeface="Times New Roman" panose="02020603050405020304" charset="0"/>
              </a:rPr>
              <a:t>  7. maintenance  8. </a:t>
            </a:r>
            <a:r>
              <a:rPr lang="zh-CN" altLang="en-US" sz="2000">
                <a:solidFill>
                  <a:schemeClr val="tx1"/>
                </a:solidFill>
                <a:latin typeface="Times New Roman" panose="02020603050405020304" charset="0"/>
                <a:cs typeface="Times New Roman" panose="02020603050405020304" charset="0"/>
              </a:rPr>
              <a:t>难以忘记的</a:t>
            </a:r>
            <a:r>
              <a:rPr lang="en-US" altLang="zh-CN" sz="2000">
                <a:solidFill>
                  <a:schemeClr val="tx1"/>
                </a:solidFill>
                <a:latin typeface="Times New Roman" panose="02020603050405020304" charset="0"/>
                <a:cs typeface="Times New Roman" panose="02020603050405020304" charset="0"/>
              </a:rPr>
              <a:t>  9. prefer</a:t>
            </a:r>
            <a:r>
              <a:rPr lang="zh-CN" altLang="en-US" sz="2000">
                <a:solidFill>
                  <a:schemeClr val="tx1"/>
                </a:solidFill>
                <a:latin typeface="Times New Roman" panose="02020603050405020304" charset="0"/>
                <a:cs typeface="Times New Roman" panose="02020603050405020304" charset="0"/>
              </a:rPr>
              <a:t>名词</a:t>
            </a:r>
            <a:r>
              <a:rPr lang="en-US" altLang="zh-CN" sz="2000">
                <a:solidFill>
                  <a:schemeClr val="tx1"/>
                </a:solidFill>
                <a:latin typeface="Times New Roman" panose="02020603050405020304" charset="0"/>
                <a:cs typeface="Times New Roman" panose="02020603050405020304" charset="0"/>
              </a:rPr>
              <a:t>  10. pronounced progress </a:t>
            </a:r>
            <a:endParaRPr lang="en-US" altLang="zh-CN" sz="2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11. burst into laughters  12. </a:t>
            </a:r>
            <a:r>
              <a:rPr lang="zh-CN" altLang="en-US" sz="2000">
                <a:solidFill>
                  <a:schemeClr val="tx1"/>
                </a:solidFill>
                <a:latin typeface="Times New Roman" panose="02020603050405020304" charset="0"/>
                <a:cs typeface="Times New Roman" panose="02020603050405020304" charset="0"/>
              </a:rPr>
              <a:t>我被感动哭了。</a:t>
            </a:r>
            <a:r>
              <a:rPr lang="en-US" altLang="zh-CN" sz="2000">
                <a:solidFill>
                  <a:schemeClr val="tx1"/>
                </a:solidFill>
                <a:latin typeface="Times New Roman" panose="02020603050405020304" charset="0"/>
                <a:cs typeface="Times New Roman" panose="02020603050405020304" charset="0"/>
              </a:rPr>
              <a:t> 13. benefit</a:t>
            </a:r>
            <a:r>
              <a:rPr lang="zh-CN" altLang="en-US" sz="2000">
                <a:solidFill>
                  <a:schemeClr val="tx1"/>
                </a:solidFill>
                <a:latin typeface="Times New Roman" panose="02020603050405020304" charset="0"/>
                <a:cs typeface="Times New Roman" panose="02020603050405020304" charset="0"/>
              </a:rPr>
              <a:t>形容词</a:t>
            </a:r>
            <a:r>
              <a:rPr lang="en-US" altLang="zh-CN" sz="2000">
                <a:solidFill>
                  <a:schemeClr val="tx1"/>
                </a:solidFill>
                <a:latin typeface="Times New Roman" panose="02020603050405020304" charset="0"/>
                <a:cs typeface="Times New Roman" panose="02020603050405020304" charset="0"/>
              </a:rPr>
              <a:t>  14. influence</a:t>
            </a:r>
            <a:r>
              <a:rPr lang="zh-CN" altLang="en-US" sz="2000">
                <a:solidFill>
                  <a:schemeClr val="tx1"/>
                </a:solidFill>
                <a:latin typeface="Times New Roman" panose="02020603050405020304" charset="0"/>
                <a:cs typeface="Times New Roman" panose="02020603050405020304" charset="0"/>
              </a:rPr>
              <a:t>形容词</a:t>
            </a:r>
            <a:r>
              <a:rPr lang="en-US" altLang="zh-CN" sz="2000">
                <a:solidFill>
                  <a:schemeClr val="tx1"/>
                </a:solidFill>
                <a:latin typeface="Times New Roman" panose="02020603050405020304" charset="0"/>
                <a:cs typeface="Times New Roman" panose="02020603050405020304" charset="0"/>
              </a:rPr>
              <a:t> </a:t>
            </a:r>
            <a:endParaRPr lang="en-US" altLang="zh-CN" sz="2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15. number</a:t>
            </a:r>
            <a:r>
              <a:rPr lang="zh-CN" altLang="en-US" sz="2000">
                <a:solidFill>
                  <a:schemeClr val="tx1"/>
                </a:solidFill>
                <a:latin typeface="Times New Roman" panose="02020603050405020304" charset="0"/>
                <a:cs typeface="Times New Roman" panose="02020603050405020304" charset="0"/>
              </a:rPr>
              <a:t>形容词</a:t>
            </a:r>
            <a:r>
              <a:rPr lang="en-US" altLang="zh-CN" sz="2000">
                <a:solidFill>
                  <a:schemeClr val="tx1"/>
                </a:solidFill>
                <a:latin typeface="Times New Roman" panose="02020603050405020304" charset="0"/>
                <a:cs typeface="Times New Roman" panose="02020603050405020304" charset="0"/>
              </a:rPr>
              <a:t>  16. recognize</a:t>
            </a:r>
            <a:r>
              <a:rPr lang="zh-CN" altLang="en-US" sz="2000">
                <a:solidFill>
                  <a:schemeClr val="tx1"/>
                </a:solidFill>
                <a:latin typeface="Times New Roman" panose="02020603050405020304" charset="0"/>
                <a:cs typeface="Times New Roman" panose="02020603050405020304" charset="0"/>
              </a:rPr>
              <a:t>名词</a:t>
            </a:r>
            <a:r>
              <a:rPr lang="en-US" altLang="zh-CN" sz="2000">
                <a:solidFill>
                  <a:schemeClr val="tx1"/>
                </a:solidFill>
                <a:latin typeface="Times New Roman" panose="02020603050405020304" charset="0"/>
                <a:cs typeface="Times New Roman" panose="02020603050405020304" charset="0"/>
              </a:rPr>
              <a:t>  17. </a:t>
            </a:r>
            <a:r>
              <a:rPr lang="zh-CN" altLang="en-US" sz="2000">
                <a:solidFill>
                  <a:schemeClr val="tx1"/>
                </a:solidFill>
                <a:latin typeface="Times New Roman" panose="02020603050405020304" charset="0"/>
                <a:cs typeface="Times New Roman" panose="02020603050405020304" charset="0"/>
              </a:rPr>
              <a:t>满意（</a:t>
            </a:r>
            <a:r>
              <a:rPr lang="en-US" altLang="zh-CN" sz="2000">
                <a:solidFill>
                  <a:schemeClr val="tx1"/>
                </a:solidFill>
                <a:latin typeface="Times New Roman" panose="02020603050405020304" charset="0"/>
                <a:cs typeface="Times New Roman" panose="02020603050405020304" charset="0"/>
              </a:rPr>
              <a:t>n.)  18. broad</a:t>
            </a:r>
            <a:r>
              <a:rPr lang="zh-CN" altLang="en-US" sz="2000">
                <a:solidFill>
                  <a:schemeClr val="tx1"/>
                </a:solidFill>
                <a:latin typeface="Times New Roman" panose="02020603050405020304" charset="0"/>
                <a:cs typeface="Times New Roman" panose="02020603050405020304" charset="0"/>
              </a:rPr>
              <a:t>名词</a:t>
            </a:r>
            <a:r>
              <a:rPr lang="en-US" altLang="zh-CN" sz="2000">
                <a:solidFill>
                  <a:schemeClr val="tx1"/>
                </a:solidFill>
                <a:latin typeface="Times New Roman" panose="02020603050405020304" charset="0"/>
                <a:cs typeface="Times New Roman" panose="02020603050405020304" charset="0"/>
              </a:rPr>
              <a:t>  19. acquire</a:t>
            </a:r>
            <a:r>
              <a:rPr lang="zh-CN" altLang="en-US" sz="2000">
                <a:solidFill>
                  <a:schemeClr val="tx1"/>
                </a:solidFill>
                <a:latin typeface="Times New Roman" panose="02020603050405020304" charset="0"/>
                <a:cs typeface="Times New Roman" panose="02020603050405020304" charset="0"/>
              </a:rPr>
              <a:t>名词</a:t>
            </a:r>
            <a:endParaRPr lang="zh-CN" altLang="en-US" sz="2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20. concerted efforts  21. </a:t>
            </a:r>
            <a:r>
              <a:rPr lang="zh-CN" altLang="en-US" sz="2000">
                <a:solidFill>
                  <a:schemeClr val="tx1"/>
                </a:solidFill>
                <a:latin typeface="Times New Roman" panose="02020603050405020304" charset="0"/>
                <a:cs typeface="Times New Roman" panose="02020603050405020304" charset="0"/>
              </a:rPr>
              <a:t>敲门</a:t>
            </a:r>
            <a:r>
              <a:rPr lang="en-US" altLang="zh-CN" sz="2000">
                <a:solidFill>
                  <a:schemeClr val="tx1"/>
                </a:solidFill>
                <a:latin typeface="Times New Roman" panose="02020603050405020304" charset="0"/>
                <a:cs typeface="Times New Roman" panose="02020603050405020304" charset="0"/>
              </a:rPr>
              <a:t>  22. </a:t>
            </a:r>
            <a:r>
              <a:rPr lang="zh-CN" altLang="en-US" sz="2000">
                <a:solidFill>
                  <a:schemeClr val="tx1"/>
                </a:solidFill>
                <a:latin typeface="Times New Roman" panose="02020603050405020304" charset="0"/>
                <a:cs typeface="Times New Roman" panose="02020603050405020304" charset="0"/>
              </a:rPr>
              <a:t>耐心的解释</a:t>
            </a:r>
            <a:r>
              <a:rPr lang="en-US" altLang="zh-CN" sz="2000">
                <a:solidFill>
                  <a:schemeClr val="tx1"/>
                </a:solidFill>
                <a:latin typeface="Times New Roman" panose="02020603050405020304" charset="0"/>
                <a:cs typeface="Times New Roman" panose="02020603050405020304" charset="0"/>
              </a:rPr>
              <a:t>  23. </a:t>
            </a:r>
            <a:r>
              <a:rPr lang="zh-CN" altLang="en-US" sz="2000">
                <a:solidFill>
                  <a:schemeClr val="tx1"/>
                </a:solidFill>
                <a:latin typeface="Times New Roman" panose="02020603050405020304" charset="0"/>
                <a:cs typeface="Times New Roman" panose="02020603050405020304" charset="0"/>
              </a:rPr>
              <a:t>提交作品</a:t>
            </a:r>
            <a:r>
              <a:rPr lang="en-US" altLang="zh-CN" sz="2000">
                <a:solidFill>
                  <a:schemeClr val="tx1"/>
                </a:solidFill>
                <a:latin typeface="Times New Roman" panose="02020603050405020304" charset="0"/>
                <a:cs typeface="Times New Roman" panose="02020603050405020304" charset="0"/>
              </a:rPr>
              <a:t>  24. affect</a:t>
            </a:r>
            <a:r>
              <a:rPr lang="zh-CN" altLang="en-US" sz="2000">
                <a:solidFill>
                  <a:schemeClr val="tx1"/>
                </a:solidFill>
                <a:latin typeface="Times New Roman" panose="02020603050405020304" charset="0"/>
                <a:cs typeface="Times New Roman" panose="02020603050405020304" charset="0"/>
              </a:rPr>
              <a:t>的名词</a:t>
            </a:r>
            <a:endParaRPr lang="zh-CN" altLang="en-US" sz="2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25. angle, angel       26. convenient, conventional      27. content, context, contest </a:t>
            </a:r>
            <a:endParaRPr lang="en-US" altLang="zh-CN" sz="2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28. attach, attract, attack        29. contact, contrast, contract       30. crown, clown </a:t>
            </a:r>
            <a:endParaRPr lang="en-US" altLang="zh-CN" sz="2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31. eliminate poverty 32. prosperity</a:t>
            </a:r>
            <a:r>
              <a:rPr lang="zh-CN" altLang="en-US" sz="2000">
                <a:solidFill>
                  <a:schemeClr val="tx1"/>
                </a:solidFill>
                <a:latin typeface="Times New Roman" panose="02020603050405020304" charset="0"/>
                <a:cs typeface="Times New Roman" panose="02020603050405020304" charset="0"/>
              </a:rPr>
              <a:t>名词</a:t>
            </a:r>
            <a:r>
              <a:rPr lang="en-US" altLang="zh-CN" sz="2000">
                <a:solidFill>
                  <a:schemeClr val="tx1"/>
                </a:solidFill>
                <a:latin typeface="Times New Roman" panose="02020603050405020304" charset="0"/>
                <a:cs typeface="Times New Roman" panose="02020603050405020304" charset="0"/>
              </a:rPr>
              <a:t> 33. rivalry 34. split the assignments evenly </a:t>
            </a:r>
            <a:endParaRPr lang="en-US" altLang="zh-CN" sz="2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35. overcome the obstacle 36. Drinking porridge regularly enhances blood sugar level. </a:t>
            </a:r>
            <a:endParaRPr lang="en-US" altLang="zh-CN" sz="2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37. raise livestock 38. fertile imagination 39. Greek myth 40. The release of the prisoners was used as a bargaining chip.  </a:t>
            </a:r>
            <a:endParaRPr lang="en-US" altLang="zh-CN" sz="2000">
              <a:solidFill>
                <a:schemeClr val="tx1"/>
              </a:solidFill>
              <a:latin typeface="Times New Roman" panose="02020603050405020304" charset="0"/>
              <a:cs typeface="Times New Roman" panose="02020603050405020304" charset="0"/>
            </a:endParaRPr>
          </a:p>
          <a:p>
            <a:pPr marL="0" indent="0" algn="just">
              <a:spcAft>
                <a:spcPts val="0"/>
              </a:spcAft>
              <a:buNone/>
            </a:pPr>
            <a:r>
              <a:rPr lang="zh-CN" altLang="en-US" sz="2000">
                <a:solidFill>
                  <a:schemeClr val="tx1"/>
                </a:solidFill>
                <a:latin typeface="Times New Roman" panose="02020603050405020304" charset="0"/>
                <a:cs typeface="Times New Roman" panose="02020603050405020304" charset="0"/>
              </a:rPr>
              <a:t>任务</a:t>
            </a:r>
            <a:r>
              <a:rPr lang="en-US" altLang="zh-CN" sz="2000">
                <a:solidFill>
                  <a:schemeClr val="tx1"/>
                </a:solidFill>
                <a:latin typeface="Times New Roman" panose="02020603050405020304" charset="0"/>
                <a:cs typeface="Times New Roman" panose="02020603050405020304" charset="0"/>
              </a:rPr>
              <a:t>1</a:t>
            </a:r>
            <a:r>
              <a:rPr lang="zh-CN" altLang="en-US" sz="2000">
                <a:solidFill>
                  <a:schemeClr val="tx1"/>
                </a:solidFill>
                <a:latin typeface="Times New Roman" panose="02020603050405020304" charset="0"/>
                <a:cs typeface="Times New Roman" panose="02020603050405020304" charset="0"/>
              </a:rPr>
              <a:t>：答对</a:t>
            </a:r>
            <a:r>
              <a:rPr lang="en-US" altLang="zh-CN" sz="2000">
                <a:solidFill>
                  <a:schemeClr val="tx1"/>
                </a:solidFill>
                <a:latin typeface="Times New Roman" panose="02020603050405020304" charset="0"/>
                <a:cs typeface="Times New Roman" panose="02020603050405020304" charset="0"/>
              </a:rPr>
              <a:t>32</a:t>
            </a:r>
            <a:r>
              <a:rPr lang="zh-CN" altLang="en-US" sz="2000">
                <a:solidFill>
                  <a:schemeClr val="tx1"/>
                </a:solidFill>
                <a:latin typeface="Times New Roman" panose="02020603050405020304" charset="0"/>
                <a:cs typeface="Times New Roman" panose="02020603050405020304" charset="0"/>
              </a:rPr>
              <a:t>题，相当于打卡</a:t>
            </a:r>
            <a:r>
              <a:rPr lang="en-US" altLang="zh-CN" sz="2000">
                <a:solidFill>
                  <a:schemeClr val="tx1"/>
                </a:solidFill>
                <a:latin typeface="Times New Roman" panose="02020603050405020304" charset="0"/>
                <a:cs typeface="Times New Roman" panose="02020603050405020304" charset="0"/>
              </a:rPr>
              <a:t>5</a:t>
            </a:r>
            <a:r>
              <a:rPr lang="zh-CN" altLang="en-US" sz="2000">
                <a:solidFill>
                  <a:schemeClr val="tx1"/>
                </a:solidFill>
                <a:latin typeface="Times New Roman" panose="02020603050405020304" charset="0"/>
                <a:cs typeface="Times New Roman" panose="02020603050405020304" charset="0"/>
              </a:rPr>
              <a:t>次；答对</a:t>
            </a:r>
            <a:r>
              <a:rPr lang="en-US" altLang="zh-CN" sz="2000">
                <a:solidFill>
                  <a:schemeClr val="tx1"/>
                </a:solidFill>
                <a:latin typeface="Times New Roman" panose="02020603050405020304" charset="0"/>
                <a:cs typeface="Times New Roman" panose="02020603050405020304" charset="0"/>
              </a:rPr>
              <a:t>35</a:t>
            </a:r>
            <a:r>
              <a:rPr lang="zh-CN" altLang="en-US" sz="2000">
                <a:solidFill>
                  <a:schemeClr val="tx1"/>
                </a:solidFill>
                <a:latin typeface="Times New Roman" panose="02020603050405020304" charset="0"/>
                <a:cs typeface="Times New Roman" panose="02020603050405020304" charset="0"/>
              </a:rPr>
              <a:t>题，相当于打卡</a:t>
            </a:r>
            <a:r>
              <a:rPr lang="en-US" altLang="zh-CN" sz="2000">
                <a:solidFill>
                  <a:schemeClr val="tx1"/>
                </a:solidFill>
                <a:latin typeface="Times New Roman" panose="02020603050405020304" charset="0"/>
                <a:cs typeface="Times New Roman" panose="02020603050405020304" charset="0"/>
              </a:rPr>
              <a:t>7</a:t>
            </a:r>
            <a:r>
              <a:rPr lang="zh-CN" altLang="en-US" sz="2000">
                <a:solidFill>
                  <a:schemeClr val="tx1"/>
                </a:solidFill>
                <a:latin typeface="Times New Roman" panose="02020603050405020304" charset="0"/>
                <a:cs typeface="Times New Roman" panose="02020603050405020304" charset="0"/>
              </a:rPr>
              <a:t>次；全对，相当于打卡</a:t>
            </a:r>
            <a:r>
              <a:rPr lang="en-US" altLang="zh-CN" sz="2000">
                <a:solidFill>
                  <a:schemeClr val="tx1"/>
                </a:solidFill>
                <a:latin typeface="Times New Roman" panose="02020603050405020304" charset="0"/>
                <a:cs typeface="Times New Roman" panose="02020603050405020304" charset="0"/>
              </a:rPr>
              <a:t>10</a:t>
            </a:r>
            <a:r>
              <a:rPr lang="zh-CN" altLang="en-US" sz="2000">
                <a:solidFill>
                  <a:schemeClr val="tx1"/>
                </a:solidFill>
                <a:latin typeface="Times New Roman" panose="02020603050405020304" charset="0"/>
                <a:cs typeface="Times New Roman" panose="02020603050405020304" charset="0"/>
              </a:rPr>
              <a:t>次；</a:t>
            </a:r>
            <a:endParaRPr lang="zh-CN" altLang="en-US" sz="2000">
              <a:solidFill>
                <a:schemeClr val="tx1"/>
              </a:solidFill>
              <a:latin typeface="Times New Roman" panose="02020603050405020304" charset="0"/>
              <a:cs typeface="Times New Roman" panose="02020603050405020304" charset="0"/>
            </a:endParaRPr>
          </a:p>
          <a:p>
            <a:pPr marL="0" indent="0" algn="just">
              <a:spcAft>
                <a:spcPts val="0"/>
              </a:spcAft>
              <a:buNone/>
            </a:pPr>
            <a:r>
              <a:rPr lang="zh-CN" altLang="en-US" sz="2000">
                <a:solidFill>
                  <a:schemeClr val="tx1"/>
                </a:solidFill>
                <a:latin typeface="Times New Roman" panose="02020603050405020304" charset="0"/>
                <a:cs typeface="Times New Roman" panose="02020603050405020304" charset="0"/>
              </a:rPr>
              <a:t>任务</a:t>
            </a:r>
            <a:r>
              <a:rPr lang="en-US" altLang="zh-CN" sz="2000">
                <a:solidFill>
                  <a:schemeClr val="tx1"/>
                </a:solidFill>
                <a:latin typeface="Times New Roman" panose="02020603050405020304" charset="0"/>
                <a:cs typeface="Times New Roman" panose="02020603050405020304" charset="0"/>
              </a:rPr>
              <a:t>2</a:t>
            </a:r>
            <a:r>
              <a:rPr lang="zh-CN" altLang="en-US" sz="2000">
                <a:solidFill>
                  <a:schemeClr val="tx1"/>
                </a:solidFill>
                <a:latin typeface="Times New Roman" panose="02020603050405020304" charset="0"/>
                <a:cs typeface="Times New Roman" panose="02020603050405020304" charset="0"/>
              </a:rPr>
              <a:t>：全部答对且用时</a:t>
            </a:r>
            <a:r>
              <a:rPr lang="en-US" altLang="zh-CN" sz="2000">
                <a:solidFill>
                  <a:schemeClr val="tx1"/>
                </a:solidFill>
                <a:latin typeface="Times New Roman" panose="02020603050405020304" charset="0"/>
                <a:cs typeface="Times New Roman" panose="02020603050405020304" charset="0"/>
              </a:rPr>
              <a:t>4</a:t>
            </a:r>
            <a:r>
              <a:rPr lang="zh-CN" altLang="en-US" sz="2000">
                <a:solidFill>
                  <a:schemeClr val="tx1"/>
                </a:solidFill>
                <a:latin typeface="Times New Roman" panose="02020603050405020304" charset="0"/>
                <a:cs typeface="Times New Roman" panose="02020603050405020304" charset="0"/>
              </a:rPr>
              <a:t>分钟以内，相当于打卡</a:t>
            </a:r>
            <a:r>
              <a:rPr lang="en-US" altLang="zh-CN" sz="2000">
                <a:solidFill>
                  <a:schemeClr val="tx1"/>
                </a:solidFill>
                <a:latin typeface="Times New Roman" panose="02020603050405020304" charset="0"/>
                <a:cs typeface="Times New Roman" panose="02020603050405020304" charset="0"/>
              </a:rPr>
              <a:t>20</a:t>
            </a:r>
            <a:r>
              <a:rPr lang="zh-CN" altLang="en-US" sz="2000">
                <a:solidFill>
                  <a:schemeClr val="tx1"/>
                </a:solidFill>
                <a:latin typeface="Times New Roman" panose="02020603050405020304" charset="0"/>
                <a:cs typeface="Times New Roman" panose="02020603050405020304" charset="0"/>
              </a:rPr>
              <a:t>次。</a:t>
            </a:r>
            <a:endParaRPr lang="zh-CN" altLang="en-US" sz="2000">
              <a:solidFill>
                <a:schemeClr val="tx1"/>
              </a:solidFill>
              <a:latin typeface="Times New Roman" panose="02020603050405020304" charset="0"/>
              <a:cs typeface="Times New Roman" panose="02020603050405020304" charset="0"/>
            </a:endParaRPr>
          </a:p>
          <a:p>
            <a:pPr marL="0" indent="0" algn="just">
              <a:spcAft>
                <a:spcPts val="0"/>
              </a:spcAft>
              <a:buNone/>
            </a:pPr>
            <a:r>
              <a:rPr lang="zh-CN" altLang="en-US" sz="2000">
                <a:solidFill>
                  <a:schemeClr val="tx1"/>
                </a:solidFill>
                <a:latin typeface="Times New Roman" panose="02020603050405020304" charset="0"/>
                <a:cs typeface="Times New Roman" panose="02020603050405020304" charset="0"/>
              </a:rPr>
              <a:t>提醒：</a:t>
            </a:r>
            <a:r>
              <a:rPr lang="en-US" altLang="zh-CN" sz="2000">
                <a:solidFill>
                  <a:schemeClr val="tx1"/>
                </a:solidFill>
                <a:latin typeface="Times New Roman" panose="02020603050405020304" charset="0"/>
                <a:cs typeface="Times New Roman" panose="02020603050405020304" charset="0"/>
              </a:rPr>
              <a:t>1-11</a:t>
            </a:r>
            <a:r>
              <a:rPr lang="zh-CN" altLang="en-US" sz="2000">
                <a:solidFill>
                  <a:schemeClr val="tx1"/>
                </a:solidFill>
                <a:latin typeface="Times New Roman" panose="02020603050405020304" charset="0"/>
                <a:cs typeface="Times New Roman" panose="02020603050405020304" charset="0"/>
              </a:rPr>
              <a:t>中有单词拼写错误，在回答时需要同时改正，否则，该题算错误。</a:t>
            </a:r>
            <a:endParaRPr lang="zh-CN" altLang="en-US" sz="2000">
              <a:solidFill>
                <a:schemeClr val="tx1"/>
              </a:solidFill>
              <a:latin typeface="Times New Roman" panose="02020603050405020304" charset="0"/>
              <a:cs typeface="Times New Roman" panose="02020603050405020304" charset="0"/>
            </a:endParaRPr>
          </a:p>
          <a:p>
            <a:pPr marL="0" indent="0" algn="just">
              <a:spcAft>
                <a:spcPts val="0"/>
              </a:spcAft>
              <a:buNone/>
            </a:pPr>
            <a:r>
              <a:rPr lang="zh-CN" altLang="en-US" sz="2000">
                <a:solidFill>
                  <a:schemeClr val="tx1"/>
                </a:solidFill>
                <a:latin typeface="Times New Roman" panose="02020603050405020304" charset="0"/>
                <a:cs typeface="Times New Roman" panose="02020603050405020304" charset="0"/>
              </a:rPr>
              <a:t>你有</a:t>
            </a:r>
            <a:r>
              <a:rPr lang="en-US" altLang="zh-CN" sz="2000">
                <a:solidFill>
                  <a:schemeClr val="tx1"/>
                </a:solidFill>
                <a:latin typeface="Times New Roman" panose="02020603050405020304" charset="0"/>
                <a:cs typeface="Times New Roman" panose="02020603050405020304" charset="0"/>
              </a:rPr>
              <a:t>2</a:t>
            </a:r>
            <a:r>
              <a:rPr lang="zh-CN" altLang="en-US" sz="2000">
                <a:solidFill>
                  <a:schemeClr val="tx1"/>
                </a:solidFill>
                <a:latin typeface="Times New Roman" panose="02020603050405020304" charset="0"/>
                <a:cs typeface="Times New Roman" panose="02020603050405020304" charset="0"/>
              </a:rPr>
              <a:t>分钟的准备时间。</a:t>
            </a:r>
            <a:endParaRPr lang="zh-CN" altLang="en-US" sz="20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74650"/>
            <a:ext cx="10968990" cy="5875020"/>
          </a:xfrm>
          <a:ln>
            <a:solidFill>
              <a:schemeClr val="accent1"/>
            </a:solidFill>
          </a:ln>
        </p:spPr>
        <p:txBody>
          <a:bodyPr/>
          <a:p>
            <a:pPr marL="0" indent="0">
              <a:buNone/>
            </a:pPr>
            <a:endParaRPr lang="zh-CN" altLang="en-US"/>
          </a:p>
        </p:txBody>
      </p:sp>
      <p:pic>
        <p:nvPicPr>
          <p:cNvPr id="4" name="图片 3" descr="Screenshot_20251227_121855"/>
          <p:cNvPicPr>
            <a:picLocks noChangeAspect="1"/>
          </p:cNvPicPr>
          <p:nvPr/>
        </p:nvPicPr>
        <p:blipFill>
          <a:blip r:embed="rId2"/>
          <a:stretch>
            <a:fillRect/>
          </a:stretch>
        </p:blipFill>
        <p:spPr>
          <a:xfrm>
            <a:off x="528320" y="374015"/>
            <a:ext cx="11227435" cy="5923915"/>
          </a:xfrm>
          <a:prstGeom prst="rect">
            <a:avLst/>
          </a:prstGeom>
        </p:spPr>
      </p:pic>
    </p:spTree>
    <p:custDataLst>
      <p:tags r:id="rId3"/>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92760"/>
            <a:ext cx="10968990" cy="5756910"/>
          </a:xfrm>
        </p:spPr>
        <p:txBody>
          <a:bodyPr/>
          <a:p>
            <a:pPr marL="0" indent="0">
              <a:buNone/>
            </a:pPr>
            <a:endParaRPr lang="zh-CN" altLang="en-US"/>
          </a:p>
        </p:txBody>
      </p:sp>
      <p:pic>
        <p:nvPicPr>
          <p:cNvPr id="4" name="图片 3" descr="Screenshot_20251227_123105"/>
          <p:cNvPicPr>
            <a:picLocks noChangeAspect="1"/>
          </p:cNvPicPr>
          <p:nvPr/>
        </p:nvPicPr>
        <p:blipFill>
          <a:blip r:embed="rId2"/>
          <a:stretch>
            <a:fillRect/>
          </a:stretch>
        </p:blipFill>
        <p:spPr>
          <a:xfrm>
            <a:off x="293370" y="336550"/>
            <a:ext cx="11549380" cy="6117590"/>
          </a:xfrm>
          <a:prstGeom prst="rect">
            <a:avLst/>
          </a:prstGeom>
        </p:spPr>
      </p:pic>
    </p:spTree>
    <p:custDataLst>
      <p:tags r:id="rId3"/>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81000"/>
            <a:ext cx="10968990" cy="5868670"/>
          </a:xfrm>
          <a:ln>
            <a:solidFill>
              <a:schemeClr val="accent1"/>
            </a:solidFill>
          </a:ln>
        </p:spPr>
        <p:txBody>
          <a:bodyPr/>
          <a:p>
            <a:pPr marL="0" indent="0">
              <a:buNone/>
            </a:pPr>
            <a:endParaRPr lang="zh-CN" altLang="en-US"/>
          </a:p>
        </p:txBody>
      </p:sp>
      <p:pic>
        <p:nvPicPr>
          <p:cNvPr id="4" name="图片 3" descr="Screenshot_20251227_123116_edit_283125008887525"/>
          <p:cNvPicPr>
            <a:picLocks noChangeAspect="1"/>
          </p:cNvPicPr>
          <p:nvPr/>
        </p:nvPicPr>
        <p:blipFill>
          <a:blip r:embed="rId2"/>
          <a:stretch>
            <a:fillRect/>
          </a:stretch>
        </p:blipFill>
        <p:spPr>
          <a:xfrm>
            <a:off x="427990" y="247015"/>
            <a:ext cx="11356340" cy="6088380"/>
          </a:xfrm>
          <a:prstGeom prst="rect">
            <a:avLst/>
          </a:prstGeom>
        </p:spPr>
      </p:pic>
    </p:spTree>
    <p:custDataLst>
      <p:tags r:id="rId3"/>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81000"/>
            <a:ext cx="10968990" cy="5868670"/>
          </a:xfrm>
          <a:ln>
            <a:solidFill>
              <a:schemeClr val="accent1"/>
            </a:solidFill>
          </a:ln>
        </p:spPr>
        <p:txBody>
          <a:bodyPr/>
          <a:p>
            <a:pPr marL="0" indent="0" algn="just">
              <a:buNone/>
            </a:pPr>
            <a:r>
              <a:rPr lang="en-US" altLang="zh-CN" b="1">
                <a:solidFill>
                  <a:schemeClr val="tx1"/>
                </a:solidFill>
                <a:effectLst>
                  <a:outerShdw blurRad="38100" dist="38100" dir="2700000" algn="tl">
                    <a:srgbClr val="000000">
                      <a:alpha val="43137"/>
                    </a:srgbClr>
                  </a:outerShdw>
                </a:effectLst>
              </a:rPr>
              <a:t>But now I hesitated, because taking the side trail meant failure. </a:t>
            </a:r>
            <a:r>
              <a:rPr lang="en-US" altLang="zh-CN">
                <a:solidFill>
                  <a:schemeClr val="tx1"/>
                </a:solidFill>
              </a:rPr>
              <a:t>The image of myself standing triumphantly on the final peak clashed violently with my miserable state. Soaked wet from head to toe, I trembled uncontrollably, holding fast to my lifeline: the cellphone. The thunder rumbled in the distance, just like the pride inside my heart. With cold rain pouring, my reason finally replaced my pride. Swallowing the bitter taste of defeat, I turned back and began to search for the blue ribbon. </a:t>
            </a:r>
            <a:r>
              <a:rPr lang="en-US" altLang="zh-CN" b="1">
                <a:solidFill>
                  <a:schemeClr val="tx1"/>
                </a:solidFill>
                <a:effectLst>
                  <a:outerShdw blurRad="38100" dist="38100" dir="2700000" algn="tl">
                    <a:srgbClr val="000000">
                      <a:alpha val="43137"/>
                    </a:srgbClr>
                  </a:outerShdw>
                </a:effectLst>
              </a:rPr>
              <a:t>Braving the stinging rain, I finally found the path and began my descent.</a:t>
            </a:r>
            <a:r>
              <a:rPr lang="en-US" altLang="zh-CN">
                <a:solidFill>
                  <a:schemeClr val="tx1"/>
                </a:solidFill>
              </a:rPr>
              <a:t> </a:t>
            </a:r>
            <a:endParaRPr lang="en-US" altLang="zh-CN">
              <a:solidFill>
                <a:schemeClr val="tx1"/>
              </a:solidFill>
            </a:endParaRPr>
          </a:p>
          <a:p>
            <a:pPr marL="0" indent="0" algn="just">
              <a:buNone/>
            </a:pPr>
            <a:r>
              <a:rPr lang="en-US" altLang="zh-CN" b="1">
                <a:solidFill>
                  <a:schemeClr val="tx1"/>
                </a:solidFill>
                <a:effectLst>
                  <a:outerShdw blurRad="38100" dist="38100" dir="2700000" algn="tl">
                    <a:srgbClr val="000000">
                      <a:alpha val="43137"/>
                    </a:srgbClr>
                  </a:outerShdw>
                </a:effectLst>
              </a:rPr>
              <a:t>Climbing down the path to the village at night was still very challenging. </a:t>
            </a:r>
            <a:r>
              <a:rPr lang="en-US" altLang="zh-CN">
                <a:solidFill>
                  <a:schemeClr val="tx1"/>
                </a:solidFill>
              </a:rPr>
              <a:t>Darkness enveloped the mountain, and the relentless rain made each step a struggle. Just as despair threatened to consume me, a beam of light pierced the gloom, followed by Tim's voice. Overwhelmed with relief, I felt tears mixed with rain on my face. Supported by him, I stumbled into the village. "I should have listened," I murmured. Tim simply patted my shoulder. </a:t>
            </a:r>
            <a:r>
              <a:rPr lang="en-US" altLang="zh-CN" b="1">
                <a:solidFill>
                  <a:schemeClr val="tx1"/>
                </a:solidFill>
                <a:effectLst>
                  <a:outerShdw blurRad="38100" dist="38100" dir="2700000" algn="tl">
                    <a:srgbClr val="000000">
                      <a:alpha val="43137"/>
                    </a:srgbClr>
                  </a:outerShdw>
                </a:effectLst>
              </a:rPr>
              <a:t>It was then that I understood the greatest summit we conquer is our own pride, and the wisest path often begins with a brave retreat.</a:t>
            </a:r>
            <a:endParaRPr lang="en-US" altLang="zh-CN" b="1">
              <a:solidFill>
                <a:schemeClr val="tx1"/>
              </a:solidFill>
              <a:effectLst>
                <a:outerShdw blurRad="38100" dist="38100" dir="2700000" algn="tl">
                  <a:srgbClr val="000000">
                    <a:alpha val="43137"/>
                  </a:srgbClr>
                </a:outerShdw>
              </a:effectLst>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29895"/>
            <a:ext cx="10968990" cy="5819775"/>
          </a:xfrm>
          <a:ln>
            <a:solidFill>
              <a:schemeClr val="accent1"/>
            </a:solidFill>
          </a:ln>
        </p:spPr>
        <p:txBody>
          <a:bodyPr/>
          <a:p>
            <a:pPr marL="0" indent="0">
              <a:buNone/>
            </a:pPr>
            <a:r>
              <a:rPr lang="en-US" altLang="zh-CN">
                <a:solidFill>
                  <a:schemeClr val="tx1"/>
                </a:solidFill>
              </a:rPr>
              <a:t>P</a:t>
            </a:r>
            <a:r>
              <a:rPr lang="en-US" altLang="zh-CN" baseline="-25000">
                <a:solidFill>
                  <a:schemeClr val="tx1"/>
                </a:solidFill>
              </a:rPr>
              <a:t>250</a:t>
            </a:r>
            <a:r>
              <a:rPr lang="en-US" altLang="zh-CN">
                <a:solidFill>
                  <a:schemeClr val="tx1"/>
                </a:solidFill>
              </a:rPr>
              <a:t> </a:t>
            </a:r>
            <a:endParaRPr lang="en-US" altLang="zh-CN">
              <a:solidFill>
                <a:schemeClr val="tx1"/>
              </a:solidFill>
            </a:endParaRPr>
          </a:p>
          <a:p>
            <a:pPr marL="0" indent="0">
              <a:buNone/>
            </a:pPr>
            <a:r>
              <a:rPr lang="zh-CN" altLang="en-US">
                <a:solidFill>
                  <a:schemeClr val="tx1"/>
                </a:solidFill>
              </a:rPr>
              <a:t>跑步动作</a:t>
            </a:r>
            <a:endParaRPr lang="zh-CN" altLang="en-US">
              <a:solidFill>
                <a:schemeClr val="tx1"/>
              </a:solidFill>
            </a:endParaRPr>
          </a:p>
          <a:p>
            <a:pPr marL="0" indent="0">
              <a:buNone/>
            </a:pPr>
            <a:r>
              <a:rPr lang="en-US" altLang="zh-CN">
                <a:solidFill>
                  <a:schemeClr val="tx1"/>
                </a:solidFill>
              </a:rPr>
              <a:t>dash</a:t>
            </a:r>
            <a:r>
              <a:rPr lang="zh-CN" altLang="en-US">
                <a:solidFill>
                  <a:schemeClr val="tx1"/>
                </a:solidFill>
              </a:rPr>
              <a:t>猛冲</a:t>
            </a:r>
            <a:endParaRPr lang="zh-CN" altLang="en-US">
              <a:solidFill>
                <a:schemeClr val="tx1"/>
              </a:solidFill>
            </a:endParaRPr>
          </a:p>
          <a:p>
            <a:pPr marL="0" indent="0">
              <a:buNone/>
            </a:pPr>
            <a:r>
              <a:rPr lang="zh-CN" altLang="en-US">
                <a:solidFill>
                  <a:schemeClr val="tx1"/>
                </a:solidFill>
              </a:rPr>
              <a:t>我急忙吃了几口饭，然后急忙去赶公交车。</a:t>
            </a:r>
            <a:endParaRPr lang="zh-CN" altLang="en-US">
              <a:solidFill>
                <a:schemeClr val="tx1"/>
              </a:solidFill>
            </a:endParaRPr>
          </a:p>
          <a:p>
            <a:pPr marL="0" indent="0">
              <a:buNone/>
            </a:pPr>
            <a:r>
              <a:rPr lang="en-US" altLang="zh-CN">
                <a:solidFill>
                  <a:schemeClr val="tx1"/>
                </a:solidFill>
              </a:rPr>
              <a:t>race</a:t>
            </a:r>
            <a:r>
              <a:rPr lang="zh-CN" altLang="en-US">
                <a:solidFill>
                  <a:schemeClr val="tx1"/>
                </a:solidFill>
              </a:rPr>
              <a:t>快速移动</a:t>
            </a:r>
            <a:endParaRPr lang="zh-CN" altLang="en-US">
              <a:solidFill>
                <a:schemeClr val="tx1"/>
              </a:solidFill>
            </a:endParaRPr>
          </a:p>
          <a:p>
            <a:pPr marL="0" indent="0">
              <a:buNone/>
            </a:pPr>
            <a:r>
              <a:rPr lang="zh-CN" altLang="en-US">
                <a:solidFill>
                  <a:schemeClr val="tx1"/>
                </a:solidFill>
              </a:rPr>
              <a:t>伤者被紧急送往医院。</a:t>
            </a:r>
            <a:endParaRPr lang="zh-CN" altLang="en-US">
              <a:solidFill>
                <a:schemeClr val="tx1"/>
              </a:solidFill>
            </a:endParaRPr>
          </a:p>
          <a:p>
            <a:pPr marL="0" indent="0">
              <a:buNone/>
            </a:pPr>
            <a:r>
              <a:rPr lang="en-US" altLang="zh-CN">
                <a:solidFill>
                  <a:schemeClr val="tx1"/>
                </a:solidFill>
              </a:rPr>
              <a:t>charge</a:t>
            </a:r>
            <a:r>
              <a:rPr lang="zh-CN" altLang="en-US">
                <a:solidFill>
                  <a:schemeClr val="tx1"/>
                </a:solidFill>
              </a:rPr>
              <a:t>冲向</a:t>
            </a:r>
            <a:endParaRPr lang="zh-CN" altLang="en-US">
              <a:solidFill>
                <a:schemeClr val="tx1"/>
              </a:solidFill>
            </a:endParaRPr>
          </a:p>
          <a:p>
            <a:pPr marL="0" indent="0">
              <a:buNone/>
            </a:pPr>
            <a:r>
              <a:rPr lang="en-US" altLang="zh-CN">
                <a:solidFill>
                  <a:schemeClr val="tx1"/>
                </a:solidFill>
              </a:rPr>
              <a:t>The dog charged at the intruder. </a:t>
            </a:r>
            <a:endParaRPr lang="en-US" altLang="zh-CN">
              <a:solidFill>
                <a:schemeClr val="tx1"/>
              </a:solidFill>
            </a:endParaRPr>
          </a:p>
          <a:p>
            <a:pPr marL="0" indent="0">
              <a:buNone/>
            </a:pPr>
            <a:r>
              <a:rPr lang="zh-CN" altLang="en-US">
                <a:solidFill>
                  <a:schemeClr val="tx1"/>
                </a:solidFill>
              </a:rPr>
              <a:t>跳跃动作</a:t>
            </a:r>
            <a:endParaRPr lang="zh-CN" altLang="en-US">
              <a:solidFill>
                <a:schemeClr val="tx1"/>
              </a:solidFill>
            </a:endParaRPr>
          </a:p>
          <a:p>
            <a:pPr marL="0" indent="0">
              <a:buNone/>
            </a:pPr>
            <a:r>
              <a:rPr lang="en-US" altLang="zh-CN">
                <a:solidFill>
                  <a:schemeClr val="tx1"/>
                </a:solidFill>
              </a:rPr>
              <a:t>jump</a:t>
            </a:r>
            <a:r>
              <a:rPr lang="zh-CN" altLang="en-US">
                <a:solidFill>
                  <a:schemeClr val="tx1"/>
                </a:solidFill>
              </a:rPr>
              <a:t>跳</a:t>
            </a:r>
            <a:endParaRPr lang="zh-CN" altLang="en-US">
              <a:solidFill>
                <a:schemeClr val="tx1"/>
              </a:solidFill>
            </a:endParaRPr>
          </a:p>
          <a:p>
            <a:pPr marL="0" indent="0">
              <a:buNone/>
            </a:pPr>
            <a:r>
              <a:rPr lang="en-US" altLang="zh-CN">
                <a:solidFill>
                  <a:schemeClr val="tx1"/>
                </a:solidFill>
              </a:rPr>
              <a:t>He jumped over the puddle. </a:t>
            </a:r>
            <a:endParaRPr lang="en-US" altLang="zh-CN">
              <a:solidFill>
                <a:schemeClr val="tx1"/>
              </a:solidFill>
            </a:endParaRPr>
          </a:p>
          <a:p>
            <a:pPr marL="0" indent="0">
              <a:buNone/>
            </a:pPr>
            <a:r>
              <a:rPr lang="en-US" altLang="zh-CN">
                <a:solidFill>
                  <a:schemeClr val="tx1"/>
                </a:solidFill>
              </a:rPr>
              <a:t>He couldn’t wait to jump at the golden opportunity. </a:t>
            </a:r>
            <a:endParaRPr lang="en-US" altLang="zh-CN">
              <a:solidFill>
                <a:schemeClr val="tx1"/>
              </a:solidFill>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56235"/>
            <a:ext cx="10968990" cy="5893435"/>
          </a:xfrm>
          <a:ln>
            <a:solidFill>
              <a:schemeClr val="accent1"/>
            </a:solidFill>
          </a:ln>
        </p:spPr>
        <p:txBody>
          <a:bodyPr>
            <a:noAutofit/>
          </a:bodyPr>
          <a:p>
            <a:pPr marL="0" indent="0" algn="just">
              <a:spcAft>
                <a:spcPts val="0"/>
              </a:spcAft>
              <a:buNone/>
            </a:pPr>
            <a:r>
              <a:rPr lang="en-US" altLang="zh-CN">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leap</a:t>
            </a:r>
            <a:r>
              <a:rPr lang="zh-CN" altLang="en-US">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大跳、强调跃</a:t>
            </a:r>
            <a:endParaRPr lang="zh-CN" altLang="en-US">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en-US" altLang="zh-CN">
                <a:solidFill>
                  <a:schemeClr val="tx1"/>
                </a:solidFill>
                <a:latin typeface="Times New Roman" panose="02020603050405020304" charset="0"/>
                <a:cs typeface="Times New Roman" panose="02020603050405020304" charset="0"/>
              </a:rPr>
              <a:t>The cat leapt onto the windowsill. </a:t>
            </a:r>
            <a:endParaRPr lang="en-US" altLang="zh-CN">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a:solidFill>
                  <a:schemeClr val="tx1"/>
                </a:solidFill>
                <a:latin typeface="Times New Roman" panose="02020603050405020304" charset="0"/>
                <a:cs typeface="Times New Roman" panose="02020603050405020304" charset="0"/>
              </a:rPr>
              <a:t>Keep it in mind that we should think before we leap. </a:t>
            </a:r>
            <a:endParaRPr lang="en-US" altLang="zh-CN">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bounce =bound</a:t>
            </a:r>
            <a:r>
              <a:rPr lang="zh-CN" altLang="en-US">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跳行</a:t>
            </a:r>
            <a:endParaRPr lang="zh-CN" altLang="en-US">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zh-CN" altLang="en-US">
                <a:solidFill>
                  <a:schemeClr val="tx1"/>
                </a:solidFill>
                <a:latin typeface="Times New Roman" panose="02020603050405020304" charset="0"/>
                <a:cs typeface="Times New Roman" panose="02020603050405020304" charset="0"/>
              </a:rPr>
              <a:t>跳过屋子，那只狗子像发射的炮弹一样进入了我的怀里，油腻腻地舔我。</a:t>
            </a:r>
            <a:endParaRPr lang="zh-CN" altLang="en-US">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spring to one’s feet</a:t>
            </a:r>
            <a:r>
              <a:rPr lang="zh-CN" altLang="en-US">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跳起来，</a:t>
            </a:r>
            <a:r>
              <a:rPr lang="en-US" altLang="zh-CN">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spring into action</a:t>
            </a:r>
            <a:r>
              <a:rPr lang="zh-CN" altLang="en-US">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开始行动，</a:t>
            </a:r>
            <a:r>
              <a:rPr lang="en-US" altLang="zh-CN">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spring into / to life</a:t>
            </a:r>
            <a:r>
              <a:rPr lang="zh-CN" altLang="en-US">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突然恢复生机</a:t>
            </a:r>
            <a:endParaRPr lang="zh-CN" altLang="en-US">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en-US" altLang="zh-CN">
                <a:solidFill>
                  <a:schemeClr val="tx1"/>
                </a:solidFill>
                <a:latin typeface="Times New Roman" panose="02020603050405020304" charset="0"/>
                <a:cs typeface="Times New Roman" panose="02020603050405020304" charset="0"/>
              </a:rPr>
              <a:t>Under the conductor’s guidance, the orchestra sprang to life. </a:t>
            </a:r>
            <a:endParaRPr lang="en-US" altLang="zh-CN">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a:solidFill>
                  <a:schemeClr val="tx1"/>
                </a:solidFill>
                <a:latin typeface="Times New Roman" panose="02020603050405020304" charset="0"/>
                <a:cs typeface="Times New Roman" panose="02020603050405020304" charset="0"/>
              </a:rPr>
              <a:t>The moment the bell rang, the classroom sprang to life with a burst of noise. </a:t>
            </a:r>
            <a:endParaRPr lang="en-US" altLang="zh-CN">
              <a:solidFill>
                <a:schemeClr val="tx1"/>
              </a:solidFill>
              <a:latin typeface="Times New Roman" panose="02020603050405020304" charset="0"/>
              <a:cs typeface="Times New Roman" panose="02020603050405020304" charset="0"/>
            </a:endParaRPr>
          </a:p>
          <a:p>
            <a:pPr marL="0" indent="0" algn="just">
              <a:spcAft>
                <a:spcPts val="0"/>
              </a:spcAft>
              <a:buNone/>
            </a:pPr>
            <a:r>
              <a:rPr lang="zh-CN" altLang="en-US">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躺、卧动作</a:t>
            </a:r>
            <a:endParaRPr lang="zh-CN" altLang="en-US">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en-US" altLang="zh-CN">
                <a:solidFill>
                  <a:schemeClr val="tx1"/>
                </a:solidFill>
                <a:latin typeface="Times New Roman" panose="02020603050405020304" charset="0"/>
                <a:cs typeface="Times New Roman" panose="02020603050405020304" charset="0"/>
              </a:rPr>
              <a:t>lie</a:t>
            </a:r>
            <a:r>
              <a:rPr lang="zh-CN" altLang="en-US">
                <a:solidFill>
                  <a:schemeClr val="tx1"/>
                </a:solidFill>
                <a:latin typeface="Times New Roman" panose="02020603050405020304" charset="0"/>
                <a:cs typeface="Times New Roman" panose="02020603050405020304" charset="0"/>
              </a:rPr>
              <a:t>躺（过去式、过去分词？</a:t>
            </a:r>
            <a:r>
              <a:rPr lang="en-US" altLang="zh-CN">
                <a:solidFill>
                  <a:schemeClr val="tx1"/>
                </a:solidFill>
                <a:latin typeface="Times New Roman" panose="02020603050405020304" charset="0"/>
                <a:cs typeface="Times New Roman" panose="02020603050405020304" charset="0"/>
              </a:rPr>
              <a:t>lay</a:t>
            </a:r>
            <a:r>
              <a:rPr lang="zh-CN" altLang="en-US">
                <a:solidFill>
                  <a:schemeClr val="tx1"/>
                </a:solidFill>
                <a:latin typeface="Times New Roman" panose="02020603050405020304" charset="0"/>
                <a:cs typeface="Times New Roman" panose="02020603050405020304" charset="0"/>
              </a:rPr>
              <a:t>的过去式、过去分词？）</a:t>
            </a:r>
            <a:endParaRPr lang="zh-CN" altLang="en-US">
              <a:solidFill>
                <a:schemeClr val="tx1"/>
              </a:solidFill>
              <a:latin typeface="Times New Roman" panose="02020603050405020304" charset="0"/>
              <a:cs typeface="Times New Roman" panose="02020603050405020304" charset="0"/>
            </a:endParaRPr>
          </a:p>
          <a:p>
            <a:pPr marL="0" indent="0" algn="just">
              <a:spcAft>
                <a:spcPts val="0"/>
              </a:spcAft>
              <a:buNone/>
            </a:pPr>
            <a:r>
              <a:rPr lang="zh-CN" altLang="en-US">
                <a:solidFill>
                  <a:schemeClr val="tx1"/>
                </a:solidFill>
                <a:latin typeface="Times New Roman" panose="02020603050405020304" charset="0"/>
                <a:cs typeface="Times New Roman" panose="02020603050405020304" charset="0"/>
              </a:rPr>
              <a:t>他躺在床上，盯着看天花板。</a:t>
            </a:r>
            <a:endParaRPr lang="zh-CN" altLang="en-US">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a:solidFill>
                  <a:schemeClr val="tx1"/>
                </a:solidFill>
                <a:latin typeface="Times New Roman" panose="02020603050405020304" charset="0"/>
                <a:cs typeface="Times New Roman" panose="02020603050405020304" charset="0"/>
              </a:rPr>
              <a:t>lie on one’s back</a:t>
            </a:r>
            <a:r>
              <a:rPr lang="zh-CN" altLang="en-US">
                <a:solidFill>
                  <a:schemeClr val="tx1"/>
                </a:solidFill>
                <a:latin typeface="Times New Roman" panose="02020603050405020304" charset="0"/>
                <a:cs typeface="Times New Roman" panose="02020603050405020304" charset="0"/>
              </a:rPr>
              <a:t>躺着</a:t>
            </a:r>
            <a:endParaRPr lang="zh-CN" altLang="en-US">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a:solidFill>
                  <a:schemeClr val="tx1"/>
                </a:solidFill>
                <a:latin typeface="Times New Roman" panose="02020603050405020304" charset="0"/>
                <a:cs typeface="Times New Roman" panose="02020603050405020304" charset="0"/>
              </a:rPr>
              <a:t>lie on one’s stomach</a:t>
            </a:r>
            <a:r>
              <a:rPr lang="zh-CN" altLang="en-US">
                <a:solidFill>
                  <a:schemeClr val="tx1"/>
                </a:solidFill>
                <a:latin typeface="Times New Roman" panose="02020603050405020304" charset="0"/>
                <a:cs typeface="Times New Roman" panose="02020603050405020304" charset="0"/>
              </a:rPr>
              <a:t>趴着</a:t>
            </a:r>
            <a:endParaRPr lang="zh-CN" altLang="en-US">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a:solidFill>
                  <a:schemeClr val="tx1"/>
                </a:solidFill>
                <a:latin typeface="Times New Roman" panose="02020603050405020304" charset="0"/>
                <a:cs typeface="Times New Roman" panose="02020603050405020304" charset="0"/>
              </a:rPr>
              <a:t>The boy lay on his stomach, flipping through a comic book.  </a:t>
            </a:r>
            <a:endParaRPr lang="en-US" altLang="zh-CN">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99415"/>
            <a:ext cx="10968990" cy="5850255"/>
          </a:xfrm>
          <a:ln>
            <a:solidFill>
              <a:schemeClr val="accent1"/>
            </a:solidFill>
          </a:ln>
        </p:spPr>
        <p:txBody>
          <a:bodyPr>
            <a:normAutofit lnSpcReduction="10000"/>
          </a:bodyPr>
          <a:p>
            <a:pPr marL="0" indent="0">
              <a:buNone/>
            </a:pPr>
            <a:r>
              <a:rPr lang="en-US" altLang="zh-CN">
                <a:solidFill>
                  <a:schemeClr val="tx1"/>
                </a:solidFill>
                <a:effectLst>
                  <a:outerShdw blurRad="38100" dist="38100" dir="2700000" algn="tl">
                    <a:srgbClr val="000000">
                      <a:alpha val="43137"/>
                    </a:srgbClr>
                  </a:outerShdw>
                </a:effectLst>
              </a:rPr>
              <a:t>sprawl</a:t>
            </a:r>
            <a:r>
              <a:rPr lang="zh-CN" altLang="en-US">
                <a:solidFill>
                  <a:schemeClr val="tx1"/>
                </a:solidFill>
                <a:effectLst>
                  <a:outerShdw blurRad="38100" dist="38100" dir="2700000" algn="tl">
                    <a:srgbClr val="000000">
                      <a:alpha val="43137"/>
                    </a:srgbClr>
                  </a:outerShdw>
                </a:effectLst>
              </a:rPr>
              <a:t>伸开四肢坐（躺）；蔓延</a:t>
            </a:r>
            <a:endParaRPr lang="zh-CN" altLang="en-US">
              <a:solidFill>
                <a:schemeClr val="tx1"/>
              </a:solidFill>
              <a:effectLst>
                <a:outerShdw blurRad="38100" dist="38100" dir="2700000" algn="tl">
                  <a:srgbClr val="000000">
                    <a:alpha val="43137"/>
                  </a:srgbClr>
                </a:outerShdw>
              </a:effectLst>
            </a:endParaRPr>
          </a:p>
          <a:p>
            <a:pPr marL="0" indent="0">
              <a:buNone/>
            </a:pPr>
            <a:r>
              <a:rPr lang="en-US" altLang="zh-CN">
                <a:solidFill>
                  <a:schemeClr val="tx1"/>
                </a:solidFill>
              </a:rPr>
              <a:t>I tripped and went sprawling. </a:t>
            </a:r>
            <a:endParaRPr lang="en-US" altLang="zh-CN">
              <a:solidFill>
                <a:schemeClr val="tx1"/>
              </a:solidFill>
            </a:endParaRPr>
          </a:p>
          <a:p>
            <a:pPr marL="0" indent="0">
              <a:buNone/>
            </a:pPr>
            <a:r>
              <a:rPr lang="en-US" altLang="zh-CN">
                <a:solidFill>
                  <a:schemeClr val="tx1"/>
                </a:solidFill>
              </a:rPr>
              <a:t>The town sprawled along the side of the lake. </a:t>
            </a:r>
            <a:endParaRPr lang="en-US" altLang="zh-CN">
              <a:solidFill>
                <a:schemeClr val="tx1"/>
              </a:solidFill>
            </a:endParaRPr>
          </a:p>
          <a:p>
            <a:pPr marL="0" indent="0">
              <a:buNone/>
            </a:pPr>
            <a:r>
              <a:rPr lang="en-US" altLang="zh-CN">
                <a:solidFill>
                  <a:schemeClr val="tx1"/>
                </a:solidFill>
              </a:rPr>
              <a:t>(</a:t>
            </a:r>
            <a:r>
              <a:rPr lang="zh-CN" altLang="en-US">
                <a:solidFill>
                  <a:schemeClr val="tx1"/>
                </a:solidFill>
              </a:rPr>
              <a:t>难句理解）</a:t>
            </a:r>
            <a:r>
              <a:rPr lang="en-US" altLang="zh-CN">
                <a:solidFill>
                  <a:schemeClr val="tx1"/>
                </a:solidFill>
              </a:rPr>
              <a:t>The new accessibility of land around almost every major city sparked an explosion of real estate development and fueled what we now know as urban sprawl. </a:t>
            </a:r>
            <a:endParaRPr lang="en-US" altLang="zh-CN">
              <a:solidFill>
                <a:schemeClr val="tx1"/>
              </a:solidFill>
            </a:endParaRPr>
          </a:p>
          <a:p>
            <a:pPr marL="0" indent="0">
              <a:buNone/>
            </a:pPr>
            <a:r>
              <a:rPr lang="en-US" altLang="zh-CN">
                <a:solidFill>
                  <a:schemeClr val="tx1"/>
                </a:solidFill>
                <a:effectLst>
                  <a:outerShdw blurRad="38100" dist="38100" dir="2700000" algn="tl">
                    <a:srgbClr val="000000">
                      <a:alpha val="43137"/>
                    </a:srgbClr>
                  </a:outerShdw>
                </a:effectLst>
              </a:rPr>
              <a:t>collapse +</a:t>
            </a:r>
            <a:r>
              <a:rPr lang="zh-CN" altLang="en-US">
                <a:solidFill>
                  <a:schemeClr val="tx1"/>
                </a:solidFill>
                <a:effectLst>
                  <a:outerShdw blurRad="38100" dist="38100" dir="2700000" algn="tl">
                    <a:srgbClr val="000000">
                      <a:alpha val="43137"/>
                    </a:srgbClr>
                  </a:outerShdw>
                </a:effectLst>
              </a:rPr>
              <a:t>介词</a:t>
            </a:r>
            <a:r>
              <a:rPr lang="en-US" altLang="zh-CN">
                <a:solidFill>
                  <a:schemeClr val="tx1"/>
                </a:solidFill>
                <a:effectLst>
                  <a:outerShdw blurRad="38100" dist="38100" dir="2700000" algn="tl">
                    <a:srgbClr val="000000">
                      <a:alpha val="43137"/>
                    </a:srgbClr>
                  </a:outerShdw>
                </a:effectLst>
              </a:rPr>
              <a:t>=sink +</a:t>
            </a:r>
            <a:r>
              <a:rPr lang="zh-CN" altLang="en-US">
                <a:solidFill>
                  <a:schemeClr val="tx1"/>
                </a:solidFill>
                <a:effectLst>
                  <a:outerShdw blurRad="38100" dist="38100" dir="2700000" algn="tl">
                    <a:srgbClr val="000000">
                      <a:alpha val="43137"/>
                    </a:srgbClr>
                  </a:outerShdw>
                </a:effectLst>
              </a:rPr>
              <a:t>介词</a:t>
            </a:r>
            <a:r>
              <a:rPr lang="en-US" altLang="zh-CN">
                <a:solidFill>
                  <a:schemeClr val="tx1"/>
                </a:solidFill>
                <a:effectLst>
                  <a:outerShdw blurRad="38100" dist="38100" dir="2700000" algn="tl">
                    <a:srgbClr val="000000">
                      <a:alpha val="43137"/>
                    </a:srgbClr>
                  </a:outerShdw>
                </a:effectLst>
              </a:rPr>
              <a:t>=slump+</a:t>
            </a:r>
            <a:r>
              <a:rPr lang="zh-CN" altLang="en-US">
                <a:solidFill>
                  <a:schemeClr val="tx1"/>
                </a:solidFill>
                <a:effectLst>
                  <a:outerShdw blurRad="38100" dist="38100" dir="2700000" algn="tl">
                    <a:srgbClr val="000000">
                      <a:alpha val="43137"/>
                    </a:srgbClr>
                  </a:outerShdw>
                </a:effectLst>
              </a:rPr>
              <a:t>介词</a:t>
            </a:r>
            <a:endParaRPr lang="zh-CN" altLang="en-US">
              <a:solidFill>
                <a:schemeClr val="tx1"/>
              </a:solidFill>
              <a:effectLst>
                <a:outerShdw blurRad="38100" dist="38100" dir="2700000" algn="tl">
                  <a:srgbClr val="000000">
                    <a:alpha val="43137"/>
                  </a:srgbClr>
                </a:outerShdw>
              </a:effectLst>
            </a:endParaRPr>
          </a:p>
          <a:p>
            <a:pPr marL="0" indent="0">
              <a:buNone/>
            </a:pPr>
            <a:r>
              <a:rPr lang="en-US" altLang="zh-CN">
                <a:solidFill>
                  <a:schemeClr val="tx1"/>
                </a:solidFill>
              </a:rPr>
              <a:t>Hearing the sad news, the mother collapsed into the chair, tears coming out. </a:t>
            </a:r>
            <a:endParaRPr lang="en-US" altLang="zh-CN">
              <a:solidFill>
                <a:schemeClr val="tx1"/>
              </a:solidFill>
            </a:endParaRPr>
          </a:p>
          <a:p>
            <a:pPr marL="0" indent="0">
              <a:buNone/>
            </a:pPr>
            <a:r>
              <a:rPr lang="zh-CN" altLang="en-US">
                <a:solidFill>
                  <a:schemeClr val="tx1"/>
                </a:solidFill>
              </a:rPr>
              <a:t>爬行动作</a:t>
            </a:r>
            <a:endParaRPr lang="zh-CN" altLang="en-US">
              <a:solidFill>
                <a:schemeClr val="tx1"/>
              </a:solidFill>
            </a:endParaRPr>
          </a:p>
          <a:p>
            <a:pPr marL="0" indent="0">
              <a:buNone/>
            </a:pPr>
            <a:r>
              <a:rPr lang="en-US" altLang="zh-CN">
                <a:solidFill>
                  <a:schemeClr val="tx1"/>
                </a:solidFill>
                <a:effectLst>
                  <a:outerShdw blurRad="38100" dist="38100" dir="2700000" algn="tl">
                    <a:srgbClr val="000000">
                      <a:alpha val="43137"/>
                    </a:srgbClr>
                  </a:outerShdw>
                </a:effectLst>
              </a:rPr>
              <a:t>climb</a:t>
            </a:r>
            <a:r>
              <a:rPr lang="zh-CN" altLang="en-US">
                <a:solidFill>
                  <a:schemeClr val="tx1"/>
                </a:solidFill>
                <a:effectLst>
                  <a:outerShdw blurRad="38100" dist="38100" dir="2700000" algn="tl">
                    <a:srgbClr val="000000">
                      <a:alpha val="43137"/>
                    </a:srgbClr>
                  </a:outerShdw>
                </a:effectLst>
              </a:rPr>
              <a:t>通常为垂直爬</a:t>
            </a:r>
            <a:endParaRPr lang="zh-CN" altLang="en-US">
              <a:solidFill>
                <a:schemeClr val="tx1"/>
              </a:solidFill>
              <a:effectLst>
                <a:outerShdw blurRad="38100" dist="38100" dir="2700000" algn="tl">
                  <a:srgbClr val="000000">
                    <a:alpha val="43137"/>
                  </a:srgbClr>
                </a:outerShdw>
              </a:effectLst>
            </a:endParaRPr>
          </a:p>
          <a:p>
            <a:pPr marL="0" indent="0">
              <a:buNone/>
            </a:pPr>
            <a:r>
              <a:rPr lang="en-US" altLang="zh-CN">
                <a:solidFill>
                  <a:schemeClr val="tx1"/>
                </a:solidFill>
              </a:rPr>
              <a:t>She climbed up the mountain with determination. </a:t>
            </a:r>
            <a:endParaRPr lang="en-US" altLang="zh-CN">
              <a:solidFill>
                <a:schemeClr val="tx1"/>
              </a:solidFill>
            </a:endParaRPr>
          </a:p>
          <a:p>
            <a:pPr marL="0" indent="0">
              <a:buNone/>
            </a:pPr>
            <a:r>
              <a:rPr lang="en-US" altLang="zh-CN">
                <a:solidFill>
                  <a:schemeClr val="tx1"/>
                </a:solidFill>
                <a:effectLst>
                  <a:outerShdw blurRad="38100" dist="38100" dir="2700000" algn="tl">
                    <a:srgbClr val="000000">
                      <a:alpha val="43137"/>
                    </a:srgbClr>
                  </a:outerShdw>
                </a:effectLst>
              </a:rPr>
              <a:t>crawl</a:t>
            </a:r>
            <a:r>
              <a:rPr lang="zh-CN" altLang="en-US">
                <a:solidFill>
                  <a:schemeClr val="tx1"/>
                </a:solidFill>
                <a:effectLst>
                  <a:outerShdw blurRad="38100" dist="38100" dir="2700000" algn="tl">
                    <a:srgbClr val="000000">
                      <a:alpha val="43137"/>
                    </a:srgbClr>
                  </a:outerShdw>
                </a:effectLst>
              </a:rPr>
              <a:t>水平爬</a:t>
            </a:r>
            <a:endParaRPr lang="zh-CN" altLang="en-US">
              <a:solidFill>
                <a:schemeClr val="tx1"/>
              </a:solidFill>
              <a:effectLst>
                <a:outerShdw blurRad="38100" dist="38100" dir="2700000" algn="tl">
                  <a:srgbClr val="000000">
                    <a:alpha val="43137"/>
                  </a:srgbClr>
                </a:outerShdw>
              </a:effectLst>
            </a:endParaRPr>
          </a:p>
          <a:p>
            <a:pPr marL="0" indent="0">
              <a:buNone/>
            </a:pPr>
            <a:r>
              <a:rPr lang="en-US" altLang="zh-CN">
                <a:solidFill>
                  <a:schemeClr val="tx1"/>
                </a:solidFill>
              </a:rPr>
              <a:t>The traffic crawled in the rush hour. </a:t>
            </a:r>
            <a:endParaRPr lang="en-US" altLang="zh-CN">
              <a:solidFill>
                <a:schemeClr val="tx1"/>
              </a:solidFill>
            </a:endParaRPr>
          </a:p>
          <a:p>
            <a:pPr marL="0" indent="0">
              <a:buNone/>
            </a:pPr>
            <a:r>
              <a:rPr lang="en-US" altLang="zh-CN">
                <a:solidFill>
                  <a:schemeClr val="tx1"/>
                </a:solidFill>
              </a:rPr>
              <a:t>My skin crawled when I heard the story. </a:t>
            </a:r>
            <a:endParaRPr lang="en-US" altLang="zh-CN">
              <a:solidFill>
                <a:schemeClr val="tx1"/>
              </a:solidFill>
            </a:endParaRPr>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6.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3641</Words>
  <Application>WPS 演示</Application>
  <PresentationFormat>宽屏</PresentationFormat>
  <Paragraphs>79</Paragraphs>
  <Slides>12</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12</vt:i4>
      </vt:variant>
    </vt:vector>
  </HeadingPairs>
  <TitlesOfParts>
    <vt:vector size="21" baseType="lpstr">
      <vt:lpstr>Arial</vt:lpstr>
      <vt:lpstr>宋体</vt:lpstr>
      <vt:lpstr>Wingdings</vt:lpstr>
      <vt:lpstr>Wingdings</vt:lpstr>
      <vt:lpstr>微软雅黑</vt:lpstr>
      <vt:lpstr>Arial Unicode MS</vt:lpstr>
      <vt:lpstr>Calibri</vt:lpstr>
      <vt:lpstr>Times New Roman</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marble   duang</cp:lastModifiedBy>
  <cp:revision>184</cp:revision>
  <dcterms:created xsi:type="dcterms:W3CDTF">2019-06-19T02:08:00Z</dcterms:created>
  <dcterms:modified xsi:type="dcterms:W3CDTF">2025-12-27T09:45:32Z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2052-12.1.0.24034</vt:lpwstr>
  </property>
  <property fmtid="{D5CDD505-2E9C-101B-9397-08002B2CF9AE}" pid="3" name="ICV">
    <vt:lpwstr>48C224EE87DB4D67AE9306E0B725CB43_11</vt:lpwstr>
  </property>
</Properties>
</file>