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8" r:id="rId4"/>
    <p:sldId id="257" r:id="rId5"/>
    <p:sldId id="259" r:id="rId6"/>
    <p:sldId id="260" r:id="rId7"/>
    <p:sldId id="261" r:id="rId8"/>
    <p:sldId id="262" r:id="rId9"/>
    <p:sldId id="263" r:id="rId10"/>
    <p:sldId id="264" r:id="rId11"/>
    <p:sldId id="265" r:id="rId12"/>
    <p:sldId id="266" r:id="rId13"/>
    <p:sldId id="267" r:id="rId14"/>
    <p:sldId id="268" r:id="rId15"/>
    <p:sldId id="269" r:id="rId1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4.xml"/><Relationship Id="rId2" Type="http://schemas.openxmlformats.org/officeDocument/2006/relationships/image" Target="../media/image2.jpeg"/><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6.xml"/><Relationship Id="rId2" Type="http://schemas.openxmlformats.org/officeDocument/2006/relationships/image" Target="../media/image3.jpeg"/><Relationship Id="rId1" Type="http://schemas.openxmlformats.org/officeDocument/2006/relationships/tags" Target="../tags/tag85.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0.xml"/><Relationship Id="rId2" Type="http://schemas.openxmlformats.org/officeDocument/2006/relationships/image" Target="../media/image1.png"/><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a:solidFill>
                  <a:srgbClr val="FF0000"/>
                </a:solidFill>
              </a:rPr>
              <a:t>《读后续写工具箱》二十二</a:t>
            </a:r>
            <a:endParaRPr lang="zh-CN" altLang="zh-CN">
              <a:solidFill>
                <a:srgbClr val="FF0000"/>
              </a:solidFill>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81330"/>
            <a:ext cx="10968990" cy="5768340"/>
          </a:xfrm>
          <a:ln>
            <a:solidFill>
              <a:schemeClr val="accent1"/>
            </a:solidFill>
          </a:ln>
        </p:spPr>
        <p:txBody>
          <a:bodyPr/>
          <a:p>
            <a:pPr marL="0" indent="0">
              <a:buNone/>
            </a:pPr>
            <a:r>
              <a:rPr lang="en-US" altLang="zh-CN" sz="2000">
                <a:solidFill>
                  <a:schemeClr val="tx1"/>
                </a:solidFill>
              </a:rPr>
              <a:t>tip</a:t>
            </a:r>
            <a:r>
              <a:rPr lang="zh-CN" altLang="en-US" sz="2000">
                <a:solidFill>
                  <a:schemeClr val="tx1"/>
                </a:solidFill>
              </a:rPr>
              <a:t>倾倒、翻倒</a:t>
            </a:r>
            <a:endParaRPr lang="zh-CN" altLang="en-US" sz="2000">
              <a:solidFill>
                <a:schemeClr val="tx1"/>
              </a:solidFill>
            </a:endParaRPr>
          </a:p>
          <a:p>
            <a:pPr marL="0" indent="0">
              <a:buNone/>
            </a:pPr>
            <a:r>
              <a:rPr lang="en-US" altLang="zh-CN" sz="2000">
                <a:solidFill>
                  <a:schemeClr val="tx1"/>
                </a:solidFill>
              </a:rPr>
              <a:t>He tipped the cup, spilling water everywhere. </a:t>
            </a:r>
            <a:endParaRPr lang="en-US" altLang="zh-CN" sz="2000">
              <a:solidFill>
                <a:schemeClr val="tx1"/>
              </a:solidFill>
            </a:endParaRPr>
          </a:p>
          <a:p>
            <a:pPr marL="0" indent="0">
              <a:buNone/>
            </a:pPr>
            <a:r>
              <a:rPr lang="en-US" altLang="zh-CN" sz="2000">
                <a:solidFill>
                  <a:schemeClr val="tx1"/>
                </a:solidFill>
              </a:rPr>
              <a:t>The car stopped suddenly, nearly tipping me out of the seat. </a:t>
            </a:r>
            <a:endParaRPr lang="en-US" altLang="zh-CN" sz="2000">
              <a:solidFill>
                <a:schemeClr val="tx1"/>
              </a:solidFill>
            </a:endParaRPr>
          </a:p>
          <a:p>
            <a:pPr marL="0" indent="0">
              <a:buNone/>
            </a:pPr>
            <a:r>
              <a:rPr lang="en-US" altLang="zh-CN" sz="2000">
                <a:solidFill>
                  <a:schemeClr val="tx1"/>
                </a:solidFill>
              </a:rPr>
              <a:t>cup</a:t>
            </a:r>
            <a:r>
              <a:rPr lang="zh-CN" altLang="en-US" sz="2000">
                <a:solidFill>
                  <a:schemeClr val="tx1"/>
                </a:solidFill>
              </a:rPr>
              <a:t>双手捧着住</a:t>
            </a:r>
            <a:endParaRPr lang="zh-CN" altLang="en-US" sz="2000">
              <a:solidFill>
                <a:schemeClr val="tx1"/>
              </a:solidFill>
            </a:endParaRPr>
          </a:p>
          <a:p>
            <a:pPr marL="0" indent="0">
              <a:buNone/>
            </a:pPr>
            <a:r>
              <a:rPr lang="en-US" altLang="zh-CN" sz="2000">
                <a:solidFill>
                  <a:schemeClr val="tx1"/>
                </a:solidFill>
              </a:rPr>
              <a:t>Carefully, I cupped / embraced / cradled the bird in my palms. </a:t>
            </a:r>
            <a:endParaRPr lang="en-US" altLang="zh-CN" sz="2000">
              <a:solidFill>
                <a:schemeClr val="tx1"/>
              </a:solidFill>
            </a:endParaRPr>
          </a:p>
          <a:p>
            <a:pPr marL="0" indent="0">
              <a:buNone/>
            </a:pPr>
            <a:r>
              <a:rPr lang="en-US" altLang="zh-CN" sz="2000">
                <a:solidFill>
                  <a:schemeClr val="tx1"/>
                </a:solidFill>
              </a:rPr>
              <a:t>nestle</a:t>
            </a:r>
            <a:r>
              <a:rPr lang="zh-CN" altLang="en-US" sz="2000">
                <a:solidFill>
                  <a:schemeClr val="tx1"/>
                </a:solidFill>
              </a:rPr>
              <a:t>温柔安置</a:t>
            </a:r>
            <a:endParaRPr lang="zh-CN" altLang="en-US" sz="2000">
              <a:solidFill>
                <a:schemeClr val="tx1"/>
              </a:solidFill>
            </a:endParaRPr>
          </a:p>
          <a:p>
            <a:pPr marL="0" indent="0">
              <a:buNone/>
            </a:pPr>
            <a:r>
              <a:rPr lang="en-US" altLang="zh-CN" sz="2000">
                <a:solidFill>
                  <a:schemeClr val="tx1"/>
                </a:solidFill>
              </a:rPr>
              <a:t>The kitten nestled in her cupped hands. </a:t>
            </a:r>
            <a:endParaRPr lang="en-US" altLang="zh-CN" sz="2000">
              <a:solidFill>
                <a:schemeClr val="tx1"/>
              </a:solidFill>
            </a:endParaRPr>
          </a:p>
          <a:p>
            <a:pPr marL="0" indent="0">
              <a:buNone/>
            </a:pPr>
            <a:r>
              <a:rPr lang="zh-CN" altLang="en-US" sz="2000">
                <a:solidFill>
                  <a:schemeClr val="tx1"/>
                </a:solidFill>
              </a:rPr>
              <a:t>下节从</a:t>
            </a:r>
            <a:r>
              <a:rPr lang="en-US" altLang="zh-CN" sz="2000">
                <a:solidFill>
                  <a:schemeClr val="tx1"/>
                </a:solidFill>
              </a:rPr>
              <a:t>P</a:t>
            </a:r>
            <a:r>
              <a:rPr lang="en-US" altLang="zh-CN" sz="2000" baseline="-25000">
                <a:solidFill>
                  <a:schemeClr val="tx1"/>
                </a:solidFill>
              </a:rPr>
              <a:t>242</a:t>
            </a:r>
            <a:r>
              <a:rPr lang="zh-CN" altLang="en-US" sz="2000">
                <a:solidFill>
                  <a:schemeClr val="tx1"/>
                </a:solidFill>
              </a:rPr>
              <a:t>开始</a:t>
            </a:r>
            <a:endParaRPr lang="zh-CN" altLang="en-US" sz="2000">
              <a:solidFill>
                <a:schemeClr val="tx1"/>
              </a:solidFill>
            </a:endParaRPr>
          </a:p>
        </p:txBody>
      </p:sp>
    </p:spTree>
    <p:custDataLst>
      <p:tags r:id="rId2"/>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60375"/>
            <a:ext cx="10968990" cy="5789295"/>
          </a:xfrm>
          <a:ln>
            <a:solidFill>
              <a:schemeClr val="accent1"/>
            </a:solidFill>
          </a:ln>
        </p:spPr>
        <p:txBody>
          <a:bodyPr/>
          <a:p>
            <a:pPr marL="0" indent="0">
              <a:buNone/>
            </a:pPr>
            <a:endParaRPr lang="zh-CN" altLang="en-US"/>
          </a:p>
        </p:txBody>
      </p:sp>
      <p:pic>
        <p:nvPicPr>
          <p:cNvPr id="4" name="图片 3" descr="Screenshot_20251224_075219"/>
          <p:cNvPicPr>
            <a:picLocks noChangeAspect="1"/>
          </p:cNvPicPr>
          <p:nvPr/>
        </p:nvPicPr>
        <p:blipFill>
          <a:blip r:embed="rId2"/>
          <a:stretch>
            <a:fillRect/>
          </a:stretch>
        </p:blipFill>
        <p:spPr>
          <a:xfrm>
            <a:off x="0" y="0"/>
            <a:ext cx="12192635" cy="6249670"/>
          </a:xfrm>
          <a:prstGeom prst="rect">
            <a:avLst/>
          </a:prstGeom>
        </p:spPr>
      </p:pic>
    </p:spTree>
    <p:custDataLst>
      <p:tags r:id="rId3"/>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43535"/>
            <a:ext cx="10968990" cy="5717540"/>
          </a:xfrm>
        </p:spPr>
        <p:txBody>
          <a:bodyPr/>
          <a:p>
            <a:pPr marL="0" indent="0">
              <a:buNone/>
            </a:pPr>
            <a:endParaRPr lang="zh-CN" altLang="en-US"/>
          </a:p>
        </p:txBody>
      </p:sp>
      <p:pic>
        <p:nvPicPr>
          <p:cNvPr id="4" name="图片 3" descr="Screenshot_20251224_075233"/>
          <p:cNvPicPr>
            <a:picLocks noChangeAspect="1"/>
          </p:cNvPicPr>
          <p:nvPr/>
        </p:nvPicPr>
        <p:blipFill>
          <a:blip r:embed="rId2"/>
          <a:stretch>
            <a:fillRect/>
          </a:stretch>
        </p:blipFill>
        <p:spPr>
          <a:xfrm>
            <a:off x="0" y="635"/>
            <a:ext cx="12192635" cy="6944360"/>
          </a:xfrm>
          <a:prstGeom prst="rect">
            <a:avLst/>
          </a:prstGeom>
        </p:spPr>
      </p:pic>
    </p:spTree>
    <p:custDataLst>
      <p:tags r:id="rId3"/>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64490"/>
            <a:ext cx="10968990" cy="5885180"/>
          </a:xfrm>
          <a:ln>
            <a:solidFill>
              <a:schemeClr val="accent1"/>
            </a:solidFill>
          </a:ln>
        </p:spPr>
        <p:txBody>
          <a:bodyPr/>
          <a:p>
            <a:pPr marL="0" indent="0" algn="just">
              <a:buNone/>
            </a:pPr>
            <a:r>
              <a:rPr lang="zh-CN" altLang="en-US" sz="2800">
                <a:solidFill>
                  <a:schemeClr val="tx1"/>
                </a:solidFill>
              </a:rPr>
              <a:t>人物：</a:t>
            </a:r>
            <a:endParaRPr lang="zh-CN" altLang="en-US" sz="2800">
              <a:solidFill>
                <a:schemeClr val="tx1"/>
              </a:solidFill>
            </a:endParaRPr>
          </a:p>
          <a:p>
            <a:pPr marL="0" indent="0" algn="just">
              <a:buNone/>
            </a:pPr>
            <a:r>
              <a:rPr lang="en-US" altLang="zh-CN" sz="2800">
                <a:solidFill>
                  <a:schemeClr val="tx1"/>
                </a:solidFill>
              </a:rPr>
              <a:t>Mrs Bright (</a:t>
            </a:r>
            <a:r>
              <a:rPr lang="zh-CN" altLang="en-US" sz="2800">
                <a:solidFill>
                  <a:schemeClr val="tx1"/>
                </a:solidFill>
              </a:rPr>
              <a:t>校长</a:t>
            </a:r>
            <a:r>
              <a:rPr lang="en-US" altLang="zh-CN" sz="2800">
                <a:solidFill>
                  <a:schemeClr val="tx1"/>
                </a:solidFill>
              </a:rPr>
              <a:t>), I (23</a:t>
            </a:r>
            <a:r>
              <a:rPr lang="zh-CN" altLang="en-US" sz="2800">
                <a:solidFill>
                  <a:schemeClr val="tx1"/>
                </a:solidFill>
              </a:rPr>
              <a:t>岁离婚</a:t>
            </a:r>
            <a:r>
              <a:rPr lang="en-US" altLang="zh-CN" sz="2800">
                <a:solidFill>
                  <a:schemeClr val="tx1"/>
                </a:solidFill>
              </a:rPr>
              <a:t>), 22</a:t>
            </a:r>
            <a:r>
              <a:rPr lang="zh-CN" altLang="en-US" sz="2800">
                <a:solidFill>
                  <a:schemeClr val="tx1"/>
                </a:solidFill>
              </a:rPr>
              <a:t>个</a:t>
            </a:r>
            <a:r>
              <a:rPr lang="en-US" altLang="zh-CN" sz="2800">
                <a:solidFill>
                  <a:schemeClr val="tx1"/>
                </a:solidFill>
              </a:rPr>
              <a:t>5</a:t>
            </a:r>
            <a:r>
              <a:rPr lang="zh-CN" altLang="en-US" sz="2800">
                <a:solidFill>
                  <a:schemeClr val="tx1"/>
                </a:solidFill>
              </a:rPr>
              <a:t>年级小朋友，</a:t>
            </a:r>
            <a:r>
              <a:rPr lang="en-US" altLang="zh-CN" sz="2800">
                <a:solidFill>
                  <a:schemeClr val="tx1"/>
                </a:solidFill>
              </a:rPr>
              <a:t>Tracy (</a:t>
            </a:r>
            <a:r>
              <a:rPr lang="zh-CN" altLang="en-US" sz="2800">
                <a:solidFill>
                  <a:schemeClr val="tx1"/>
                </a:solidFill>
              </a:rPr>
              <a:t>女孩，文盲</a:t>
            </a:r>
            <a:r>
              <a:rPr lang="en-US" altLang="zh-CN" sz="2800">
                <a:solidFill>
                  <a:schemeClr val="tx1"/>
                </a:solidFill>
              </a:rPr>
              <a:t>), Kyle (</a:t>
            </a:r>
            <a:r>
              <a:rPr lang="zh-CN" altLang="en-US" sz="2800">
                <a:solidFill>
                  <a:schemeClr val="tx1"/>
                </a:solidFill>
              </a:rPr>
              <a:t>男孩，被人忽视）</a:t>
            </a:r>
            <a:r>
              <a:rPr lang="en-US" altLang="zh-CN" sz="2800">
                <a:solidFill>
                  <a:schemeClr val="tx1"/>
                </a:solidFill>
              </a:rPr>
              <a:t> </a:t>
            </a:r>
            <a:endParaRPr lang="en-US" altLang="zh-CN" sz="2800">
              <a:solidFill>
                <a:schemeClr val="tx1"/>
              </a:solidFill>
            </a:endParaRPr>
          </a:p>
          <a:p>
            <a:pPr marL="0" indent="0" algn="just">
              <a:buNone/>
            </a:pPr>
            <a:r>
              <a:rPr lang="zh-CN" altLang="en-US" sz="2800">
                <a:solidFill>
                  <a:schemeClr val="tx1"/>
                </a:solidFill>
              </a:rPr>
              <a:t>核心词汇：</a:t>
            </a:r>
            <a:endParaRPr lang="zh-CN" altLang="en-US" sz="2800">
              <a:solidFill>
                <a:schemeClr val="tx1"/>
              </a:solidFill>
            </a:endParaRPr>
          </a:p>
          <a:p>
            <a:pPr marL="0" indent="0" algn="just">
              <a:buNone/>
            </a:pPr>
            <a:r>
              <a:rPr lang="en-US" altLang="zh-CN" sz="2800">
                <a:solidFill>
                  <a:schemeClr val="tx1"/>
                </a:solidFill>
              </a:rPr>
              <a:t>rejection (</a:t>
            </a:r>
            <a:r>
              <a:rPr lang="zh-CN" altLang="en-US" sz="2800">
                <a:solidFill>
                  <a:schemeClr val="tx1"/>
                </a:solidFill>
              </a:rPr>
              <a:t>学生自己的感受，校长的态度，作者自己的感受）</a:t>
            </a:r>
            <a:endParaRPr lang="zh-CN" altLang="en-US" sz="2800">
              <a:solidFill>
                <a:schemeClr val="tx1"/>
              </a:solidFill>
            </a:endParaRPr>
          </a:p>
          <a:p>
            <a:pPr marL="0" indent="0" algn="just">
              <a:buNone/>
            </a:pPr>
            <a:r>
              <a:rPr lang="zh-CN" altLang="en-US" sz="2800">
                <a:solidFill>
                  <a:schemeClr val="tx1"/>
                </a:solidFill>
              </a:rPr>
              <a:t>升华句：</a:t>
            </a:r>
            <a:r>
              <a:rPr lang="en-US" altLang="zh-CN" sz="2800">
                <a:solidFill>
                  <a:schemeClr val="tx1"/>
                </a:solidFill>
              </a:rPr>
              <a:t>?</a:t>
            </a:r>
            <a:endParaRPr lang="zh-CN" altLang="en-US" sz="2800">
              <a:solidFill>
                <a:schemeClr val="tx1"/>
              </a:solidFill>
            </a:endParaRPr>
          </a:p>
          <a:p>
            <a:pPr marL="0" indent="0" algn="just">
              <a:buNone/>
            </a:pPr>
            <a:endParaRPr lang="zh-CN" altLang="en-US" sz="2800">
              <a:solidFill>
                <a:schemeClr val="tx1"/>
              </a:solidFill>
            </a:endParaRPr>
          </a:p>
        </p:txBody>
      </p:sp>
    </p:spTree>
    <p:custDataLst>
      <p:tags r:id="rId2"/>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28625"/>
            <a:ext cx="10968990" cy="5821045"/>
          </a:xfrm>
          <a:ln>
            <a:solidFill>
              <a:schemeClr val="accent1"/>
            </a:solidFill>
          </a:ln>
        </p:spPr>
        <p:txBody>
          <a:bodyPr>
            <a:noAutofit/>
          </a:bodyPr>
          <a:p>
            <a:pPr marL="0" indent="457200" algn="just">
              <a:lnSpc>
                <a:spcPts val="2600"/>
              </a:lnSpc>
              <a:spcAft>
                <a:spcPts val="0"/>
              </a:spcAft>
              <a:buNone/>
            </a:pPr>
            <a:r>
              <a:rPr lang="en-US" altLang="zh-CN" sz="2400" b="1" i="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 decided to do something for these rejected kids.</a:t>
            </a:r>
            <a:r>
              <a:rPr lang="en-US" altLang="zh-CN" sz="2400">
                <a:solidFill>
                  <a:schemeClr val="tx1"/>
                </a:solidFill>
                <a:latin typeface="Times New Roman" panose="02020603050405020304" charset="0"/>
                <a:cs typeface="Times New Roman" panose="02020603050405020304" charset="0"/>
              </a:rPr>
              <a:t> </a:t>
            </a:r>
            <a:r>
              <a:rPr lang="en-US" altLang="zh-CN" sz="2400" u="sng">
                <a:solidFill>
                  <a:schemeClr val="tx1"/>
                </a:solidFill>
                <a:latin typeface="Times New Roman" panose="02020603050405020304" charset="0"/>
                <a:cs typeface="Times New Roman" panose="02020603050405020304" charset="0"/>
              </a:rPr>
              <a:t>I started by learning about each one.</a:t>
            </a:r>
            <a:r>
              <a:rPr lang="en-US" altLang="zh-CN" sz="2400">
                <a:solidFill>
                  <a:schemeClr val="tx1"/>
                </a:solidFill>
                <a:latin typeface="Times New Roman" panose="02020603050405020304" charset="0"/>
                <a:cs typeface="Times New Roman" panose="02020603050405020304" charset="0"/>
              </a:rPr>
              <a:t> For Tracy, I found books that matched her interest, hoping to spark her curiosity. For Kyle, whose face was often stained with tears, I made time for gentle chats after school, listening without judgment.  "I won't give up on you. You all matter a lot," I told them with affection, trying to make everyone in the class feel loved and needed. Not only did I let them feel my love, but I clarified class requirements and maintained teaching routines. </a:t>
            </a:r>
            <a:r>
              <a:rPr lang="en-US" altLang="zh-CN" sz="2400" u="sng">
                <a:solidFill>
                  <a:schemeClr val="tx1"/>
                </a:solidFill>
                <a:latin typeface="Times New Roman" panose="02020603050405020304" charset="0"/>
                <a:cs typeface="Times New Roman" panose="02020603050405020304" charset="0"/>
              </a:rPr>
              <a:t>I tried my best to care for them both emotionally and academically. </a:t>
            </a:r>
            <a:endParaRPr lang="en-US" altLang="zh-CN" sz="2400" u="sng">
              <a:solidFill>
                <a:schemeClr val="tx1"/>
              </a:solidFill>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Gradually, the students realized that I cared for them.</a:t>
            </a:r>
            <a:r>
              <a:rPr lang="en-US" altLang="zh-CN" sz="2400">
                <a:solidFill>
                  <a:schemeClr val="tx1"/>
                </a:solidFill>
                <a:latin typeface="Times New Roman" panose="02020603050405020304" charset="0"/>
                <a:cs typeface="Times New Roman" panose="02020603050405020304" charset="0"/>
              </a:rPr>
              <a:t> With distrust melting away, they listened to me in class and comfortingly, they began to share with me their little secrets. Tracy showed a growing interest in class and Kyle smiled more often. Constant noise and fights gave way to hearty laughter and mutual help. Even Mrs. Bright was extremely surprised at this transformation, saying: "You really did an amazing job." Hearing this, I felt all my efforts were worth it and deep inside </a:t>
            </a:r>
            <a:r>
              <a:rPr lang="en-US" altLang="zh-CN" sz="2400" u="sng">
                <a:solidFill>
                  <a:schemeClr val="tx1"/>
                </a:solidFill>
                <a:latin typeface="Times New Roman" panose="02020603050405020304" charset="0"/>
                <a:cs typeface="Times New Roman" panose="02020603050405020304" charset="0"/>
              </a:rPr>
              <a:t>I knew that teaching is mutual healing, for I left behind my failed marriage and no longer felt rejected.</a:t>
            </a: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93700"/>
            <a:ext cx="10968990" cy="5855970"/>
          </a:xfrm>
          <a:ln>
            <a:solidFill>
              <a:schemeClr val="accent1"/>
            </a:solidFill>
          </a:ln>
        </p:spPr>
        <p:txBody>
          <a:bodyPr/>
          <a:p>
            <a:pPr marL="0" indent="0">
              <a:buNone/>
            </a:pPr>
            <a:r>
              <a:rPr lang="zh-CN" altLang="en-US" sz="2400">
                <a:solidFill>
                  <a:schemeClr val="tx1"/>
                </a:solidFill>
                <a:effectLst>
                  <a:outerShdw blurRad="38100" dist="38100" dir="2700000" algn="tl">
                    <a:srgbClr val="000000">
                      <a:alpha val="43137"/>
                    </a:srgbClr>
                  </a:outerShdw>
                </a:effectLst>
                <a:latin typeface="Sitka Text" charset="0"/>
                <a:cs typeface="Sitka Text" charset="0"/>
              </a:rPr>
              <a:t>新加难度词汇</a:t>
            </a:r>
            <a:r>
              <a:rPr lang="zh-CN" altLang="en-US" sz="3200" b="1">
                <a:solidFill>
                  <a:srgbClr val="FF0000"/>
                </a:solidFill>
                <a:effectLst>
                  <a:outerShdw blurRad="38100" dist="38100" dir="2700000" algn="tl">
                    <a:srgbClr val="000000">
                      <a:alpha val="43137"/>
                    </a:srgbClr>
                  </a:outerShdw>
                </a:effectLst>
                <a:latin typeface="Sitka Text" charset="0"/>
                <a:cs typeface="Sitka Text" charset="0"/>
              </a:rPr>
              <a:t>再</a:t>
            </a:r>
            <a:r>
              <a:rPr lang="zh-CN" altLang="en-US" sz="2400">
                <a:solidFill>
                  <a:schemeClr val="tx1"/>
                </a:solidFill>
                <a:effectLst>
                  <a:outerShdw blurRad="38100" dist="38100" dir="2700000" algn="tl">
                    <a:srgbClr val="000000">
                      <a:alpha val="43137"/>
                    </a:srgbClr>
                  </a:outerShdw>
                </a:effectLst>
                <a:latin typeface="Sitka Text" charset="0"/>
                <a:cs typeface="Sitka Text" charset="0"/>
              </a:rPr>
              <a:t>复习</a:t>
            </a:r>
            <a:endParaRPr lang="zh-CN" altLang="en-US" sz="2400">
              <a:solidFill>
                <a:schemeClr val="tx1"/>
              </a:solidFill>
              <a:effectLst>
                <a:outerShdw blurRad="38100" dist="38100" dir="2700000" algn="tl">
                  <a:srgbClr val="000000">
                    <a:alpha val="43137"/>
                  </a:srgbClr>
                </a:outerShdw>
              </a:effectLst>
              <a:latin typeface="Sitka Text" charset="0"/>
              <a:cs typeface="Sitka Text" charset="0"/>
            </a:endParaRPr>
          </a:p>
          <a:p>
            <a:pPr marL="0" indent="0" algn="just">
              <a:buNone/>
            </a:pPr>
            <a:r>
              <a:rPr lang="en-US" altLang="zh-CN" sz="2400">
                <a:solidFill>
                  <a:schemeClr val="tx1"/>
                </a:solidFill>
                <a:latin typeface="Sitka Text" charset="0"/>
                <a:cs typeface="Sitka Text" charset="0"/>
              </a:rPr>
              <a:t>portrait, currency, exceed, poverty, prosperity, reinforce, rejuvenate, rival, slave, split, status, supplement, transfer, valid, bias, conscious, controversial, curve, intellectual, loyal, metaphor, numerous, principal, yield, bully, collaborate, dedicate, empathy, exhaust, fulfill, mutual, alert, drone, ethical, modify, compass, craft, ethnic, fable, legend, magnificent, miracle, myth, patriotism, porridge, eliminate, fertile, irrigate, livestock, marine, migration, proportion, rhythm, capture, orchestra</a:t>
            </a:r>
            <a:endParaRPr lang="en-US" altLang="zh-CN" sz="2400">
              <a:solidFill>
                <a:schemeClr val="tx1"/>
              </a:solidFill>
              <a:latin typeface="Sitka Text" charset="0"/>
              <a:cs typeface="Sitka Text" charset="0"/>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607060"/>
            <a:ext cx="10968990" cy="5642610"/>
          </a:xfrm>
          <a:ln>
            <a:solidFill>
              <a:schemeClr val="accent1"/>
            </a:solidFill>
          </a:ln>
        </p:spPr>
        <p:txBody>
          <a:bodyPr/>
          <a:p>
            <a:pPr marL="0" indent="0">
              <a:buNone/>
            </a:pPr>
            <a:r>
              <a:rPr lang="en-US" altLang="zh-CN" sz="2000">
                <a:solidFill>
                  <a:srgbClr val="FF0000"/>
                </a:solidFill>
                <a:latin typeface="Sitka Small" charset="0"/>
                <a:cs typeface="Sitka Small" charset="0"/>
              </a:rPr>
              <a:t>P</a:t>
            </a:r>
            <a:r>
              <a:rPr lang="en-US" altLang="zh-CN" sz="2000" baseline="-25000">
                <a:solidFill>
                  <a:srgbClr val="FF0000"/>
                </a:solidFill>
                <a:latin typeface="Sitka Small" charset="0"/>
                <a:cs typeface="Sitka Small" charset="0"/>
              </a:rPr>
              <a:t>230</a:t>
            </a:r>
            <a:r>
              <a:rPr lang="en-US" altLang="zh-CN" sz="2000">
                <a:solidFill>
                  <a:srgbClr val="FF0000"/>
                </a:solidFill>
                <a:latin typeface="Sitka Small" charset="0"/>
                <a:cs typeface="Sitka Small" charset="0"/>
              </a:rPr>
              <a:t> </a:t>
            </a:r>
            <a:r>
              <a:rPr lang="zh-CN" altLang="en-US" sz="2000">
                <a:solidFill>
                  <a:srgbClr val="FF0000"/>
                </a:solidFill>
                <a:latin typeface="Sitka Small" charset="0"/>
                <a:cs typeface="Sitka Small" charset="0"/>
              </a:rPr>
              <a:t>动鼻子</a:t>
            </a:r>
            <a:endParaRPr lang="zh-CN" altLang="en-US" sz="2000">
              <a:solidFill>
                <a:srgbClr val="FF0000"/>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snort</a:t>
            </a:r>
            <a:r>
              <a:rPr lang="zh-CN" altLang="en-US" sz="2000">
                <a:solidFill>
                  <a:schemeClr val="tx1"/>
                </a:solidFill>
                <a:latin typeface="Sitka Small" charset="0"/>
                <a:cs typeface="Sitka Small" charset="0"/>
              </a:rPr>
              <a:t>喷鼻子（表示气愤、逗乐、鄙视）</a:t>
            </a:r>
            <a:endParaRPr lang="zh-CN" altLang="en-US" sz="2000">
              <a:solidFill>
                <a:schemeClr val="tx1"/>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He snorted at the ridiculous idea. </a:t>
            </a:r>
            <a:endParaRPr lang="en-US" altLang="zh-CN" sz="2000">
              <a:solidFill>
                <a:schemeClr val="tx1"/>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“You suck!” he snorted contemptuously. </a:t>
            </a:r>
            <a:endParaRPr lang="en-US" altLang="zh-CN" sz="2000">
              <a:solidFill>
                <a:schemeClr val="tx1"/>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The old horse snorted and shook its mane, steam rising from its nostrils in the cold morning air.</a:t>
            </a:r>
            <a:endParaRPr lang="en-US" altLang="zh-CN" sz="2000">
              <a:solidFill>
                <a:schemeClr val="tx1"/>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twitch one’s nose</a:t>
            </a:r>
            <a:r>
              <a:rPr lang="zh-CN" altLang="en-US" sz="2000">
                <a:solidFill>
                  <a:schemeClr val="tx1"/>
                </a:solidFill>
                <a:latin typeface="Sitka Small" charset="0"/>
                <a:cs typeface="Sitka Small" charset="0"/>
              </a:rPr>
              <a:t>鼻子抽动</a:t>
            </a:r>
            <a:endParaRPr lang="zh-CN" altLang="en-US" sz="2000">
              <a:solidFill>
                <a:schemeClr val="tx1"/>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His nose twitched when he lied. </a:t>
            </a:r>
            <a:endParaRPr lang="en-US" altLang="zh-CN" sz="2000">
              <a:solidFill>
                <a:schemeClr val="tx1"/>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His lips twitched slightly when he felt nervous. </a:t>
            </a:r>
            <a:endParaRPr lang="en-US" altLang="zh-CN" sz="2000">
              <a:solidFill>
                <a:schemeClr val="tx1"/>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rub one’s nose</a:t>
            </a:r>
            <a:r>
              <a:rPr lang="zh-CN" altLang="en-US" sz="2000">
                <a:solidFill>
                  <a:schemeClr val="tx1"/>
                </a:solidFill>
                <a:latin typeface="Sitka Small" charset="0"/>
                <a:cs typeface="Sitka Small" charset="0"/>
              </a:rPr>
              <a:t>揉鼻子</a:t>
            </a:r>
            <a:endParaRPr lang="zh-CN" altLang="en-US" sz="2000">
              <a:solidFill>
                <a:schemeClr val="tx1"/>
              </a:solidFill>
              <a:latin typeface="Sitka Small" charset="0"/>
              <a:cs typeface="Sitka Small" charset="0"/>
            </a:endParaRPr>
          </a:p>
          <a:p>
            <a:pPr marL="0" indent="0">
              <a:buNone/>
            </a:pPr>
            <a:r>
              <a:rPr lang="en-US" altLang="zh-CN" sz="2000">
                <a:solidFill>
                  <a:schemeClr val="tx1"/>
                </a:solidFill>
                <a:latin typeface="Sitka Small" charset="0"/>
                <a:cs typeface="Sitka Small" charset="0"/>
              </a:rPr>
              <a:t>I rubbed my itchy nose. I think I was allergic to pollen. </a:t>
            </a:r>
            <a:endParaRPr lang="en-US" altLang="zh-CN" sz="2000">
              <a:solidFill>
                <a:schemeClr val="tx1"/>
              </a:solidFill>
              <a:latin typeface="Sitka Small" charset="0"/>
              <a:cs typeface="Sitka Small" charset="0"/>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81330"/>
            <a:ext cx="10968990" cy="5768340"/>
          </a:xfrm>
          <a:ln>
            <a:solidFill>
              <a:schemeClr val="accent1"/>
            </a:solidFill>
          </a:ln>
        </p:spPr>
        <p:txBody>
          <a:bodyPr/>
          <a:p>
            <a:pPr marL="0" indent="0">
              <a:buNone/>
            </a:pPr>
            <a:r>
              <a:rPr lang="zh-CN" altLang="en-US" sz="2000">
                <a:solidFill>
                  <a:schemeClr val="tx1"/>
                </a:solidFill>
              </a:rPr>
              <a:t>擤鼻涕、抠鼻屎、捏鼻子英语咋说？</a:t>
            </a:r>
            <a:endParaRPr lang="zh-CN" altLang="en-US" sz="2000">
              <a:solidFill>
                <a:schemeClr val="tx1"/>
              </a:solidFill>
            </a:endParaRPr>
          </a:p>
          <a:p>
            <a:pPr marL="0" indent="0">
              <a:buNone/>
            </a:pPr>
            <a:r>
              <a:rPr lang="en-US" altLang="zh-CN" sz="2000">
                <a:solidFill>
                  <a:schemeClr val="tx1"/>
                </a:solidFill>
              </a:rPr>
              <a:t>blow one’s nose, pick one’s nose, pinch one’s nose </a:t>
            </a:r>
            <a:endParaRPr lang="en-US" altLang="zh-CN" sz="2000">
              <a:solidFill>
                <a:schemeClr val="tx1"/>
              </a:solidFill>
            </a:endParaRPr>
          </a:p>
          <a:p>
            <a:pPr marL="0" indent="0">
              <a:buNone/>
            </a:pPr>
            <a:r>
              <a:rPr lang="zh-CN" altLang="en-US" sz="2000" b="1">
                <a:solidFill>
                  <a:schemeClr val="tx1"/>
                </a:solidFill>
                <a:effectLst>
                  <a:outerShdw blurRad="38100" dist="38100" dir="2700000" algn="tl">
                    <a:srgbClr val="000000">
                      <a:alpha val="43137"/>
                    </a:srgbClr>
                  </a:outerShdw>
                </a:effectLst>
              </a:rPr>
              <a:t>动耳朵</a:t>
            </a:r>
            <a:endParaRPr lang="zh-CN" altLang="en-US" sz="2000" b="1">
              <a:solidFill>
                <a:schemeClr val="tx1"/>
              </a:solidFill>
              <a:effectLst>
                <a:outerShdw blurRad="38100" dist="38100" dir="2700000" algn="tl">
                  <a:srgbClr val="000000">
                    <a:alpha val="43137"/>
                  </a:srgbClr>
                </a:outerShdw>
              </a:effectLst>
            </a:endParaRPr>
          </a:p>
          <a:p>
            <a:pPr marL="0" indent="0">
              <a:buNone/>
            </a:pPr>
            <a:r>
              <a:rPr lang="en-US" altLang="zh-CN" sz="2000">
                <a:solidFill>
                  <a:schemeClr val="tx1"/>
                </a:solidFill>
              </a:rPr>
              <a:t>prick (perk) up one’s ears </a:t>
            </a:r>
            <a:r>
              <a:rPr lang="zh-CN" altLang="en-US" sz="2000">
                <a:solidFill>
                  <a:schemeClr val="tx1"/>
                </a:solidFill>
              </a:rPr>
              <a:t>或</a:t>
            </a:r>
            <a:r>
              <a:rPr lang="en-US" altLang="zh-CN" sz="2000">
                <a:solidFill>
                  <a:schemeClr val="tx1"/>
                </a:solidFill>
              </a:rPr>
              <a:t>one’s ears prick up</a:t>
            </a:r>
            <a:r>
              <a:rPr lang="zh-CN" altLang="en-US" sz="2000">
                <a:solidFill>
                  <a:schemeClr val="tx1"/>
                </a:solidFill>
              </a:rPr>
              <a:t>仔细听</a:t>
            </a:r>
            <a:endParaRPr lang="zh-CN" altLang="en-US" sz="2000">
              <a:solidFill>
                <a:schemeClr val="tx1"/>
              </a:solidFill>
            </a:endParaRPr>
          </a:p>
          <a:p>
            <a:pPr marL="0" indent="0">
              <a:buNone/>
            </a:pPr>
            <a:r>
              <a:rPr lang="en-US" altLang="zh-CN" sz="2000">
                <a:solidFill>
                  <a:schemeClr val="tx1"/>
                </a:solidFill>
              </a:rPr>
              <a:t>Her ears pricked up at the sound of his name. </a:t>
            </a:r>
            <a:endParaRPr lang="en-US" altLang="zh-CN" sz="2000">
              <a:solidFill>
                <a:schemeClr val="tx1"/>
              </a:solidFill>
            </a:endParaRPr>
          </a:p>
          <a:p>
            <a:pPr marL="0" indent="0">
              <a:buNone/>
            </a:pPr>
            <a:r>
              <a:rPr lang="en-US" altLang="zh-CN" sz="2000">
                <a:solidFill>
                  <a:schemeClr val="tx1"/>
                </a:solidFill>
              </a:rPr>
              <a:t>cup one’s ear (</a:t>
            </a:r>
            <a:r>
              <a:rPr lang="zh-CN" altLang="en-US" sz="2000">
                <a:solidFill>
                  <a:schemeClr val="tx1"/>
                </a:solidFill>
              </a:rPr>
              <a:t>用手托耳，便于听清）</a:t>
            </a:r>
            <a:endParaRPr lang="zh-CN" altLang="en-US" sz="2000">
              <a:solidFill>
                <a:schemeClr val="tx1"/>
              </a:solidFill>
            </a:endParaRPr>
          </a:p>
          <a:p>
            <a:pPr marL="0" indent="0">
              <a:buNone/>
            </a:pPr>
            <a:endParaRPr lang="zh-CN" altLang="en-US" sz="2000">
              <a:solidFill>
                <a:schemeClr val="tx1"/>
              </a:solidFill>
            </a:endParaRPr>
          </a:p>
        </p:txBody>
      </p:sp>
      <p:pic>
        <p:nvPicPr>
          <p:cNvPr id="4" name="图片 3"/>
          <p:cNvPicPr>
            <a:picLocks noChangeAspect="1"/>
          </p:cNvPicPr>
          <p:nvPr/>
        </p:nvPicPr>
        <p:blipFill>
          <a:blip r:embed="rId2"/>
          <a:stretch>
            <a:fillRect/>
          </a:stretch>
        </p:blipFill>
        <p:spPr>
          <a:xfrm>
            <a:off x="608330" y="3694430"/>
            <a:ext cx="9639300" cy="2371725"/>
          </a:xfrm>
          <a:prstGeom prst="rect">
            <a:avLst/>
          </a:prstGeom>
        </p:spPr>
      </p:pic>
    </p:spTree>
    <p:custDataLst>
      <p:tags r:id="rId3"/>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70535"/>
            <a:ext cx="10968990" cy="5779135"/>
          </a:xfrm>
          <a:ln>
            <a:solidFill>
              <a:schemeClr val="accent1"/>
            </a:solidFill>
          </a:ln>
        </p:spPr>
        <p:txBody>
          <a:bodyPr/>
          <a:p>
            <a:pPr marL="0" indent="0">
              <a:buNone/>
            </a:pPr>
            <a:r>
              <a:rPr lang="zh-CN" altLang="en-US" sz="2000" b="1">
                <a:solidFill>
                  <a:schemeClr val="tx1"/>
                </a:solidFill>
                <a:effectLst>
                  <a:outerShdw blurRad="38100" dist="38100" dir="2700000" algn="tl">
                    <a:srgbClr val="000000">
                      <a:alpha val="43137"/>
                    </a:srgbClr>
                  </a:outerShdw>
                </a:effectLst>
              </a:rPr>
              <a:t>动嘴巴</a:t>
            </a:r>
            <a:endParaRPr lang="zh-CN" altLang="en-US" sz="2000" b="1">
              <a:solidFill>
                <a:schemeClr val="tx1"/>
              </a:solidFill>
              <a:effectLst>
                <a:outerShdw blurRad="38100" dist="38100" dir="2700000" algn="tl">
                  <a:srgbClr val="000000">
                    <a:alpha val="43137"/>
                  </a:srgbClr>
                </a:outerShdw>
              </a:effectLst>
            </a:endParaRPr>
          </a:p>
          <a:p>
            <a:pPr marL="0" indent="0">
              <a:buNone/>
            </a:pPr>
            <a:r>
              <a:rPr lang="en-US" altLang="zh-CN" sz="2000">
                <a:solidFill>
                  <a:schemeClr val="tx1"/>
                </a:solidFill>
              </a:rPr>
              <a:t>purse one’s lips</a:t>
            </a:r>
            <a:r>
              <a:rPr lang="zh-CN" altLang="en-US" sz="2000">
                <a:solidFill>
                  <a:schemeClr val="tx1"/>
                </a:solidFill>
              </a:rPr>
              <a:t>噘嘴</a:t>
            </a:r>
            <a:endParaRPr lang="zh-CN" altLang="en-US" sz="2000">
              <a:solidFill>
                <a:schemeClr val="tx1"/>
              </a:solidFill>
            </a:endParaRPr>
          </a:p>
          <a:p>
            <a:pPr marL="0" indent="0">
              <a:buNone/>
            </a:pPr>
            <a:r>
              <a:rPr lang="en-US" altLang="zh-CN" sz="2000">
                <a:solidFill>
                  <a:schemeClr val="tx1"/>
                </a:solidFill>
              </a:rPr>
              <a:t>drop one’s mouth corners</a:t>
            </a:r>
            <a:r>
              <a:rPr lang="zh-CN" altLang="en-US" sz="2000">
                <a:solidFill>
                  <a:schemeClr val="tx1"/>
                </a:solidFill>
              </a:rPr>
              <a:t>或</a:t>
            </a:r>
            <a:r>
              <a:rPr lang="en-US" altLang="zh-CN" sz="2000">
                <a:solidFill>
                  <a:schemeClr val="tx1"/>
                </a:solidFill>
              </a:rPr>
              <a:t>one’s mouth corners drop </a:t>
            </a:r>
            <a:r>
              <a:rPr lang="zh-CN" altLang="en-US" sz="2000">
                <a:solidFill>
                  <a:schemeClr val="tx1"/>
                </a:solidFill>
              </a:rPr>
              <a:t>嘴角下压</a:t>
            </a:r>
            <a:endParaRPr lang="zh-CN" altLang="en-US" sz="2000">
              <a:solidFill>
                <a:schemeClr val="tx1"/>
              </a:solidFill>
            </a:endParaRPr>
          </a:p>
          <a:p>
            <a:pPr marL="0" indent="0">
              <a:buNone/>
            </a:pPr>
            <a:r>
              <a:rPr lang="en-US" altLang="zh-CN" sz="2000">
                <a:solidFill>
                  <a:schemeClr val="tx1"/>
                </a:solidFill>
              </a:rPr>
              <a:t>part one’s lips</a:t>
            </a:r>
            <a:r>
              <a:rPr lang="zh-CN" altLang="en-US" sz="2000">
                <a:solidFill>
                  <a:schemeClr val="tx1"/>
                </a:solidFill>
              </a:rPr>
              <a:t>微张嘴唇</a:t>
            </a:r>
            <a:endParaRPr lang="zh-CN" altLang="en-US" sz="2000">
              <a:solidFill>
                <a:schemeClr val="tx1"/>
              </a:solidFill>
            </a:endParaRPr>
          </a:p>
          <a:p>
            <a:pPr marL="0" indent="0">
              <a:buNone/>
            </a:pPr>
            <a:r>
              <a:rPr lang="en-US" altLang="zh-CN" sz="2000">
                <a:solidFill>
                  <a:schemeClr val="tx1"/>
                </a:solidFill>
              </a:rPr>
              <a:t>She parted her lips in disbelief. </a:t>
            </a:r>
            <a:endParaRPr lang="en-US" altLang="zh-CN" sz="2000">
              <a:solidFill>
                <a:schemeClr val="tx1"/>
              </a:solidFill>
            </a:endParaRPr>
          </a:p>
          <a:p>
            <a:pPr marL="0" indent="0">
              <a:buNone/>
            </a:pPr>
            <a:r>
              <a:rPr lang="en-US" altLang="zh-CN" sz="2000">
                <a:solidFill>
                  <a:schemeClr val="tx1"/>
                </a:solidFill>
              </a:rPr>
              <a:t>smack one’s lips</a:t>
            </a:r>
            <a:r>
              <a:rPr lang="zh-CN" altLang="en-US" sz="2000">
                <a:solidFill>
                  <a:schemeClr val="tx1"/>
                </a:solidFill>
              </a:rPr>
              <a:t>吧唧嘴</a:t>
            </a:r>
            <a:endParaRPr lang="zh-CN" altLang="en-US" sz="2000">
              <a:solidFill>
                <a:schemeClr val="tx1"/>
              </a:solidFill>
            </a:endParaRPr>
          </a:p>
          <a:p>
            <a:pPr marL="0" indent="0">
              <a:buNone/>
            </a:pPr>
            <a:r>
              <a:rPr lang="en-US" altLang="zh-CN" sz="2000">
                <a:solidFill>
                  <a:schemeClr val="tx1"/>
                </a:solidFill>
              </a:rPr>
              <a:t>zip / button / seal one’s lips</a:t>
            </a:r>
            <a:r>
              <a:rPr lang="zh-CN" altLang="en-US" sz="2000">
                <a:solidFill>
                  <a:schemeClr val="tx1"/>
                </a:solidFill>
              </a:rPr>
              <a:t>守口如瓶</a:t>
            </a:r>
            <a:endParaRPr lang="zh-CN" altLang="en-US" sz="2000">
              <a:solidFill>
                <a:schemeClr val="tx1"/>
              </a:solidFill>
            </a:endParaRPr>
          </a:p>
          <a:p>
            <a:pPr marL="0" indent="0">
              <a:buNone/>
            </a:pPr>
            <a:endParaRPr lang="zh-CN" altLang="en-US" sz="2000">
              <a:solidFill>
                <a:schemeClr val="tx1"/>
              </a:solidFill>
            </a:endParaRP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70535"/>
            <a:ext cx="10968990" cy="5779135"/>
          </a:xfrm>
          <a:ln>
            <a:solidFill>
              <a:schemeClr val="accent1"/>
            </a:solidFill>
          </a:ln>
        </p:spPr>
        <p:txBody>
          <a:bodyPr/>
          <a:p>
            <a:pPr marL="0" indent="0">
              <a:buNone/>
            </a:pPr>
            <a:r>
              <a:rPr lang="en-US" altLang="zh-CN" b="1">
                <a:solidFill>
                  <a:srgbClr val="FF0000"/>
                </a:solidFill>
              </a:rPr>
              <a:t>P</a:t>
            </a:r>
            <a:r>
              <a:rPr lang="en-US" altLang="zh-CN" b="1" baseline="-25000">
                <a:solidFill>
                  <a:srgbClr val="FF0000"/>
                </a:solidFill>
              </a:rPr>
              <a:t>234</a:t>
            </a:r>
            <a:r>
              <a:rPr lang="en-US" altLang="zh-CN" b="1">
                <a:solidFill>
                  <a:srgbClr val="FF0000"/>
                </a:solidFill>
              </a:rPr>
              <a:t> </a:t>
            </a:r>
            <a:r>
              <a:rPr lang="zh-CN" altLang="en-US" b="1">
                <a:solidFill>
                  <a:srgbClr val="FF0000"/>
                </a:solidFill>
              </a:rPr>
              <a:t>第</a:t>
            </a:r>
            <a:r>
              <a:rPr lang="en-US" altLang="zh-CN" b="1">
                <a:solidFill>
                  <a:srgbClr val="FF0000"/>
                </a:solidFill>
              </a:rPr>
              <a:t>18</a:t>
            </a:r>
            <a:r>
              <a:rPr lang="zh-CN" altLang="en-US" b="1">
                <a:solidFill>
                  <a:srgbClr val="FF0000"/>
                </a:solidFill>
              </a:rPr>
              <a:t>章</a:t>
            </a:r>
            <a:r>
              <a:rPr lang="en-US" altLang="zh-CN" b="1">
                <a:solidFill>
                  <a:srgbClr val="FF0000"/>
                </a:solidFill>
              </a:rPr>
              <a:t> </a:t>
            </a:r>
            <a:r>
              <a:rPr lang="zh-CN" altLang="en-US" b="1">
                <a:solidFill>
                  <a:srgbClr val="FF0000"/>
                </a:solidFill>
              </a:rPr>
              <a:t>身体动作</a:t>
            </a:r>
            <a:endParaRPr lang="zh-CN" altLang="en-US" b="1">
              <a:solidFill>
                <a:srgbClr val="FF0000"/>
              </a:solidFill>
            </a:endParaRPr>
          </a:p>
          <a:p>
            <a:pPr marL="0" indent="0">
              <a:buNone/>
            </a:pPr>
            <a:r>
              <a:rPr lang="en-US" altLang="zh-CN">
                <a:solidFill>
                  <a:schemeClr val="tx1"/>
                </a:solidFill>
              </a:rPr>
              <a:t>nod </a:t>
            </a:r>
            <a:endParaRPr lang="en-US" altLang="zh-CN">
              <a:solidFill>
                <a:schemeClr val="tx1"/>
              </a:solidFill>
            </a:endParaRPr>
          </a:p>
          <a:p>
            <a:pPr marL="0" indent="0">
              <a:buNone/>
            </a:pPr>
            <a:r>
              <a:rPr lang="en-US" altLang="zh-CN">
                <a:solidFill>
                  <a:schemeClr val="tx1"/>
                </a:solidFill>
              </a:rPr>
              <a:t>She nodded slowly, as if </a:t>
            </a:r>
            <a:r>
              <a:rPr lang="en-US" altLang="zh-CN" b="1">
                <a:solidFill>
                  <a:schemeClr val="tx1"/>
                </a:solidFill>
                <a:effectLst>
                  <a:outerShdw blurRad="38100" dist="38100" dir="2700000" algn="tl">
                    <a:srgbClr val="000000">
                      <a:alpha val="43137"/>
                    </a:srgbClr>
                  </a:outerShdw>
                </a:effectLst>
              </a:rPr>
              <a:t>weighing</a:t>
            </a:r>
            <a:r>
              <a:rPr lang="en-US" altLang="zh-CN">
                <a:solidFill>
                  <a:schemeClr val="tx1"/>
                </a:solidFill>
              </a:rPr>
              <a:t> each unspoken word. </a:t>
            </a:r>
            <a:endParaRPr lang="en-US" altLang="zh-CN">
              <a:solidFill>
                <a:schemeClr val="tx1"/>
              </a:solidFill>
            </a:endParaRPr>
          </a:p>
          <a:p>
            <a:pPr marL="0" indent="0">
              <a:buNone/>
            </a:pPr>
            <a:r>
              <a:rPr lang="en-US" altLang="zh-CN">
                <a:solidFill>
                  <a:schemeClr val="tx1"/>
                </a:solidFill>
              </a:rPr>
              <a:t>tilt one’s head</a:t>
            </a:r>
            <a:r>
              <a:rPr lang="zh-CN" altLang="en-US">
                <a:solidFill>
                  <a:schemeClr val="tx1"/>
                </a:solidFill>
              </a:rPr>
              <a:t>歪头（好奇或疑惑）</a:t>
            </a:r>
            <a:endParaRPr lang="zh-CN" altLang="en-US">
              <a:solidFill>
                <a:schemeClr val="tx1"/>
              </a:solidFill>
            </a:endParaRPr>
          </a:p>
          <a:p>
            <a:pPr marL="0" indent="0">
              <a:buNone/>
            </a:pPr>
            <a:r>
              <a:rPr lang="en-US" altLang="zh-CN">
                <a:solidFill>
                  <a:schemeClr val="tx1"/>
                </a:solidFill>
              </a:rPr>
              <a:t>The problem was beyond students, so they tilted their heads in confusion. </a:t>
            </a:r>
            <a:endParaRPr lang="en-US" altLang="zh-CN">
              <a:solidFill>
                <a:schemeClr val="tx1"/>
              </a:solidFill>
            </a:endParaRPr>
          </a:p>
          <a:p>
            <a:pPr marL="0" indent="0">
              <a:buNone/>
            </a:pPr>
            <a:r>
              <a:rPr lang="en-US" altLang="zh-CN">
                <a:solidFill>
                  <a:schemeClr val="tx1"/>
                </a:solidFill>
              </a:rPr>
              <a:t>lower one’s head, droop / drop / bow one’s head</a:t>
            </a:r>
            <a:r>
              <a:rPr lang="zh-CN" altLang="en-US">
                <a:solidFill>
                  <a:schemeClr val="tx1"/>
                </a:solidFill>
              </a:rPr>
              <a:t>低头</a:t>
            </a:r>
            <a:endParaRPr lang="zh-CN" altLang="en-US">
              <a:solidFill>
                <a:schemeClr val="tx1"/>
              </a:solidFill>
            </a:endParaRPr>
          </a:p>
          <a:p>
            <a:pPr marL="0" indent="0">
              <a:buNone/>
            </a:pPr>
            <a:r>
              <a:rPr lang="en-US" altLang="zh-CN">
                <a:solidFill>
                  <a:schemeClr val="tx1"/>
                </a:solidFill>
              </a:rPr>
              <a:t>She lowered her head in great shame. </a:t>
            </a:r>
            <a:endParaRPr lang="en-US" altLang="zh-CN">
              <a:solidFill>
                <a:schemeClr val="tx1"/>
              </a:solidFill>
            </a:endParaRPr>
          </a:p>
          <a:p>
            <a:pPr marL="0" indent="0">
              <a:buNone/>
            </a:pPr>
            <a:r>
              <a:rPr lang="en-US" altLang="zh-CN">
                <a:solidFill>
                  <a:schemeClr val="tx1"/>
                </a:solidFill>
              </a:rPr>
              <a:t>18.1 </a:t>
            </a:r>
            <a:r>
              <a:rPr lang="zh-CN" altLang="en-US">
                <a:solidFill>
                  <a:schemeClr val="tx1"/>
                </a:solidFill>
              </a:rPr>
              <a:t>手部操作</a:t>
            </a:r>
            <a:endParaRPr lang="zh-CN" altLang="en-US">
              <a:solidFill>
                <a:schemeClr val="tx1"/>
              </a:solidFill>
            </a:endParaRPr>
          </a:p>
          <a:p>
            <a:pPr marL="0" indent="0">
              <a:buNone/>
            </a:pPr>
            <a:r>
              <a:rPr lang="en-US" altLang="zh-CN">
                <a:solidFill>
                  <a:schemeClr val="tx1"/>
                </a:solidFill>
              </a:rPr>
              <a:t>beckon</a:t>
            </a:r>
            <a:r>
              <a:rPr lang="zh-CN" altLang="en-US">
                <a:solidFill>
                  <a:schemeClr val="tx1"/>
                </a:solidFill>
              </a:rPr>
              <a:t>招手</a:t>
            </a:r>
            <a:endParaRPr lang="zh-CN" altLang="en-US">
              <a:solidFill>
                <a:schemeClr val="tx1"/>
              </a:solidFill>
            </a:endParaRPr>
          </a:p>
          <a:p>
            <a:pPr marL="0" indent="0">
              <a:buNone/>
            </a:pPr>
            <a:r>
              <a:rPr lang="en-US" altLang="zh-CN">
                <a:solidFill>
                  <a:schemeClr val="tx1"/>
                </a:solidFill>
              </a:rPr>
              <a:t>The gril beckoned (to) us to come over. </a:t>
            </a:r>
            <a:endParaRPr lang="en-US" altLang="zh-CN">
              <a:solidFill>
                <a:schemeClr val="tx1"/>
              </a:solidFill>
            </a:endParaRPr>
          </a:p>
          <a:p>
            <a:pPr marL="0" indent="0">
              <a:buNone/>
            </a:pPr>
            <a:r>
              <a:rPr lang="en-US" altLang="zh-CN">
                <a:solidFill>
                  <a:schemeClr val="tx1"/>
                </a:solidFill>
              </a:rPr>
              <a:t>The trails through the forest beckon to the adventurous hikers, offering an escape into the wonders of nature. </a:t>
            </a:r>
            <a:endParaRPr lang="en-US" altLang="zh-CN">
              <a:solidFill>
                <a:schemeClr val="tx1"/>
              </a:solidFill>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60375"/>
            <a:ext cx="10968990" cy="5789295"/>
          </a:xfrm>
          <a:ln>
            <a:solidFill>
              <a:schemeClr val="accent1"/>
            </a:solidFill>
          </a:ln>
        </p:spPr>
        <p:txBody>
          <a:bodyPr/>
          <a:p>
            <a:pPr marL="0" indent="0">
              <a:buNone/>
            </a:pPr>
            <a:r>
              <a:rPr lang="en-US" altLang="zh-CN" sz="2000">
                <a:solidFill>
                  <a:schemeClr val="tx1"/>
                </a:solidFill>
              </a:rPr>
              <a:t>grasp, grab, grip, cling, clutch</a:t>
            </a:r>
            <a:r>
              <a:rPr lang="zh-CN" altLang="en-US" sz="2000">
                <a:solidFill>
                  <a:schemeClr val="tx1"/>
                </a:solidFill>
              </a:rPr>
              <a:t>都表示抓紧，但有侧重</a:t>
            </a:r>
            <a:endParaRPr lang="zh-CN" altLang="en-US" sz="2000">
              <a:solidFill>
                <a:schemeClr val="tx1"/>
              </a:solidFill>
            </a:endParaRPr>
          </a:p>
          <a:p>
            <a:pPr marL="0" indent="0">
              <a:buNone/>
            </a:pPr>
            <a:r>
              <a:rPr lang="en-US" altLang="zh-CN" sz="2000">
                <a:solidFill>
                  <a:schemeClr val="tx1"/>
                </a:solidFill>
              </a:rPr>
              <a:t>I grasped the girl </a:t>
            </a:r>
            <a:r>
              <a:rPr lang="en-US" altLang="zh-CN" sz="2000" u="sng">
                <a:solidFill>
                  <a:schemeClr val="tx1"/>
                </a:solidFill>
              </a:rPr>
              <a:t>       </a:t>
            </a:r>
            <a:r>
              <a:rPr lang="en-US" altLang="zh-CN" sz="2000">
                <a:solidFill>
                  <a:schemeClr val="tx1"/>
                </a:solidFill>
              </a:rPr>
              <a:t> the sleeve and pulled her up. </a:t>
            </a:r>
            <a:endParaRPr lang="en-US" altLang="zh-CN" sz="2000">
              <a:solidFill>
                <a:schemeClr val="tx1"/>
              </a:solidFill>
            </a:endParaRPr>
          </a:p>
          <a:p>
            <a:pPr marL="0" indent="0">
              <a:buNone/>
            </a:pPr>
            <a:r>
              <a:rPr lang="en-US" altLang="zh-CN" sz="2000">
                <a:solidFill>
                  <a:schemeClr val="tx1"/>
                </a:solidFill>
              </a:rPr>
              <a:t>cross / fold one’s arms</a:t>
            </a:r>
            <a:r>
              <a:rPr lang="zh-CN" altLang="en-US" sz="2000">
                <a:solidFill>
                  <a:schemeClr val="tx1"/>
                </a:solidFill>
              </a:rPr>
              <a:t>双臂交叉放于胸前</a:t>
            </a:r>
            <a:endParaRPr lang="zh-CN" altLang="en-US" sz="2000">
              <a:solidFill>
                <a:schemeClr val="tx1"/>
              </a:solidFill>
            </a:endParaRPr>
          </a:p>
          <a:p>
            <a:pPr marL="0" indent="0">
              <a:buNone/>
            </a:pPr>
            <a:r>
              <a:rPr lang="en-US" altLang="zh-CN" sz="2000">
                <a:solidFill>
                  <a:schemeClr val="tx1"/>
                </a:solidFill>
              </a:rPr>
              <a:t>Some students crossed their arms, eyes shooting rays of resistance. </a:t>
            </a:r>
            <a:endParaRPr lang="en-US" altLang="zh-CN" sz="2000">
              <a:solidFill>
                <a:schemeClr val="tx1"/>
              </a:solidFill>
            </a:endParaRPr>
          </a:p>
          <a:p>
            <a:pPr marL="0" indent="0">
              <a:buNone/>
            </a:pPr>
            <a:r>
              <a:rPr lang="en-US" altLang="zh-CN" sz="2000">
                <a:solidFill>
                  <a:schemeClr val="tx1"/>
                </a:solidFill>
              </a:rPr>
              <a:t>(</a:t>
            </a:r>
            <a:r>
              <a:rPr lang="zh-CN" altLang="en-US" sz="2000">
                <a:solidFill>
                  <a:schemeClr val="tx1"/>
                </a:solidFill>
              </a:rPr>
              <a:t>双手叉腰英语咋说）</a:t>
            </a:r>
            <a:endParaRPr lang="zh-CN" altLang="en-US" sz="2000">
              <a:solidFill>
                <a:schemeClr val="tx1"/>
              </a:solidFill>
            </a:endParaRPr>
          </a:p>
          <a:p>
            <a:pPr marL="0" indent="0">
              <a:buNone/>
            </a:pPr>
            <a:r>
              <a:rPr lang="en-US" altLang="zh-CN" sz="2000">
                <a:solidFill>
                  <a:schemeClr val="tx1"/>
                </a:solidFill>
              </a:rPr>
              <a:t>drum one’s fingers </a:t>
            </a:r>
            <a:r>
              <a:rPr lang="zh-CN" altLang="en-US" sz="2000">
                <a:solidFill>
                  <a:schemeClr val="tx1"/>
                </a:solidFill>
              </a:rPr>
              <a:t>用手指敲打</a:t>
            </a:r>
            <a:endParaRPr lang="zh-CN" altLang="en-US" sz="2000">
              <a:solidFill>
                <a:schemeClr val="tx1"/>
              </a:solidFill>
            </a:endParaRPr>
          </a:p>
          <a:p>
            <a:pPr marL="0" indent="0">
              <a:buNone/>
            </a:pPr>
            <a:r>
              <a:rPr lang="en-US" altLang="zh-CN" sz="2000">
                <a:solidFill>
                  <a:schemeClr val="tx1"/>
                </a:solidFill>
              </a:rPr>
              <a:t>She drummed her fingers on the table, eyes fixed on the clock. </a:t>
            </a:r>
            <a:endParaRPr lang="en-US" altLang="zh-CN" sz="2000">
              <a:solidFill>
                <a:schemeClr val="tx1"/>
              </a:solidFill>
            </a:endParaRPr>
          </a:p>
          <a:p>
            <a:pPr marL="0" indent="0">
              <a:buNone/>
            </a:pPr>
            <a:r>
              <a:rPr lang="en-US" altLang="zh-CN" sz="2000">
                <a:solidFill>
                  <a:schemeClr val="tx1"/>
                </a:solidFill>
              </a:rPr>
              <a:t>rub one’s hands </a:t>
            </a:r>
            <a:r>
              <a:rPr lang="zh-CN" altLang="en-US" sz="2000">
                <a:solidFill>
                  <a:schemeClr val="tx1"/>
                </a:solidFill>
              </a:rPr>
              <a:t>搓手（寒冷或期待）</a:t>
            </a:r>
            <a:endParaRPr lang="zh-CN" altLang="en-US" sz="2000">
              <a:solidFill>
                <a:schemeClr val="tx1"/>
              </a:solidFill>
            </a:endParaRPr>
          </a:p>
          <a:p>
            <a:pPr marL="0" indent="0">
              <a:buNone/>
            </a:pPr>
            <a:r>
              <a:rPr lang="en-US" altLang="zh-CN" sz="2000">
                <a:solidFill>
                  <a:schemeClr val="tx1"/>
                </a:solidFill>
              </a:rPr>
              <a:t>tug at one’s sleeve</a:t>
            </a:r>
            <a:r>
              <a:rPr lang="zh-CN" altLang="en-US" sz="2000">
                <a:solidFill>
                  <a:schemeClr val="tx1"/>
                </a:solidFill>
              </a:rPr>
              <a:t>拉袖子</a:t>
            </a:r>
            <a:endParaRPr lang="zh-CN" altLang="en-US" sz="2000">
              <a:solidFill>
                <a:schemeClr val="tx1"/>
              </a:solidFill>
            </a:endParaRPr>
          </a:p>
          <a:p>
            <a:pPr marL="0" indent="0">
              <a:buNone/>
            </a:pPr>
            <a:r>
              <a:rPr lang="en-US" altLang="zh-CN" sz="2000">
                <a:solidFill>
                  <a:schemeClr val="tx1"/>
                </a:solidFill>
              </a:rPr>
              <a:t>stroke</a:t>
            </a:r>
            <a:r>
              <a:rPr lang="zh-CN" altLang="en-US" sz="2000">
                <a:solidFill>
                  <a:schemeClr val="tx1"/>
                </a:solidFill>
              </a:rPr>
              <a:t>抚摸</a:t>
            </a:r>
            <a:endParaRPr lang="zh-CN" altLang="en-US" sz="2000">
              <a:solidFill>
                <a:schemeClr val="tx1"/>
              </a:solidFill>
            </a:endParaRPr>
          </a:p>
          <a:p>
            <a:pPr marL="0" indent="0">
              <a:buNone/>
            </a:pPr>
            <a:r>
              <a:rPr lang="en-US" altLang="zh-CN" sz="2000">
                <a:solidFill>
                  <a:schemeClr val="tx1"/>
                </a:solidFill>
              </a:rPr>
              <a:t>My light stroke quickly settled the cat, which curled around my foot in comfort. </a:t>
            </a:r>
            <a:endParaRPr lang="en-US" altLang="zh-CN" sz="2000">
              <a:solidFill>
                <a:schemeClr val="tx1"/>
              </a:solidFill>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27355"/>
            <a:ext cx="10968990" cy="5822315"/>
          </a:xfrm>
          <a:ln>
            <a:solidFill>
              <a:schemeClr val="accent1"/>
            </a:solidFill>
          </a:ln>
        </p:spPr>
        <p:txBody>
          <a:bodyPr/>
          <a:p>
            <a:pPr marL="0" indent="0">
              <a:buNone/>
            </a:pPr>
            <a:r>
              <a:rPr lang="zh-CN" altLang="en-US" sz="2000">
                <a:solidFill>
                  <a:schemeClr val="tx1"/>
                </a:solidFill>
              </a:rPr>
              <a:t>精细动作</a:t>
            </a:r>
            <a:endParaRPr lang="zh-CN" altLang="en-US" sz="2000">
              <a:solidFill>
                <a:schemeClr val="tx1"/>
              </a:solidFill>
            </a:endParaRPr>
          </a:p>
          <a:p>
            <a:pPr marL="0" indent="0">
              <a:buNone/>
            </a:pPr>
            <a:r>
              <a:rPr lang="en-US" altLang="zh-CN" sz="2000">
                <a:solidFill>
                  <a:schemeClr val="tx1"/>
                </a:solidFill>
              </a:rPr>
              <a:t>pinch</a:t>
            </a:r>
            <a:r>
              <a:rPr lang="zh-CN" altLang="en-US" sz="2000">
                <a:solidFill>
                  <a:schemeClr val="tx1"/>
                </a:solidFill>
              </a:rPr>
              <a:t>捏</a:t>
            </a:r>
            <a:endParaRPr lang="zh-CN" altLang="en-US" sz="2000">
              <a:solidFill>
                <a:schemeClr val="tx1"/>
              </a:solidFill>
            </a:endParaRPr>
          </a:p>
          <a:p>
            <a:pPr marL="0" indent="0">
              <a:buNone/>
            </a:pPr>
            <a:r>
              <a:rPr lang="en-US" altLang="zh-CN" sz="2000">
                <a:solidFill>
                  <a:schemeClr val="tx1"/>
                </a:solidFill>
              </a:rPr>
              <a:t>She pinched his cheek with a grin. </a:t>
            </a:r>
            <a:endParaRPr lang="en-US" altLang="zh-CN" sz="2000">
              <a:solidFill>
                <a:schemeClr val="tx1"/>
              </a:solidFill>
            </a:endParaRPr>
          </a:p>
          <a:p>
            <a:pPr marL="0" indent="0">
              <a:buNone/>
            </a:pPr>
            <a:r>
              <a:rPr lang="en-US" altLang="zh-CN" sz="2000">
                <a:solidFill>
                  <a:schemeClr val="tx1"/>
                </a:solidFill>
              </a:rPr>
              <a:t>tap</a:t>
            </a:r>
            <a:r>
              <a:rPr lang="zh-CN" altLang="en-US" sz="2000">
                <a:solidFill>
                  <a:schemeClr val="tx1"/>
                </a:solidFill>
              </a:rPr>
              <a:t>轻点、轻敲</a:t>
            </a:r>
            <a:endParaRPr lang="zh-CN" altLang="en-US" sz="2000">
              <a:solidFill>
                <a:schemeClr val="tx1"/>
              </a:solidFill>
            </a:endParaRPr>
          </a:p>
          <a:p>
            <a:pPr marL="0" indent="0">
              <a:buNone/>
            </a:pPr>
            <a:r>
              <a:rPr lang="en-US" altLang="zh-CN" sz="2000">
                <a:solidFill>
                  <a:schemeClr val="tx1"/>
                </a:solidFill>
              </a:rPr>
              <a:t>Tap the icon to open the app. </a:t>
            </a:r>
            <a:endParaRPr lang="en-US" altLang="zh-CN" sz="2000">
              <a:solidFill>
                <a:schemeClr val="tx1"/>
              </a:solidFill>
            </a:endParaRPr>
          </a:p>
          <a:p>
            <a:pPr marL="0" indent="0">
              <a:buNone/>
            </a:pPr>
            <a:r>
              <a:rPr lang="en-US" altLang="zh-CN" sz="2000">
                <a:solidFill>
                  <a:schemeClr val="tx1"/>
                </a:solidFill>
              </a:rPr>
              <a:t>He was convinced his phone was being tapped. </a:t>
            </a:r>
            <a:endParaRPr lang="en-US" altLang="zh-CN" sz="2000">
              <a:solidFill>
                <a:schemeClr val="tx1"/>
              </a:solidFill>
            </a:endParaRPr>
          </a:p>
          <a:p>
            <a:pPr marL="0" indent="0">
              <a:buNone/>
            </a:pPr>
            <a:r>
              <a:rPr lang="en-US" altLang="zh-CN" sz="2000">
                <a:solidFill>
                  <a:schemeClr val="tx1"/>
                </a:solidFill>
              </a:rPr>
              <a:t>(</a:t>
            </a:r>
            <a:r>
              <a:rPr lang="zh-CN" altLang="en-US" sz="2000">
                <a:solidFill>
                  <a:schemeClr val="tx1"/>
                </a:solidFill>
              </a:rPr>
              <a:t>海浪拍打海岸用哪个单词？</a:t>
            </a:r>
            <a:r>
              <a:rPr lang="en-US" altLang="zh-CN" sz="2000">
                <a:solidFill>
                  <a:schemeClr val="tx1"/>
                </a:solidFill>
              </a:rPr>
              <a:t>) </a:t>
            </a:r>
            <a:endParaRPr lang="en-US" altLang="zh-CN" sz="2000">
              <a:solidFill>
                <a:schemeClr val="tx1"/>
              </a:solidFill>
            </a:endParaRPr>
          </a:p>
          <a:p>
            <a:pPr marL="0" indent="0">
              <a:buNone/>
            </a:pPr>
            <a:r>
              <a:rPr lang="en-US" altLang="zh-CN" sz="2000">
                <a:solidFill>
                  <a:schemeClr val="tx1"/>
                </a:solidFill>
              </a:rPr>
              <a:t>pat</a:t>
            </a:r>
            <a:r>
              <a:rPr lang="zh-CN" altLang="en-US" sz="2000">
                <a:solidFill>
                  <a:schemeClr val="tx1"/>
                </a:solidFill>
              </a:rPr>
              <a:t>轻拍（多带感情色彩</a:t>
            </a:r>
            <a:r>
              <a:rPr lang="en-US" altLang="zh-CN" sz="2000">
                <a:solidFill>
                  <a:schemeClr val="tx1"/>
                </a:solidFill>
              </a:rPr>
              <a:t>) </a:t>
            </a:r>
            <a:endParaRPr lang="en-US" altLang="zh-CN" sz="2000">
              <a:solidFill>
                <a:schemeClr val="tx1"/>
              </a:solidFill>
            </a:endParaRPr>
          </a:p>
          <a:p>
            <a:pPr marL="0" indent="0">
              <a:buNone/>
            </a:pPr>
            <a:r>
              <a:rPr lang="en-US" altLang="zh-CN" sz="2000">
                <a:solidFill>
                  <a:schemeClr val="tx1"/>
                </a:solidFill>
              </a:rPr>
              <a:t>The teacher gave Tim an encouraging pat on the shoulder. </a:t>
            </a:r>
            <a:endParaRPr lang="en-US" altLang="zh-CN" sz="2000">
              <a:solidFill>
                <a:schemeClr val="tx1"/>
              </a:solidFill>
            </a:endParaRPr>
          </a:p>
          <a:p>
            <a:pPr marL="0" indent="0">
              <a:buNone/>
            </a:pPr>
            <a:r>
              <a:rPr lang="en-US" altLang="zh-CN" sz="2000">
                <a:solidFill>
                  <a:schemeClr val="tx1"/>
                </a:solidFill>
              </a:rPr>
              <a:t>knock at / on the door</a:t>
            </a:r>
            <a:r>
              <a:rPr lang="zh-CN" altLang="en-US" sz="2000">
                <a:solidFill>
                  <a:schemeClr val="tx1"/>
                </a:solidFill>
              </a:rPr>
              <a:t>敲门</a:t>
            </a:r>
            <a:endParaRPr lang="zh-CN" altLang="en-US" sz="2000">
              <a:solidFill>
                <a:schemeClr val="tx1"/>
              </a:solidFill>
            </a:endParaRPr>
          </a:p>
          <a:p>
            <a:pPr marL="0" indent="0">
              <a:buNone/>
            </a:pPr>
            <a:endParaRPr lang="zh-CN" altLang="en-US" sz="2000">
              <a:solidFill>
                <a:schemeClr val="tx1"/>
              </a:solidFill>
            </a:endParaRPr>
          </a:p>
        </p:txBody>
      </p:sp>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23240"/>
            <a:ext cx="10968990" cy="5726430"/>
          </a:xfrm>
          <a:ln>
            <a:solidFill>
              <a:schemeClr val="accent1"/>
            </a:solidFill>
          </a:ln>
        </p:spPr>
        <p:txBody>
          <a:bodyPr>
            <a:noAutofit/>
          </a:bodyPr>
          <a:p>
            <a:pPr marL="0" indent="0">
              <a:buNone/>
            </a:pPr>
            <a:r>
              <a:rPr lang="zh-CN" altLang="en-US" sz="2000">
                <a:solidFill>
                  <a:schemeClr val="tx1"/>
                </a:solidFill>
              </a:rPr>
              <a:t>推拉举放物品</a:t>
            </a:r>
            <a:endParaRPr lang="zh-CN" altLang="en-US" sz="2000">
              <a:solidFill>
                <a:schemeClr val="tx1"/>
              </a:solidFill>
            </a:endParaRPr>
          </a:p>
          <a:p>
            <a:pPr marL="0" indent="0">
              <a:buNone/>
            </a:pPr>
            <a:r>
              <a:rPr lang="en-US" altLang="zh-CN" sz="2000">
                <a:solidFill>
                  <a:schemeClr val="tx1"/>
                </a:solidFill>
              </a:rPr>
              <a:t>pull</a:t>
            </a:r>
            <a:r>
              <a:rPr lang="zh-CN" altLang="en-US" sz="2000">
                <a:solidFill>
                  <a:schemeClr val="tx1"/>
                </a:solidFill>
              </a:rPr>
              <a:t>拉</a:t>
            </a:r>
            <a:r>
              <a:rPr lang="en-US" altLang="zh-CN" sz="2000">
                <a:solidFill>
                  <a:schemeClr val="tx1"/>
                </a:solidFill>
              </a:rPr>
              <a:t> </a:t>
            </a:r>
            <a:endParaRPr lang="en-US" altLang="zh-CN" sz="2000">
              <a:solidFill>
                <a:schemeClr val="tx1"/>
              </a:solidFill>
            </a:endParaRPr>
          </a:p>
          <a:p>
            <a:pPr marL="0" indent="0">
              <a:buNone/>
            </a:pPr>
            <a:r>
              <a:rPr lang="en-US" altLang="zh-CN" sz="2000">
                <a:solidFill>
                  <a:schemeClr val="tx1"/>
                </a:solidFill>
              </a:rPr>
              <a:t>(</a:t>
            </a:r>
            <a:r>
              <a:rPr lang="zh-CN" altLang="en-US" sz="2000">
                <a:solidFill>
                  <a:schemeClr val="tx1"/>
                </a:solidFill>
              </a:rPr>
              <a:t>一词多义：</a:t>
            </a:r>
            <a:r>
              <a:rPr lang="en-US" altLang="zh-CN" sz="2000">
                <a:solidFill>
                  <a:schemeClr val="tx1"/>
                </a:solidFill>
              </a:rPr>
              <a:t>The magnetic pull of the city was hard to resist.) </a:t>
            </a:r>
            <a:endParaRPr lang="en-US" altLang="zh-CN" sz="2000">
              <a:solidFill>
                <a:schemeClr val="tx1"/>
              </a:solidFill>
            </a:endParaRPr>
          </a:p>
          <a:p>
            <a:pPr marL="0" indent="0">
              <a:buNone/>
            </a:pPr>
            <a:r>
              <a:rPr lang="en-US" altLang="zh-CN" sz="2000">
                <a:solidFill>
                  <a:schemeClr val="tx1"/>
                </a:solidFill>
              </a:rPr>
              <a:t>drag, haul</a:t>
            </a:r>
            <a:r>
              <a:rPr lang="zh-CN" altLang="en-US" sz="2000">
                <a:solidFill>
                  <a:schemeClr val="tx1"/>
                </a:solidFill>
              </a:rPr>
              <a:t>使劲拖拉</a:t>
            </a:r>
            <a:endParaRPr lang="zh-CN" altLang="en-US" sz="2000">
              <a:solidFill>
                <a:schemeClr val="tx1"/>
              </a:solidFill>
            </a:endParaRPr>
          </a:p>
          <a:p>
            <a:pPr marL="0" indent="0">
              <a:buNone/>
            </a:pPr>
            <a:r>
              <a:rPr lang="en-US" altLang="zh-CN" sz="2000">
                <a:solidFill>
                  <a:schemeClr val="tx1"/>
                </a:solidFill>
              </a:rPr>
              <a:t>Students drag themselves out of bed every day. </a:t>
            </a:r>
            <a:endParaRPr lang="en-US" altLang="zh-CN" sz="2000">
              <a:solidFill>
                <a:schemeClr val="tx1"/>
              </a:solidFill>
            </a:endParaRPr>
          </a:p>
          <a:p>
            <a:pPr marL="0" indent="0">
              <a:buNone/>
            </a:pPr>
            <a:r>
              <a:rPr lang="en-US" altLang="zh-CN" sz="2000">
                <a:solidFill>
                  <a:schemeClr val="tx1"/>
                </a:solidFill>
              </a:rPr>
              <a:t>snatch</a:t>
            </a:r>
            <a:r>
              <a:rPr lang="zh-CN" altLang="en-US" sz="2000">
                <a:solidFill>
                  <a:schemeClr val="tx1"/>
                </a:solidFill>
              </a:rPr>
              <a:t>抢夺</a:t>
            </a:r>
            <a:endParaRPr lang="zh-CN" altLang="en-US" sz="2000">
              <a:solidFill>
                <a:schemeClr val="tx1"/>
              </a:solidFill>
            </a:endParaRPr>
          </a:p>
          <a:p>
            <a:pPr marL="0" indent="0">
              <a:buNone/>
            </a:pPr>
            <a:r>
              <a:rPr lang="en-US" altLang="zh-CN" sz="2000">
                <a:solidFill>
                  <a:schemeClr val="tx1"/>
                </a:solidFill>
              </a:rPr>
              <a:t>He snatched the toy car from Tim, saying it was bought by his father. </a:t>
            </a:r>
            <a:endParaRPr lang="en-US" altLang="zh-CN" sz="2000">
              <a:solidFill>
                <a:schemeClr val="tx1"/>
              </a:solidFill>
            </a:endParaRPr>
          </a:p>
          <a:p>
            <a:pPr marL="0" indent="0">
              <a:buNone/>
            </a:pPr>
            <a:r>
              <a:rPr lang="en-US" altLang="zh-CN" sz="2000">
                <a:solidFill>
                  <a:schemeClr val="tx1"/>
                </a:solidFill>
              </a:rPr>
              <a:t>toss / flip</a:t>
            </a:r>
            <a:r>
              <a:rPr lang="zh-CN" altLang="en-US" sz="2000">
                <a:solidFill>
                  <a:schemeClr val="tx1"/>
                </a:solidFill>
              </a:rPr>
              <a:t>轻抛、轻扔</a:t>
            </a:r>
            <a:endParaRPr lang="zh-CN" altLang="en-US" sz="2000">
              <a:solidFill>
                <a:schemeClr val="tx1"/>
              </a:solidFill>
            </a:endParaRPr>
          </a:p>
          <a:p>
            <a:pPr marL="0" indent="0">
              <a:buNone/>
            </a:pPr>
            <a:r>
              <a:rPr lang="en-US" altLang="zh-CN" sz="2000">
                <a:solidFill>
                  <a:schemeClr val="tx1"/>
                </a:solidFill>
              </a:rPr>
              <a:t>The referee flipped the coin and then the game started. </a:t>
            </a:r>
            <a:endParaRPr lang="en-US" altLang="zh-CN" sz="2000">
              <a:solidFill>
                <a:schemeClr val="tx1"/>
              </a:solidFill>
            </a:endParaRPr>
          </a:p>
          <a:p>
            <a:pPr marL="0" indent="0">
              <a:buNone/>
            </a:pPr>
            <a:r>
              <a:rPr lang="en-US" altLang="zh-CN" sz="2000">
                <a:solidFill>
                  <a:schemeClr val="tx1"/>
                </a:solidFill>
              </a:rPr>
              <a:t>tuck</a:t>
            </a:r>
            <a:r>
              <a:rPr lang="zh-CN" altLang="en-US" sz="2000">
                <a:solidFill>
                  <a:schemeClr val="tx1"/>
                </a:solidFill>
              </a:rPr>
              <a:t>塞进、藏入</a:t>
            </a:r>
            <a:endParaRPr lang="zh-CN" altLang="en-US" sz="2000">
              <a:solidFill>
                <a:schemeClr val="tx1"/>
              </a:solidFill>
            </a:endParaRPr>
          </a:p>
          <a:p>
            <a:pPr marL="0" indent="0">
              <a:buNone/>
            </a:pPr>
            <a:r>
              <a:rPr lang="en-US" altLang="zh-CN" sz="2000">
                <a:solidFill>
                  <a:schemeClr val="tx1"/>
                </a:solidFill>
              </a:rPr>
              <a:t>She tucked up her trousers and waded into the water. </a:t>
            </a:r>
            <a:endParaRPr lang="en-US" altLang="zh-CN" sz="2000">
              <a:solidFill>
                <a:schemeClr val="tx1"/>
              </a:solidFill>
            </a:endParaRPr>
          </a:p>
          <a:p>
            <a:pPr marL="0" indent="0">
              <a:buNone/>
            </a:pPr>
            <a:endParaRPr lang="en-US" altLang="zh-CN" sz="2000">
              <a:solidFill>
                <a:schemeClr val="tx1"/>
              </a:solidFill>
            </a:endParaRPr>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6.xml><?xml version="1.0" encoding="utf-8"?>
<p:tagLst xmlns:p="http://schemas.openxmlformats.org/presentationml/2006/main">
  <p:tag name="KSO_WM_BEAUTIFY_FLAG" val="#wm#"/>
  <p:tag name="KSO_WM_TEMPLATE_CATEGORY" val="custom"/>
  <p:tag name="KSO_WM_TEMPLATE_INDEX" val="20205081"/>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8.xml><?xml version="1.0" encoding="utf-8"?>
<p:tagLst xmlns:p="http://schemas.openxmlformats.org/presentationml/2006/main">
  <p:tag name="KSO_WM_BEAUTIFY_FLAG" val="#wm#"/>
  <p:tag name="KSO_WM_TEMPLATE_CATEGORY" val="custom"/>
  <p:tag name="KSO_WM_TEMPLATE_INDEX" val="20205081"/>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BEAUTIFY_FLAG" val="#wm#"/>
  <p:tag name="KSO_WM_TEMPLATE_CATEGORY" val="custom"/>
  <p:tag name="KSO_WM_TEMPLATE_INDEX" val="20205081"/>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4279</Words>
  <Application>WPS 演示</Application>
  <PresentationFormat>宽屏</PresentationFormat>
  <Paragraphs>101</Paragraphs>
  <Slides>14</Slides>
  <Notes>4</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14</vt:i4>
      </vt:variant>
    </vt:vector>
  </HeadingPairs>
  <TitlesOfParts>
    <vt:vector size="26" baseType="lpstr">
      <vt:lpstr>Arial</vt:lpstr>
      <vt:lpstr>宋体</vt:lpstr>
      <vt:lpstr>Wingdings</vt:lpstr>
      <vt:lpstr>Wingdings</vt:lpstr>
      <vt:lpstr>微软雅黑</vt:lpstr>
      <vt:lpstr>Arial Unicode MS</vt:lpstr>
      <vt:lpstr>Calibri</vt:lpstr>
      <vt:lpstr>Sitka Text</vt:lpstr>
      <vt:lpstr>Sitka Small</vt:lpstr>
      <vt:lpstr>Mongolian Baiti</vt:lpstr>
      <vt:lpstr>Times New Roman</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马宝栋</cp:lastModifiedBy>
  <cp:revision>179</cp:revision>
  <dcterms:created xsi:type="dcterms:W3CDTF">2019-06-19T02:08:00Z</dcterms:created>
  <dcterms:modified xsi:type="dcterms:W3CDTF">2025-12-24T02:58:53Z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F75A39379EA844F0A48CF67A878459E7_11</vt:lpwstr>
  </property>
</Properties>
</file>