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4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4.xml"/><Relationship Id="rId2" Type="http://schemas.openxmlformats.org/officeDocument/2006/relationships/image" Target="../media/image4.png"/><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6.xml"/><Relationship Id="rId2" Type="http://schemas.openxmlformats.org/officeDocument/2006/relationships/image" Target="../media/image1.jpeg"/><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6.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zh-CN">
                <a:solidFill>
                  <a:srgbClr val="FF0000"/>
                </a:solidFill>
              </a:rPr>
              <a:t>《读后续写工具箱》二十九</a:t>
            </a:r>
            <a:endParaRPr lang="zh-CN" altLang="zh-CN">
              <a:solidFill>
                <a:srgbClr val="FF0000"/>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01955"/>
            <a:ext cx="10968990" cy="5847715"/>
          </a:xfrm>
          <a:ln>
            <a:solidFill>
              <a:schemeClr val="accent1"/>
            </a:solidFill>
          </a:ln>
        </p:spPr>
        <p:txBody>
          <a:bodyPr/>
          <a:p>
            <a:pPr marL="0" indent="0">
              <a:buNone/>
            </a:pPr>
            <a:r>
              <a:rPr lang="en-US" altLang="zh-CN" sz="2000">
                <a:solidFill>
                  <a:schemeClr val="tx1"/>
                </a:solidFill>
                <a:latin typeface="Times New Roman" panose="02020603050405020304" charset="0"/>
                <a:cs typeface="Times New Roman" panose="02020603050405020304" charset="0"/>
              </a:rPr>
              <a:t>20.7 </a:t>
            </a:r>
            <a:r>
              <a:rPr lang="zh-CN" altLang="en-US" sz="2000">
                <a:solidFill>
                  <a:schemeClr val="tx1"/>
                </a:solidFill>
                <a:latin typeface="Times New Roman" panose="02020603050405020304" charset="0"/>
                <a:cs typeface="Times New Roman" panose="02020603050405020304" charset="0"/>
              </a:rPr>
              <a:t>志愿者活动</a:t>
            </a:r>
            <a:endParaRPr lang="zh-CN" altLang="en-US" sz="2000">
              <a:solidFill>
                <a:schemeClr val="tx1"/>
              </a:solidFill>
              <a:latin typeface="Times New Roman" panose="02020603050405020304" charset="0"/>
              <a:cs typeface="Times New Roman" panose="02020603050405020304" charset="0"/>
            </a:endParaRPr>
          </a:p>
          <a:p>
            <a:pPr marL="0" indent="0">
              <a:buNone/>
            </a:pPr>
            <a:r>
              <a:rPr lang="en-US" altLang="zh-CN" sz="2000">
                <a:solidFill>
                  <a:schemeClr val="tx1"/>
                </a:solidFill>
                <a:latin typeface="Times New Roman" panose="02020603050405020304" charset="0"/>
                <a:cs typeface="Times New Roman" panose="02020603050405020304" charset="0"/>
              </a:rPr>
              <a:t>The soup kitchen steamed with quiet warmth, hands moving steadily over ladles and plates. </a:t>
            </a:r>
            <a:endParaRPr lang="en-US" altLang="zh-CN" sz="2000">
              <a:solidFill>
                <a:schemeClr val="tx1"/>
              </a:solidFill>
              <a:latin typeface="Times New Roman" panose="02020603050405020304" charset="0"/>
              <a:cs typeface="Times New Roman" panose="02020603050405020304" charset="0"/>
            </a:endParaRPr>
          </a:p>
          <a:p>
            <a:pPr marL="0" indent="0">
              <a:buNone/>
            </a:pPr>
            <a:r>
              <a:rPr lang="en-US" altLang="zh-CN" sz="2000">
                <a:solidFill>
                  <a:schemeClr val="tx1"/>
                </a:solidFill>
                <a:latin typeface="Times New Roman" panose="02020603050405020304" charset="0"/>
                <a:cs typeface="Times New Roman" panose="02020603050405020304" charset="0"/>
              </a:rPr>
              <a:t>Voices dropped to murmurs as we folded blankets, each crease a gesture of care. </a:t>
            </a:r>
            <a:endParaRPr lang="en-US" altLang="zh-CN" sz="2000">
              <a:solidFill>
                <a:schemeClr val="tx1"/>
              </a:solidFill>
              <a:latin typeface="Times New Roman" panose="02020603050405020304" charset="0"/>
              <a:cs typeface="Times New Roman" panose="02020603050405020304" charset="0"/>
            </a:endParaRPr>
          </a:p>
          <a:p>
            <a:pPr marL="0" indent="0">
              <a:buNone/>
            </a:pPr>
            <a:r>
              <a:rPr lang="en-US" altLang="zh-CN" sz="2000">
                <a:solidFill>
                  <a:schemeClr val="tx1"/>
                </a:solidFill>
                <a:latin typeface="Times New Roman" panose="02020603050405020304" charset="0"/>
                <a:cs typeface="Times New Roman" panose="02020603050405020304" charset="0"/>
              </a:rPr>
              <a:t>Leaves rustled under our sweeping brooms, the street slowly returning to calm. </a:t>
            </a:r>
            <a:endParaRPr lang="en-US" altLang="zh-CN" sz="2000">
              <a:solidFill>
                <a:schemeClr val="tx1"/>
              </a:solidFill>
              <a:latin typeface="Times New Roman" panose="02020603050405020304" charset="0"/>
              <a:cs typeface="Times New Roman" panose="02020603050405020304" charset="0"/>
            </a:endParaRPr>
          </a:p>
          <a:p>
            <a:pPr marL="0" indent="0">
              <a:buNone/>
            </a:pPr>
            <a:r>
              <a:rPr lang="en-US" altLang="zh-CN" sz="2000">
                <a:solidFill>
                  <a:schemeClr val="tx1"/>
                </a:solidFill>
                <a:latin typeface="Times New Roman" panose="02020603050405020304" charset="0"/>
                <a:cs typeface="Times New Roman" panose="02020603050405020304" charset="0"/>
              </a:rPr>
              <a:t>Shadows deepened outside as we kept wrapping meals, one after another, without a word. </a:t>
            </a:r>
            <a:endParaRPr lang="en-US" altLang="zh-CN" sz="20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90525"/>
            <a:ext cx="10968990" cy="5859145"/>
          </a:xfrm>
          <a:ln>
            <a:noFill/>
          </a:ln>
        </p:spPr>
        <p:txBody>
          <a:bodyPr/>
          <a:p>
            <a:pPr marL="0" indent="0">
              <a:buNone/>
            </a:pPr>
            <a:endParaRPr lang="zh-CN" altLang="en-US"/>
          </a:p>
        </p:txBody>
      </p:sp>
      <p:pic>
        <p:nvPicPr>
          <p:cNvPr id="4" name="图片 3"/>
          <p:cNvPicPr/>
          <p:nvPr/>
        </p:nvPicPr>
        <p:blipFill>
          <a:blip r:embed="rId2"/>
          <a:stretch>
            <a:fillRect/>
          </a:stretch>
        </p:blipFill>
        <p:spPr>
          <a:xfrm>
            <a:off x="1969135" y="103505"/>
            <a:ext cx="7557770" cy="6477000"/>
          </a:xfrm>
          <a:prstGeom prst="rect">
            <a:avLst/>
          </a:prstGeom>
          <a:ln>
            <a:solidFill>
              <a:schemeClr val="accent1"/>
            </a:solidFill>
          </a:ln>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53060"/>
            <a:ext cx="10968990" cy="5896610"/>
          </a:xfrm>
          <a:ln>
            <a:solidFill>
              <a:schemeClr val="accent1"/>
            </a:solidFill>
          </a:ln>
        </p:spPr>
        <p:txBody>
          <a:bodyPr>
            <a:noAutofit/>
          </a:bodyPr>
          <a:p>
            <a:pPr marL="0" indent="0" algn="just">
              <a:lnSpc>
                <a:spcPts val="2400"/>
              </a:lnSpc>
              <a:spcAft>
                <a:spcPts val="0"/>
              </a:spcAft>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As they came in my direction, I put on my brightest and happiest smile. </a:t>
            </a:r>
            <a:r>
              <a:rPr lang="en-US" altLang="zh-CN" sz="2000">
                <a:solidFill>
                  <a:schemeClr val="tx1"/>
                </a:solidFill>
                <a:latin typeface="Times New Roman" panose="02020603050405020304" charset="0"/>
                <a:cs typeface="Times New Roman" panose="02020603050405020304" charset="0"/>
              </a:rPr>
              <a:t>What I did was reciprocated with their genuine reaction. An elderly man with worn eyes paused before me, whispering a sincere “thank you” as I placed salad on his plate. A young mother, guiding her toddler’s hand, flashed me a warm smile. Each plate became more than a meal; it was a moment of connection. My initial apprehension melted, replaced by a profound sense of purpose. Their dignity, amid hardship, softened my heart, and by the time the line ended, my smile was no longer a forced act but a spontaneous gesture.</a:t>
            </a:r>
            <a:endParaRPr lang="en-US" altLang="zh-CN" sz="2000">
              <a:solidFill>
                <a:schemeClr val="tx1"/>
              </a:solidFill>
              <a:latin typeface="Times New Roman" panose="02020603050405020304" charset="0"/>
              <a:cs typeface="Times New Roman" panose="02020603050405020304" charset="0"/>
            </a:endParaRPr>
          </a:p>
          <a:p>
            <a:pPr marL="0" indent="0" algn="just">
              <a:lnSpc>
                <a:spcPts val="2400"/>
              </a:lnSpc>
              <a:spcAft>
                <a:spcPts val="0"/>
              </a:spcAft>
              <a:buNone/>
            </a:pPr>
            <a:endParaRPr lang="en-US" altLang="zh-CN" sz="2000">
              <a:solidFill>
                <a:schemeClr val="tx1"/>
              </a:solidFill>
              <a:latin typeface="Times New Roman" panose="02020603050405020304" charset="0"/>
              <a:cs typeface="Times New Roman" panose="02020603050405020304" charset="0"/>
            </a:endParaRPr>
          </a:p>
          <a:p>
            <a:pPr marL="0" indent="0" algn="just">
              <a:lnSpc>
                <a:spcPts val="2400"/>
              </a:lnSpc>
              <a:spcAft>
                <a:spcPts val="0"/>
              </a:spcAft>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I was so happy that I had earned my service hours in this way. </a:t>
            </a:r>
            <a:r>
              <a:rPr lang="en-US" altLang="zh-CN" sz="2000">
                <a:solidFill>
                  <a:schemeClr val="tx1"/>
                </a:solidFill>
                <a:latin typeface="Times New Roman" panose="02020603050405020304" charset="0"/>
                <a:cs typeface="Times New Roman" panose="02020603050405020304" charset="0"/>
              </a:rPr>
              <a:t>Unlike my friends who merely logged time, I received an education in empathy that no textbook could provide. Witnessing the human dignity amidst hardship reshaped my understanding of “community” and my place within it. Those hours in the soup kitchen became the most meaningful line on my high school transcript—not because they allowed me to graduate, but because they marked the moment I truly began to learn. The requirement was fulfilled with a signature, but my perspective was expanded with a compassion that will guide my steps long after graduation.</a:t>
            </a:r>
            <a:endParaRPr lang="en-US" altLang="zh-CN" sz="20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7" descr="Screenshot_20260116_144107_com.xingin.xhs_edit_86"/>
          <p:cNvPicPr>
            <a:picLocks noChangeAspect="1"/>
          </p:cNvPicPr>
          <p:nvPr>
            <p:ph idx="1"/>
            <p:custDataLst>
              <p:tags r:id="rId1"/>
            </p:custDataLst>
          </p:nvPr>
        </p:nvPicPr>
        <p:blipFill>
          <a:blip r:embed="rId2"/>
          <a:stretch>
            <a:fillRect/>
          </a:stretch>
        </p:blipFill>
        <p:spPr>
          <a:xfrm>
            <a:off x="476885" y="462280"/>
            <a:ext cx="11031220" cy="5236845"/>
          </a:xfrm>
          <a:prstGeom prst="rect">
            <a:avLst/>
          </a:prstGeom>
          <a:ln>
            <a:solidFill>
              <a:schemeClr val="accent1"/>
            </a:solidFill>
          </a:ln>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544195"/>
            <a:ext cx="10968990" cy="5705475"/>
          </a:xfrm>
          <a:ln>
            <a:solidFill>
              <a:schemeClr val="accent1"/>
            </a:solidFill>
          </a:ln>
        </p:spPr>
        <p:txBody>
          <a:bodyPr>
            <a:normAutofit lnSpcReduction="10000"/>
          </a:bodyPr>
          <a:p>
            <a:pPr marL="0" indent="457200" algn="just">
              <a:buNone/>
            </a:pPr>
            <a:r>
              <a:rPr lang="en-US" altLang="zh-CN" sz="2000">
                <a:solidFill>
                  <a:schemeClr val="tx1"/>
                </a:solidFill>
                <a:latin typeface="Times New Roman" panose="02020603050405020304" charset="0"/>
                <a:cs typeface="Times New Roman" panose="02020603050405020304" charset="0"/>
                <a:sym typeface="+mn-ea"/>
              </a:rPr>
              <a:t>When Coach Peter said “Nice Work!” to her at the finish line, Eva was surprised. She bent over, her heart pounding frantically and sweat dripping incessantly onto the track. A great sense of accomplishment surged through her: Not only did she complete the mile but kept pace with many of her classmates. The shadow-chasing trick had worked. Focusing on tiny goals made the impossible achievable. “If I could conquer the track step by step, why not the terrifying maze of hallways?” Eva thought, sparks of determination and confidence blazed in her eyes. </a:t>
            </a:r>
            <a:endParaRPr lang="en-US" altLang="zh-CN" sz="2000">
              <a:solidFill>
                <a:schemeClr val="tx1"/>
              </a:solidFill>
              <a:latin typeface="Times New Roman" panose="02020603050405020304" charset="0"/>
              <a:cs typeface="Times New Roman" panose="02020603050405020304" charset="0"/>
            </a:endParaRPr>
          </a:p>
          <a:p>
            <a:pPr marL="0" indent="457200" algn="just">
              <a:buNone/>
            </a:pPr>
            <a:r>
              <a:rPr lang="en-US" altLang="zh-CN" sz="2000">
                <a:solidFill>
                  <a:schemeClr val="tx1"/>
                </a:solidFill>
                <a:latin typeface="Times New Roman" panose="02020603050405020304" charset="0"/>
                <a:cs typeface="Times New Roman" panose="02020603050405020304" charset="0"/>
                <a:sym typeface="+mn-ea"/>
              </a:rPr>
              <a:t>Eva decided to use the same trick to deal with the school building. She began to view the six-storey structure not as an overwhelming maze, but as a combination of fragments. First, she focused on memorizing the route from the entrance to her first class. Gradually, she added other landmarks to her mental map. Day by day, what was once a maze became a series of familiar pathways. A sense of achivement rippled through her mind, wrapping her in a cocoon of jubilation. It dawned on Eva that big fears shrank when tackled in small paces, whether running miles or navigating life. </a:t>
            </a:r>
            <a:endParaRPr lang="en-US" altLang="zh-CN" sz="2000">
              <a:solidFill>
                <a:schemeClr val="tx1"/>
              </a:solidFill>
              <a:latin typeface="Times New Roman" panose="02020603050405020304" charset="0"/>
              <a:cs typeface="Times New Roman" panose="02020603050405020304" charset="0"/>
            </a:endParaRPr>
          </a:p>
          <a:p>
            <a:pPr marL="0" indent="0">
              <a:buNone/>
            </a:pPr>
            <a:endParaRPr lang="zh-CN" altLang="en-US" sz="2000"/>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650875"/>
            <a:ext cx="10968990" cy="5714365"/>
          </a:xfrm>
          <a:ln>
            <a:solidFill>
              <a:schemeClr val="accent1"/>
            </a:solidFill>
          </a:ln>
        </p:spPr>
        <p:txBody>
          <a:bodyPr>
            <a:normAutofit lnSpcReduction="20000"/>
          </a:bodyPr>
          <a:p>
            <a:pPr marL="0" indent="0">
              <a:buNone/>
            </a:pPr>
            <a:r>
              <a:rPr lang="en-US" altLang="zh-CN">
                <a:solidFill>
                  <a:schemeClr val="tx1"/>
                </a:solidFill>
              </a:rPr>
              <a:t>P</a:t>
            </a:r>
            <a:r>
              <a:rPr lang="en-US" altLang="zh-CN" baseline="-25000">
                <a:solidFill>
                  <a:schemeClr val="tx1"/>
                </a:solidFill>
              </a:rPr>
              <a:t>270</a:t>
            </a:r>
            <a:r>
              <a:rPr lang="en-US" altLang="zh-CN">
                <a:solidFill>
                  <a:schemeClr val="tx1"/>
                </a:solidFill>
              </a:rPr>
              <a:t> 20.5</a:t>
            </a:r>
            <a:r>
              <a:rPr lang="zh-CN" altLang="en-US">
                <a:solidFill>
                  <a:schemeClr val="tx1"/>
                </a:solidFill>
              </a:rPr>
              <a:t>文化活动</a:t>
            </a:r>
            <a:endParaRPr lang="zh-CN" altLang="en-US">
              <a:solidFill>
                <a:schemeClr val="tx1"/>
              </a:solidFill>
            </a:endParaRPr>
          </a:p>
          <a:p>
            <a:pPr marL="0" indent="0">
              <a:buNone/>
            </a:pPr>
            <a:r>
              <a:rPr lang="zh-CN" altLang="en-US">
                <a:solidFill>
                  <a:schemeClr val="tx1"/>
                </a:solidFill>
              </a:rPr>
              <a:t>下棋</a:t>
            </a:r>
            <a:endParaRPr lang="zh-CN" altLang="en-US">
              <a:solidFill>
                <a:schemeClr val="tx1"/>
              </a:solidFill>
            </a:endParaRPr>
          </a:p>
          <a:p>
            <a:pPr marL="0" indent="0">
              <a:buNone/>
            </a:pPr>
            <a:r>
              <a:rPr lang="en-US" altLang="zh-CN">
                <a:solidFill>
                  <a:schemeClr val="tx1"/>
                </a:solidFill>
              </a:rPr>
              <a:t>move a piece </a:t>
            </a:r>
            <a:r>
              <a:rPr lang="zh-CN" altLang="en-US">
                <a:solidFill>
                  <a:schemeClr val="tx1"/>
                </a:solidFill>
              </a:rPr>
              <a:t>移动棋子</a:t>
            </a:r>
            <a:endParaRPr lang="zh-CN" altLang="en-US">
              <a:solidFill>
                <a:schemeClr val="tx1"/>
              </a:solidFill>
            </a:endParaRPr>
          </a:p>
          <a:p>
            <a:pPr marL="0" indent="0">
              <a:buNone/>
            </a:pPr>
            <a:r>
              <a:rPr lang="en-US" altLang="zh-CN">
                <a:solidFill>
                  <a:schemeClr val="tx1"/>
                </a:solidFill>
              </a:rPr>
              <a:t>make a move </a:t>
            </a:r>
            <a:r>
              <a:rPr lang="zh-CN" altLang="en-US">
                <a:solidFill>
                  <a:schemeClr val="tx1"/>
                </a:solidFill>
              </a:rPr>
              <a:t>走棋</a:t>
            </a:r>
            <a:endParaRPr lang="zh-CN" altLang="en-US">
              <a:solidFill>
                <a:schemeClr val="tx1"/>
              </a:solidFill>
            </a:endParaRPr>
          </a:p>
          <a:p>
            <a:pPr marL="0" indent="0">
              <a:buNone/>
            </a:pPr>
            <a:r>
              <a:rPr lang="en-US" altLang="zh-CN">
                <a:solidFill>
                  <a:schemeClr val="tx1"/>
                </a:solidFill>
              </a:rPr>
              <a:t>check </a:t>
            </a:r>
            <a:r>
              <a:rPr lang="zh-CN" altLang="en-US">
                <a:solidFill>
                  <a:schemeClr val="tx1"/>
                </a:solidFill>
              </a:rPr>
              <a:t>将军，</a:t>
            </a:r>
            <a:r>
              <a:rPr lang="en-US" altLang="zh-CN">
                <a:solidFill>
                  <a:schemeClr val="tx1"/>
                </a:solidFill>
              </a:rPr>
              <a:t>checkmate</a:t>
            </a:r>
            <a:r>
              <a:rPr lang="zh-CN" altLang="en-US">
                <a:solidFill>
                  <a:schemeClr val="tx1"/>
                </a:solidFill>
              </a:rPr>
              <a:t>将死</a:t>
            </a:r>
            <a:endParaRPr lang="zh-CN" altLang="en-US">
              <a:solidFill>
                <a:schemeClr val="tx1"/>
              </a:solidFill>
            </a:endParaRPr>
          </a:p>
          <a:p>
            <a:pPr marL="0" indent="0">
              <a:buNone/>
            </a:pPr>
            <a:r>
              <a:rPr lang="en-US" altLang="zh-CN">
                <a:solidFill>
                  <a:schemeClr val="tx1"/>
                </a:solidFill>
              </a:rPr>
              <a:t>capture a piece </a:t>
            </a:r>
            <a:r>
              <a:rPr lang="zh-CN" altLang="en-US">
                <a:solidFill>
                  <a:schemeClr val="tx1"/>
                </a:solidFill>
              </a:rPr>
              <a:t>吃棋子</a:t>
            </a:r>
            <a:endParaRPr lang="zh-CN" altLang="en-US">
              <a:solidFill>
                <a:schemeClr val="tx1"/>
              </a:solidFill>
            </a:endParaRPr>
          </a:p>
          <a:p>
            <a:pPr marL="0" indent="0">
              <a:buNone/>
            </a:pPr>
            <a:r>
              <a:rPr lang="zh-CN" altLang="en-US">
                <a:solidFill>
                  <a:schemeClr val="tx1"/>
                </a:solidFill>
              </a:rPr>
              <a:t>书法</a:t>
            </a:r>
            <a:endParaRPr lang="zh-CN" altLang="en-US">
              <a:solidFill>
                <a:schemeClr val="tx1"/>
              </a:solidFill>
            </a:endParaRPr>
          </a:p>
          <a:p>
            <a:pPr marL="0" indent="0">
              <a:buNone/>
            </a:pPr>
            <a:r>
              <a:rPr lang="en-US" altLang="zh-CN">
                <a:solidFill>
                  <a:schemeClr val="tx1"/>
                </a:solidFill>
              </a:rPr>
              <a:t>write with a brush</a:t>
            </a:r>
            <a:r>
              <a:rPr lang="zh-CN" altLang="en-US">
                <a:solidFill>
                  <a:schemeClr val="tx1"/>
                </a:solidFill>
              </a:rPr>
              <a:t>用毛笔写字</a:t>
            </a:r>
            <a:endParaRPr lang="zh-CN" altLang="en-US">
              <a:solidFill>
                <a:schemeClr val="tx1"/>
              </a:solidFill>
            </a:endParaRPr>
          </a:p>
          <a:p>
            <a:pPr marL="0" indent="0">
              <a:buNone/>
            </a:pPr>
            <a:r>
              <a:rPr lang="en-US" altLang="zh-CN">
                <a:solidFill>
                  <a:schemeClr val="tx1"/>
                </a:solidFill>
              </a:rPr>
              <a:t>brush strokes</a:t>
            </a:r>
            <a:r>
              <a:rPr lang="zh-CN" altLang="en-US">
                <a:solidFill>
                  <a:schemeClr val="tx1"/>
                </a:solidFill>
              </a:rPr>
              <a:t>画笔的笔触</a:t>
            </a:r>
            <a:endParaRPr lang="zh-CN" altLang="en-US">
              <a:solidFill>
                <a:schemeClr val="tx1"/>
              </a:solidFill>
            </a:endParaRPr>
          </a:p>
          <a:p>
            <a:pPr marL="0" indent="0">
              <a:buNone/>
            </a:pPr>
            <a:r>
              <a:rPr lang="en-US" altLang="zh-CN">
                <a:solidFill>
                  <a:schemeClr val="tx1"/>
                </a:solidFill>
              </a:rPr>
              <a:t>The artist’s brush strokes were bold and precise. </a:t>
            </a:r>
            <a:endParaRPr lang="en-US" altLang="zh-CN">
              <a:solidFill>
                <a:schemeClr val="tx1"/>
              </a:solidFill>
            </a:endParaRPr>
          </a:p>
          <a:p>
            <a:pPr marL="0" indent="0">
              <a:buNone/>
            </a:pPr>
            <a:r>
              <a:rPr lang="zh-CN" altLang="en-US">
                <a:solidFill>
                  <a:schemeClr val="tx1"/>
                </a:solidFill>
              </a:rPr>
              <a:t>齐白石先生以画虾享誉天下，笔墨所至，虾姿栩栩如生，宛若游于清波之中。</a:t>
            </a:r>
            <a:endParaRPr lang="zh-CN" altLang="en-US">
              <a:solidFill>
                <a:schemeClr val="tx1"/>
              </a:solidFill>
            </a:endParaRPr>
          </a:p>
          <a:p>
            <a:pPr marL="0" indent="0">
              <a:buNone/>
            </a:pPr>
            <a:r>
              <a:rPr lang="en-US" altLang="zh-CN">
                <a:solidFill>
                  <a:schemeClr val="tx1"/>
                </a:solidFill>
              </a:rPr>
              <a:t>Mr. Qi Baishi is celebrated worldwide for his shrimp paintings, where each brushstroke brings the creatures to life, as if swimming through clear, rippling waters.</a:t>
            </a:r>
            <a:endParaRPr lang="en-US" altLang="zh-CN">
              <a:solidFill>
                <a:schemeClr val="tx1"/>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 calcmode="lin" valueType="num">
                                      <p:cBhvr additive="base">
                                        <p:cTn id="1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512445"/>
            <a:ext cx="10968990" cy="5737225"/>
          </a:xfrm>
          <a:ln>
            <a:solidFill>
              <a:schemeClr val="accent1"/>
            </a:solidFill>
          </a:ln>
        </p:spPr>
        <p:txBody>
          <a:bodyPr>
            <a:normAutofit lnSpcReduction="10000"/>
          </a:bodyPr>
          <a:p>
            <a:pPr marL="0" indent="457200" algn="just">
              <a:spcAft>
                <a:spcPts val="0"/>
              </a:spcAft>
              <a:buNone/>
            </a:pPr>
            <a:r>
              <a:rPr lang="en-US" altLang="zh-CN" sz="2000">
                <a:solidFill>
                  <a:schemeClr val="tx1"/>
                </a:solidFill>
                <a:latin typeface="Bookman Old Style" panose="02050604050505020204" charset="0"/>
                <a:cs typeface="Bookman Old Style" panose="02050604050505020204" charset="0"/>
              </a:rPr>
              <a:t> </a:t>
            </a:r>
            <a:r>
              <a:rPr lang="zh-CN" altLang="en-US" sz="2000">
                <a:solidFill>
                  <a:schemeClr val="tx1"/>
                </a:solidFill>
                <a:latin typeface="Bookman Old Style" panose="02050604050505020204" charset="0"/>
                <a:cs typeface="Bookman Old Style" panose="02050604050505020204" charset="0"/>
              </a:rPr>
              <a:t>假定你是李华，你校将举行第一届学生校园书画展，并进行部分书画拍卖，所得善款用于偏远山区小学生图书购买。请给</a:t>
            </a:r>
            <a:r>
              <a:rPr lang="zh-CN" altLang="en-US" sz="2000" b="1">
                <a:solidFill>
                  <a:schemeClr val="tx1"/>
                </a:solidFill>
                <a:latin typeface="Bookman Old Style" panose="02050604050505020204" charset="0"/>
                <a:cs typeface="Bookman Old Style" panose="02050604050505020204" charset="0"/>
              </a:rPr>
              <a:t>校园广播站</a:t>
            </a:r>
            <a:r>
              <a:rPr lang="zh-CN" altLang="en-US" sz="2000">
                <a:solidFill>
                  <a:schemeClr val="tx1"/>
                </a:solidFill>
                <a:latin typeface="Bookman Old Style" panose="02050604050505020204" charset="0"/>
                <a:cs typeface="Bookman Old Style" panose="02050604050505020204" charset="0"/>
              </a:rPr>
              <a:t>写一篇宣传稿，内容包括：</a:t>
            </a:r>
            <a:endParaRPr lang="zh-CN" altLang="en-US" sz="2000">
              <a:solidFill>
                <a:schemeClr val="tx1"/>
              </a:solidFill>
              <a:latin typeface="Bookman Old Style" panose="02050604050505020204" charset="0"/>
              <a:cs typeface="Bookman Old Style" panose="02050604050505020204" charset="0"/>
            </a:endParaRPr>
          </a:p>
          <a:p>
            <a:pPr marL="0" indent="457200" algn="just">
              <a:spcAft>
                <a:spcPts val="0"/>
              </a:spcAft>
              <a:buNone/>
            </a:pPr>
            <a:r>
              <a:rPr lang="zh-CN" altLang="en-US" sz="2000">
                <a:solidFill>
                  <a:schemeClr val="tx1"/>
                </a:solidFill>
                <a:latin typeface="Bookman Old Style" panose="02050604050505020204" charset="0"/>
                <a:cs typeface="Bookman Old Style" panose="02050604050505020204" charset="0"/>
              </a:rPr>
              <a:t> </a:t>
            </a:r>
            <a:r>
              <a:rPr lang="en-US" altLang="zh-CN" sz="2000">
                <a:solidFill>
                  <a:schemeClr val="tx1"/>
                </a:solidFill>
                <a:latin typeface="Bookman Old Style" panose="02050604050505020204" charset="0"/>
                <a:cs typeface="Bookman Old Style" panose="02050604050505020204" charset="0"/>
              </a:rPr>
              <a:t>1. </a:t>
            </a:r>
            <a:r>
              <a:rPr lang="zh-CN" altLang="en-US" sz="2000">
                <a:solidFill>
                  <a:schemeClr val="tx1"/>
                </a:solidFill>
                <a:latin typeface="Bookman Old Style" panose="02050604050505020204" charset="0"/>
                <a:cs typeface="Bookman Old Style" panose="02050604050505020204" charset="0"/>
              </a:rPr>
              <a:t>活动简介；</a:t>
            </a:r>
            <a:r>
              <a:rPr lang="en-US" altLang="zh-CN" sz="2000">
                <a:solidFill>
                  <a:schemeClr val="tx1"/>
                </a:solidFill>
                <a:latin typeface="Bookman Old Style" panose="02050604050505020204" charset="0"/>
                <a:cs typeface="Bookman Old Style" panose="02050604050505020204" charset="0"/>
              </a:rPr>
              <a:t>2. </a:t>
            </a:r>
            <a:r>
              <a:rPr lang="zh-CN" altLang="en-US" sz="2000">
                <a:solidFill>
                  <a:schemeClr val="tx1"/>
                </a:solidFill>
                <a:latin typeface="Bookman Old Style" panose="02050604050505020204" charset="0"/>
                <a:cs typeface="Bookman Old Style" panose="02050604050505020204" charset="0"/>
              </a:rPr>
              <a:t>诚邀参加。</a:t>
            </a:r>
            <a:endParaRPr lang="zh-CN" altLang="en-US" sz="2000">
              <a:solidFill>
                <a:schemeClr val="tx1"/>
              </a:solidFill>
              <a:latin typeface="Bookman Old Style" panose="02050604050505020204" charset="0"/>
              <a:cs typeface="Bookman Old Style" panose="02050604050505020204" charset="0"/>
            </a:endParaRPr>
          </a:p>
          <a:p>
            <a:pPr marL="0" indent="457200" algn="just">
              <a:spcAft>
                <a:spcPts val="0"/>
              </a:spcAft>
              <a:buNone/>
            </a:pPr>
            <a:r>
              <a:rPr lang="en-US" altLang="zh-CN" sz="2000">
                <a:solidFill>
                  <a:schemeClr val="tx1"/>
                </a:solidFill>
                <a:latin typeface="Bookman Old Style" panose="02050604050505020204" charset="0"/>
                <a:cs typeface="Bookman Old Style" panose="02050604050505020204" charset="0"/>
              </a:rPr>
              <a:t>Your attention, please! Our school is due to launch its first Campus Art Exhibition from January 22nd to 23rd in the school gym. The exhibition will showcase exceptional works where every brush stroke reflects the creativity and imagination of our students.</a:t>
            </a:r>
            <a:endParaRPr lang="en-US" altLang="zh-CN" sz="2000">
              <a:solidFill>
                <a:schemeClr val="tx1"/>
              </a:solidFill>
              <a:latin typeface="Bookman Old Style" panose="02050604050505020204" charset="0"/>
              <a:cs typeface="Bookman Old Style" panose="02050604050505020204" charset="0"/>
            </a:endParaRPr>
          </a:p>
          <a:p>
            <a:pPr marL="0" indent="457200" algn="just">
              <a:spcAft>
                <a:spcPts val="0"/>
              </a:spcAft>
              <a:buNone/>
            </a:pPr>
            <a:r>
              <a:rPr lang="en-US" altLang="zh-CN" sz="2000">
                <a:solidFill>
                  <a:schemeClr val="tx1"/>
                </a:solidFill>
                <a:latin typeface="Bookman Old Style" panose="02050604050505020204" charset="0"/>
                <a:cs typeface="Bookman Old Style" panose="02050604050505020204" charset="0"/>
              </a:rPr>
              <a:t>The highlight is a charity auction of selected artworks starting at 14:00 on the afternoon of 23rd. All proceeds will fund books for primary school students in remote mountainous areas, transforming these delicate brush strokes into lasting stories for young readers.</a:t>
            </a:r>
            <a:endParaRPr lang="en-US" altLang="zh-CN" sz="2000">
              <a:solidFill>
                <a:schemeClr val="tx1"/>
              </a:solidFill>
              <a:latin typeface="Bookman Old Style" panose="02050604050505020204" charset="0"/>
              <a:cs typeface="Bookman Old Style" panose="02050604050505020204" charset="0"/>
            </a:endParaRPr>
          </a:p>
          <a:p>
            <a:pPr marL="0" indent="457200" algn="just">
              <a:spcAft>
                <a:spcPts val="0"/>
              </a:spcAft>
              <a:buNone/>
            </a:pPr>
            <a:r>
              <a:rPr lang="en-US" altLang="zh-CN" sz="2000">
                <a:solidFill>
                  <a:schemeClr val="tx1"/>
                </a:solidFill>
                <a:latin typeface="Bookman Old Style" panose="02050604050505020204" charset="0"/>
                <a:cs typeface="Bookman Old Style" panose="02050604050505020204" charset="0"/>
              </a:rPr>
              <a:t>We warmly invite every member of our school to attend the exhibition and participate in the bidding. Your support will not only celebrate campus artistry but also fuel a noble cause. Let's unite to share beauty and extend love. Thanks for your attentive listening! </a:t>
            </a:r>
            <a:endParaRPr lang="en-US" altLang="zh-CN" sz="2000">
              <a:solidFill>
                <a:schemeClr val="tx1"/>
              </a:solidFill>
              <a:latin typeface="Bookman Old Style" panose="02050604050505020204" charset="0"/>
              <a:cs typeface="Bookman Old Style" panose="02050604050505020204" charset="0"/>
            </a:endParaRPr>
          </a:p>
          <a:p>
            <a:pPr marL="0" indent="0" algn="just">
              <a:buNone/>
            </a:pPr>
            <a:endParaRPr lang="en-US" altLang="zh-CN" sz="2000">
              <a:solidFill>
                <a:schemeClr val="tx1"/>
              </a:solidFill>
              <a:latin typeface="Bookman Old Style" panose="02050604050505020204" charset="0"/>
              <a:cs typeface="Bookman Old Style" panose="020506040505050202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60375"/>
            <a:ext cx="10968990" cy="5789295"/>
          </a:xfrm>
          <a:ln>
            <a:solidFill>
              <a:schemeClr val="accent1"/>
            </a:solidFill>
          </a:ln>
        </p:spPr>
        <p:txBody>
          <a:bodyPr>
            <a:normAutofit lnSpcReduction="10000"/>
          </a:bodyPr>
          <a:p>
            <a:pPr marL="0" indent="0">
              <a:buNone/>
            </a:pPr>
            <a:r>
              <a:rPr lang="en-US" altLang="zh-CN" sz="2000">
                <a:solidFill>
                  <a:schemeClr val="tx1"/>
                </a:solidFill>
              </a:rPr>
              <a:t>practice calligraphy</a:t>
            </a:r>
            <a:r>
              <a:rPr lang="zh-CN" altLang="en-US" sz="2000">
                <a:solidFill>
                  <a:schemeClr val="tx1"/>
                </a:solidFill>
              </a:rPr>
              <a:t>练习书法</a:t>
            </a:r>
            <a:endParaRPr lang="zh-CN" altLang="en-US" sz="2000">
              <a:solidFill>
                <a:schemeClr val="tx1"/>
              </a:solidFill>
            </a:endParaRPr>
          </a:p>
          <a:p>
            <a:pPr marL="0" indent="0">
              <a:buNone/>
            </a:pPr>
            <a:r>
              <a:rPr lang="en-US" altLang="zh-CN" sz="2000">
                <a:solidFill>
                  <a:schemeClr val="tx1"/>
                </a:solidFill>
              </a:rPr>
              <a:t>calligraphy practitioner</a:t>
            </a:r>
            <a:r>
              <a:rPr lang="zh-CN" altLang="en-US" sz="2000">
                <a:solidFill>
                  <a:schemeClr val="tx1"/>
                </a:solidFill>
              </a:rPr>
              <a:t>书法练习者</a:t>
            </a:r>
            <a:endParaRPr lang="zh-CN" altLang="en-US" sz="2000">
              <a:solidFill>
                <a:schemeClr val="tx1"/>
              </a:solidFill>
            </a:endParaRPr>
          </a:p>
          <a:p>
            <a:pPr marL="0" indent="0">
              <a:buNone/>
            </a:pPr>
            <a:r>
              <a:rPr lang="en-US" altLang="zh-CN" sz="2000">
                <a:solidFill>
                  <a:schemeClr val="tx1"/>
                </a:solidFill>
              </a:rPr>
              <a:t>dip the brush in the ink</a:t>
            </a:r>
            <a:r>
              <a:rPr lang="zh-CN" altLang="en-US" sz="2000">
                <a:solidFill>
                  <a:schemeClr val="tx1"/>
                </a:solidFill>
              </a:rPr>
              <a:t>将毛笔蘸进墨汁中</a:t>
            </a:r>
            <a:endParaRPr lang="zh-CN" altLang="en-US" sz="2000">
              <a:solidFill>
                <a:schemeClr val="tx1"/>
              </a:solidFill>
            </a:endParaRPr>
          </a:p>
          <a:p>
            <a:pPr marL="0" indent="0">
              <a:buNone/>
            </a:pPr>
            <a:r>
              <a:rPr lang="zh-CN" altLang="en-US" sz="2000">
                <a:solidFill>
                  <a:schemeClr val="tx1"/>
                </a:solidFill>
              </a:rPr>
              <a:t>他蘸墨挥毫，在纸上画下一匹奔马。不仅马儿栩栩如生，一股清雅的墨香也仿佛在空气中弥漫开来。</a:t>
            </a:r>
            <a:endParaRPr lang="zh-CN" altLang="en-US" sz="2000">
              <a:solidFill>
                <a:schemeClr val="tx1"/>
              </a:solidFill>
            </a:endParaRPr>
          </a:p>
          <a:p>
            <a:pPr marL="0" indent="0">
              <a:buNone/>
            </a:pPr>
            <a:r>
              <a:rPr lang="en-US" altLang="zh-CN" sz="2000">
                <a:solidFill>
                  <a:schemeClr val="tx1"/>
                </a:solidFill>
              </a:rPr>
              <a:t>He dipped the brush in the ink and painted a galloping horse on the paper. Not only did the horse appear lifelike, but a delicate scent of ink seemed to permeate the air.</a:t>
            </a:r>
            <a:endParaRPr lang="en-US" altLang="zh-CN" sz="2000">
              <a:solidFill>
                <a:schemeClr val="tx1"/>
              </a:solidFill>
            </a:endParaRPr>
          </a:p>
          <a:p>
            <a:pPr marL="0" indent="0">
              <a:buNone/>
            </a:pPr>
            <a:r>
              <a:rPr lang="zh-CN" altLang="en-US" sz="2000">
                <a:solidFill>
                  <a:schemeClr val="tx1"/>
                </a:solidFill>
              </a:rPr>
              <a:t>绘画</a:t>
            </a:r>
            <a:endParaRPr lang="zh-CN" altLang="en-US" sz="2000">
              <a:solidFill>
                <a:schemeClr val="tx1"/>
              </a:solidFill>
            </a:endParaRPr>
          </a:p>
          <a:p>
            <a:pPr marL="0" indent="0">
              <a:buNone/>
            </a:pPr>
            <a:r>
              <a:rPr lang="en-US" altLang="zh-CN" sz="2000">
                <a:solidFill>
                  <a:schemeClr val="tx1"/>
                </a:solidFill>
              </a:rPr>
              <a:t>draw a sketch</a:t>
            </a:r>
            <a:r>
              <a:rPr lang="zh-CN" altLang="en-US" sz="2000">
                <a:solidFill>
                  <a:schemeClr val="tx1"/>
                </a:solidFill>
              </a:rPr>
              <a:t>画素描、画草图</a:t>
            </a:r>
            <a:endParaRPr lang="zh-CN" altLang="en-US" sz="2000">
              <a:solidFill>
                <a:schemeClr val="tx1"/>
              </a:solidFill>
            </a:endParaRPr>
          </a:p>
          <a:p>
            <a:pPr marL="0" indent="0">
              <a:buNone/>
            </a:pPr>
            <a:r>
              <a:rPr lang="en-US" altLang="zh-CN" sz="2000">
                <a:solidFill>
                  <a:schemeClr val="tx1"/>
                </a:solidFill>
              </a:rPr>
              <a:t>mix colors</a:t>
            </a:r>
            <a:r>
              <a:rPr lang="zh-CN" altLang="en-US" sz="2000">
                <a:solidFill>
                  <a:schemeClr val="tx1"/>
                </a:solidFill>
              </a:rPr>
              <a:t>调色</a:t>
            </a:r>
            <a:endParaRPr lang="zh-CN" altLang="en-US" sz="2000">
              <a:solidFill>
                <a:schemeClr val="tx1"/>
              </a:solidFill>
            </a:endParaRPr>
          </a:p>
          <a:p>
            <a:pPr marL="0" indent="0">
              <a:buNone/>
            </a:pPr>
            <a:r>
              <a:rPr lang="en-US" altLang="zh-CN" sz="2000">
                <a:solidFill>
                  <a:schemeClr val="tx1"/>
                </a:solidFill>
              </a:rPr>
              <a:t>He mixed the colors to create a </a:t>
            </a:r>
            <a:r>
              <a:rPr lang="en-US" altLang="zh-CN" sz="2000" b="1">
                <a:solidFill>
                  <a:schemeClr val="tx1"/>
                </a:solidFill>
              </a:rPr>
              <a:t>custom</a:t>
            </a:r>
            <a:r>
              <a:rPr lang="en-US" altLang="zh-CN" sz="2000">
                <a:solidFill>
                  <a:schemeClr val="tx1"/>
                </a:solidFill>
              </a:rPr>
              <a:t> shade of blue. (=custom-made) </a:t>
            </a:r>
            <a:endParaRPr lang="en-US" altLang="zh-CN" sz="2000">
              <a:solidFill>
                <a:schemeClr val="tx1"/>
              </a:solidFill>
            </a:endParaRPr>
          </a:p>
          <a:p>
            <a:pPr marL="0" indent="0">
              <a:buNone/>
            </a:pPr>
            <a:endParaRPr lang="en-US" altLang="zh-CN"/>
          </a:p>
          <a:p>
            <a:pPr marL="0" indent="0">
              <a:buNone/>
            </a:pPr>
            <a:endParaRPr lang="en-US" altLang="zh-CN"/>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544195"/>
            <a:ext cx="10968990" cy="5705475"/>
          </a:xfrm>
          <a:ln>
            <a:solidFill>
              <a:schemeClr val="accent1"/>
            </a:solidFill>
          </a:ln>
        </p:spPr>
        <p:txBody>
          <a:bodyPr/>
          <a:p>
            <a:pPr marL="0" indent="0">
              <a:buNone/>
            </a:pPr>
            <a:endParaRPr lang="zh-CN" altLang="en-US"/>
          </a:p>
        </p:txBody>
      </p:sp>
      <p:pic>
        <p:nvPicPr>
          <p:cNvPr id="4" name="图片 3" descr="Screenshot_20260119_163623_com.xingin.xhs_edit_88"/>
          <p:cNvPicPr>
            <a:picLocks noChangeAspect="1"/>
          </p:cNvPicPr>
          <p:nvPr/>
        </p:nvPicPr>
        <p:blipFill>
          <a:blip r:embed="rId2"/>
          <a:stretch>
            <a:fillRect/>
          </a:stretch>
        </p:blipFill>
        <p:spPr>
          <a:xfrm>
            <a:off x="0" y="0"/>
            <a:ext cx="5883275" cy="6858000"/>
          </a:xfrm>
          <a:prstGeom prst="rect">
            <a:avLst/>
          </a:prstGeom>
        </p:spPr>
      </p:pic>
      <p:pic>
        <p:nvPicPr>
          <p:cNvPr id="5" name="图片 4" descr="Screenshot_20260119_163628_com.xingin.xhs_edit_88"/>
          <p:cNvPicPr>
            <a:picLocks noChangeAspect="1"/>
          </p:cNvPicPr>
          <p:nvPr/>
        </p:nvPicPr>
        <p:blipFill>
          <a:blip r:embed="rId3"/>
          <a:stretch>
            <a:fillRect/>
          </a:stretch>
        </p:blipFill>
        <p:spPr>
          <a:xfrm>
            <a:off x="5882640" y="0"/>
            <a:ext cx="6309360" cy="6858000"/>
          </a:xfrm>
          <a:prstGeom prst="rect">
            <a:avLst/>
          </a:prstGeom>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91490"/>
            <a:ext cx="10968990" cy="5758180"/>
          </a:xfrm>
          <a:ln>
            <a:solidFill>
              <a:schemeClr val="accent1"/>
            </a:solidFill>
          </a:ln>
        </p:spPr>
        <p:txBody>
          <a:bodyPr>
            <a:normAutofit lnSpcReduction="10000"/>
          </a:bodyPr>
          <a:p>
            <a:pPr marL="0" indent="0" algn="just">
              <a:buNone/>
            </a:pPr>
            <a:r>
              <a:rPr lang="en-US" altLang="zh-CN" sz="2000">
                <a:solidFill>
                  <a:schemeClr val="tx1"/>
                </a:solidFill>
                <a:effectLst>
                  <a:outerShdw blurRad="38100" dist="38100" dir="2700000" algn="tl">
                    <a:srgbClr val="000000">
                      <a:alpha val="43137"/>
                    </a:srgbClr>
                  </a:outerShdw>
                </a:effectLst>
              </a:rPr>
              <a:t>As the students worked, Mary observed them with curiosity.</a:t>
            </a:r>
            <a:r>
              <a:rPr lang="en-US" altLang="zh-CN" sz="2000">
                <a:solidFill>
                  <a:schemeClr val="tx1"/>
                </a:solidFill>
              </a:rPr>
              <a:t> Excitement on their faces, their crayons rustled on the paper, drawing creative shapes and patterns. From time to time, they would pause, tilting their heads thoughtfully, or gazing out the window, pondering. Tina was thoroughly absorbed in her imaginative way of drawing. Even Akila, who showed no interest in drawing at all, was fully occupied in her creation. Amid the harmonious sound of crayons and relaxed laughter, the collaborative work was ultimately completed. </a:t>
            </a:r>
            <a:endParaRPr lang="en-US" altLang="zh-CN" sz="2000">
              <a:solidFill>
                <a:schemeClr val="tx1"/>
              </a:solidFill>
            </a:endParaRPr>
          </a:p>
          <a:p>
            <a:pPr marL="0" indent="0" algn="just">
              <a:buNone/>
            </a:pPr>
            <a:r>
              <a:rPr lang="en-US" altLang="zh-CN" sz="2000">
                <a:solidFill>
                  <a:schemeClr val="tx1"/>
                </a:solidFill>
                <a:effectLst>
                  <a:outerShdw blurRad="38100" dist="38100" dir="2700000" algn="tl">
                    <a:srgbClr val="000000">
                      <a:alpha val="43137"/>
                    </a:srgbClr>
                  </a:outerShdw>
                </a:effectLst>
              </a:rPr>
              <a:t>Mary stood back and surveyed the creation.</a:t>
            </a:r>
            <a:r>
              <a:rPr lang="en-US" altLang="zh-CN" sz="2000">
                <a:solidFill>
                  <a:schemeClr val="tx1"/>
                </a:solidFill>
              </a:rPr>
              <a:t> Lying before her were pictures in different styles. Never in her wildest dreams could she anticipate these students should be so creative. Overwhelmed with pride and excitement, she couldn’t resist saying: “Kids, you did a fantastic job and I am so proud of you.” Afterwards, big applause lingered in the classroom accompanied by cheers. In that moment, Mary truly grasped the profound lesson she had learned: the true magic of education lay not in dictating steps, but in opening the door and setting imagination free.</a:t>
            </a:r>
            <a:endParaRPr lang="en-US" altLang="zh-CN" sz="2000">
              <a:solidFill>
                <a:schemeClr val="tx1"/>
              </a:solidFill>
            </a:endParaRPr>
          </a:p>
          <a:p>
            <a:pPr marL="0" indent="0" algn="just">
              <a:buNone/>
            </a:pPr>
            <a:endParaRPr lang="en-US" altLang="zh-CN" sz="2000">
              <a:solidFill>
                <a:schemeClr val="tx1"/>
              </a:solidFill>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01955"/>
            <a:ext cx="10968990" cy="5847715"/>
          </a:xfrm>
          <a:ln>
            <a:solidFill>
              <a:schemeClr val="accent1"/>
            </a:solidFill>
          </a:ln>
        </p:spPr>
        <p:txBody>
          <a:bodyPr/>
          <a:p>
            <a:pPr marL="0" indent="0">
              <a:buNone/>
            </a:pPr>
            <a:r>
              <a:rPr lang="en-US" altLang="zh-CN">
                <a:solidFill>
                  <a:schemeClr val="tx1"/>
                </a:solidFill>
              </a:rPr>
              <a:t>20.6 </a:t>
            </a:r>
            <a:r>
              <a:rPr lang="zh-CN" altLang="en-US">
                <a:solidFill>
                  <a:schemeClr val="tx1"/>
                </a:solidFill>
              </a:rPr>
              <a:t>音乐活动</a:t>
            </a:r>
            <a:endParaRPr lang="zh-CN" altLang="en-US">
              <a:solidFill>
                <a:schemeClr val="tx1"/>
              </a:solidFill>
            </a:endParaRPr>
          </a:p>
          <a:p>
            <a:pPr marL="0" indent="0">
              <a:buNone/>
            </a:pPr>
            <a:r>
              <a:rPr lang="zh-CN" altLang="en-US">
                <a:solidFill>
                  <a:schemeClr val="tx1"/>
                </a:solidFill>
              </a:rPr>
              <a:t>吹</a:t>
            </a:r>
            <a:endParaRPr lang="zh-CN" altLang="en-US">
              <a:solidFill>
                <a:schemeClr val="tx1"/>
              </a:solidFill>
            </a:endParaRPr>
          </a:p>
          <a:p>
            <a:pPr marL="0" indent="0">
              <a:buNone/>
            </a:pPr>
            <a:r>
              <a:rPr lang="en-US" altLang="zh-CN">
                <a:solidFill>
                  <a:schemeClr val="tx1"/>
                </a:solidFill>
              </a:rPr>
              <a:t>blow a whistle</a:t>
            </a:r>
            <a:r>
              <a:rPr lang="zh-CN" altLang="en-US">
                <a:solidFill>
                  <a:schemeClr val="tx1"/>
                </a:solidFill>
              </a:rPr>
              <a:t>吹哨子</a:t>
            </a:r>
            <a:endParaRPr lang="zh-CN" altLang="en-US">
              <a:solidFill>
                <a:schemeClr val="tx1"/>
              </a:solidFill>
            </a:endParaRPr>
          </a:p>
          <a:p>
            <a:pPr marL="0" indent="0">
              <a:buNone/>
            </a:pPr>
            <a:r>
              <a:rPr lang="en-US" altLang="zh-CN">
                <a:solidFill>
                  <a:schemeClr val="tx1"/>
                </a:solidFill>
              </a:rPr>
              <a:t>The referee blew the whistle to signal the start of the match. </a:t>
            </a:r>
            <a:endParaRPr lang="en-US" altLang="zh-CN">
              <a:solidFill>
                <a:schemeClr val="tx1"/>
              </a:solidFill>
            </a:endParaRPr>
          </a:p>
          <a:p>
            <a:pPr marL="0" indent="0">
              <a:buNone/>
            </a:pPr>
            <a:r>
              <a:rPr lang="zh-CN" altLang="en-US">
                <a:solidFill>
                  <a:schemeClr val="tx1"/>
                </a:solidFill>
              </a:rPr>
              <a:t>弹</a:t>
            </a:r>
            <a:endParaRPr lang="zh-CN" altLang="en-US">
              <a:solidFill>
                <a:schemeClr val="tx1"/>
              </a:solidFill>
            </a:endParaRPr>
          </a:p>
          <a:p>
            <a:pPr marL="0" indent="0">
              <a:buNone/>
            </a:pPr>
            <a:r>
              <a:rPr lang="en-US" altLang="zh-CN">
                <a:solidFill>
                  <a:schemeClr val="tx1"/>
                </a:solidFill>
              </a:rPr>
              <a:t>jam </a:t>
            </a:r>
            <a:r>
              <a:rPr lang="zh-CN" altLang="en-US">
                <a:solidFill>
                  <a:schemeClr val="tx1"/>
                </a:solidFill>
              </a:rPr>
              <a:t>即兴演奏</a:t>
            </a:r>
            <a:endParaRPr lang="zh-CN" altLang="en-US">
              <a:solidFill>
                <a:schemeClr val="tx1"/>
              </a:solidFill>
            </a:endParaRPr>
          </a:p>
          <a:p>
            <a:pPr marL="0" indent="0">
              <a:buNone/>
            </a:pPr>
            <a:r>
              <a:rPr lang="en-US" altLang="zh-CN">
                <a:solidFill>
                  <a:schemeClr val="tx1"/>
                </a:solidFill>
              </a:rPr>
              <a:t>They jammed together in the garage to create new music. </a:t>
            </a:r>
            <a:endParaRPr lang="en-US" altLang="zh-CN">
              <a:solidFill>
                <a:schemeClr val="tx1"/>
              </a:solidFill>
            </a:endParaRPr>
          </a:p>
          <a:p>
            <a:pPr marL="0" indent="0">
              <a:buNone/>
            </a:pPr>
            <a:r>
              <a:rPr lang="en-US" altLang="zh-CN">
                <a:solidFill>
                  <a:schemeClr val="tx1"/>
                </a:solidFill>
              </a:rPr>
              <a:t>(a jam session</a:t>
            </a:r>
            <a:r>
              <a:rPr lang="zh-CN" altLang="en-US">
                <a:solidFill>
                  <a:schemeClr val="tx1"/>
                </a:solidFill>
              </a:rPr>
              <a:t>临时音乐会</a:t>
            </a:r>
            <a:r>
              <a:rPr lang="en-US" altLang="zh-CN">
                <a:solidFill>
                  <a:schemeClr val="tx1"/>
                </a:solidFill>
              </a:rPr>
              <a:t>) </a:t>
            </a:r>
            <a:endParaRPr lang="en-US" altLang="zh-CN">
              <a:solidFill>
                <a:schemeClr val="tx1"/>
              </a:solidFill>
            </a:endParaRPr>
          </a:p>
          <a:p>
            <a:pPr marL="0" indent="0">
              <a:buNone/>
            </a:pPr>
            <a:r>
              <a:rPr lang="zh-CN" altLang="en-US">
                <a:solidFill>
                  <a:schemeClr val="tx1"/>
                </a:solidFill>
              </a:rPr>
              <a:t>其他的即兴：</a:t>
            </a:r>
            <a:r>
              <a:rPr lang="en-US" altLang="zh-CN">
                <a:solidFill>
                  <a:schemeClr val="tx1"/>
                </a:solidFill>
              </a:rPr>
              <a:t>play it by ear, improvise on a melody / a tune ... </a:t>
            </a:r>
            <a:endParaRPr lang="en-US" altLang="zh-CN">
              <a:solidFill>
                <a:schemeClr val="tx1"/>
              </a:solidFill>
            </a:endParaRPr>
          </a:p>
          <a:p>
            <a:pPr marL="0" indent="0">
              <a:buNone/>
            </a:pPr>
            <a:r>
              <a:rPr lang="zh-CN" altLang="en-US">
                <a:solidFill>
                  <a:schemeClr val="tx1"/>
                </a:solidFill>
              </a:rPr>
              <a:t>唱</a:t>
            </a:r>
            <a:endParaRPr lang="zh-CN" altLang="en-US">
              <a:solidFill>
                <a:schemeClr val="tx1"/>
              </a:solidFill>
            </a:endParaRPr>
          </a:p>
          <a:p>
            <a:pPr marL="0" indent="0">
              <a:buNone/>
            </a:pPr>
            <a:r>
              <a:rPr lang="en-US" altLang="zh-CN">
                <a:solidFill>
                  <a:schemeClr val="tx1"/>
                </a:solidFill>
              </a:rPr>
              <a:t>harmony</a:t>
            </a:r>
            <a:r>
              <a:rPr lang="zh-CN" altLang="en-US">
                <a:solidFill>
                  <a:schemeClr val="tx1"/>
                </a:solidFill>
              </a:rPr>
              <a:t>和声，</a:t>
            </a:r>
            <a:r>
              <a:rPr lang="en-US" altLang="zh-CN">
                <a:solidFill>
                  <a:schemeClr val="tx1"/>
                </a:solidFill>
              </a:rPr>
              <a:t>harmonize</a:t>
            </a:r>
            <a:r>
              <a:rPr lang="zh-CN" altLang="en-US">
                <a:solidFill>
                  <a:schemeClr val="tx1"/>
                </a:solidFill>
              </a:rPr>
              <a:t>和声</a:t>
            </a:r>
            <a:endParaRPr lang="zh-CN" altLang="en-US">
              <a:solidFill>
                <a:schemeClr val="tx1"/>
              </a:solidFill>
            </a:endParaRPr>
          </a:p>
          <a:p>
            <a:pPr marL="0" indent="0">
              <a:buNone/>
            </a:pPr>
            <a:r>
              <a:rPr lang="en-US" altLang="zh-CN">
                <a:solidFill>
                  <a:schemeClr val="tx1"/>
                </a:solidFill>
              </a:rPr>
              <a:t>They harmonized beautifully during the choir performance.   </a:t>
            </a:r>
            <a:endParaRPr lang="en-US" altLang="zh-CN">
              <a:solidFill>
                <a:schemeClr val="tx1"/>
              </a:solidFill>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5768</Words>
  <Application>WPS 演示</Application>
  <PresentationFormat>宽屏</PresentationFormat>
  <Paragraphs>65</Paragraphs>
  <Slides>12</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Arial</vt:lpstr>
      <vt:lpstr>宋体</vt:lpstr>
      <vt:lpstr>Wingdings</vt:lpstr>
      <vt:lpstr>Wingdings</vt:lpstr>
      <vt:lpstr>Times New Roman</vt:lpstr>
      <vt:lpstr>Bookman Old Style</vt:lpstr>
      <vt:lpstr>Segoe Print</vt:lpstr>
      <vt:lpstr>微软雅黑</vt:lpstr>
      <vt:lpstr>Arial Unicode MS</vt:lpstr>
      <vt:lpstr>Calibri</vt:lpstr>
      <vt:lpstr>WPS</vt:lpstr>
      <vt:lpstr>《读后续写工具箱》二十九</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marble   duang</cp:lastModifiedBy>
  <cp:revision>181</cp:revision>
  <dcterms:created xsi:type="dcterms:W3CDTF">2019-06-19T02:08:00Z</dcterms:created>
  <dcterms:modified xsi:type="dcterms:W3CDTF">2026-01-19T13:59:45Z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2951A7E3E7644BB09BE57D1840E408E5_11</vt:lpwstr>
  </property>
</Properties>
</file>