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8" r:id="rId4"/>
    <p:sldId id="257"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4.xml"/><Relationship Id="rId2" Type="http://schemas.openxmlformats.org/officeDocument/2006/relationships/image" Target="../media/image2.jpeg"/><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6.xml"/><Relationship Id="rId2" Type="http://schemas.openxmlformats.org/officeDocument/2006/relationships/image" Target="../media/image3.jpeg"/><Relationship Id="rId1" Type="http://schemas.openxmlformats.org/officeDocument/2006/relationships/tags" Target="../tags/tag85.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2.xml"/><Relationship Id="rId1" Type="http://schemas.openxmlformats.org/officeDocument/2006/relationships/tags" Target="../tags/tag91.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4.xml"/><Relationship Id="rId1" Type="http://schemas.openxmlformats.org/officeDocument/2006/relationships/tags" Target="../tags/tag93.xml"/></Relationships>
</file>

<file path=ppt/slides/_rels/slide17.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96.xml"/><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tags" Target="../tags/tag95.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8.xml"/><Relationship Id="rId1" Type="http://schemas.openxmlformats.org/officeDocument/2006/relationships/tags" Target="../tags/tag97.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0.xml"/><Relationship Id="rId1" Type="http://schemas.openxmlformats.org/officeDocument/2006/relationships/tags" Target="../tags/tag9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2.xml"/><Relationship Id="rId1" Type="http://schemas.openxmlformats.org/officeDocument/2006/relationships/tags" Target="../tags/tag101.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4.xml"/><Relationship Id="rId1" Type="http://schemas.openxmlformats.org/officeDocument/2006/relationships/tags" Target="../tags/tag10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0.xml"/><Relationship Id="rId2" Type="http://schemas.openxmlformats.org/officeDocument/2006/relationships/image" Target="../media/image1.png"/><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a:solidFill>
                  <a:srgbClr val="FF0000"/>
                </a:solidFill>
              </a:rPr>
              <a:t>《读后续写工具箱》二十三</a:t>
            </a:r>
            <a:endParaRPr lang="zh-CN" altLang="zh-CN">
              <a:solidFill>
                <a:srgbClr val="FF0000"/>
              </a:solidFill>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81330"/>
            <a:ext cx="10968990" cy="5768340"/>
          </a:xfrm>
          <a:ln>
            <a:solidFill>
              <a:schemeClr val="accent1"/>
            </a:solidFill>
          </a:ln>
        </p:spPr>
        <p:txBody>
          <a:bodyPr/>
          <a:p>
            <a:pPr marL="0" indent="0">
              <a:buNone/>
            </a:pPr>
            <a:r>
              <a:rPr lang="en-US" altLang="zh-CN" sz="2000">
                <a:solidFill>
                  <a:schemeClr val="tx1"/>
                </a:solidFill>
              </a:rPr>
              <a:t>tip</a:t>
            </a:r>
            <a:r>
              <a:rPr lang="zh-CN" altLang="en-US" sz="2000">
                <a:solidFill>
                  <a:schemeClr val="tx1"/>
                </a:solidFill>
              </a:rPr>
              <a:t>倾倒、翻倒</a:t>
            </a:r>
            <a:endParaRPr lang="zh-CN" altLang="en-US" sz="2000">
              <a:solidFill>
                <a:schemeClr val="tx1"/>
              </a:solidFill>
            </a:endParaRPr>
          </a:p>
          <a:p>
            <a:pPr marL="0" indent="0">
              <a:buNone/>
            </a:pPr>
            <a:r>
              <a:rPr lang="en-US" altLang="zh-CN" sz="2000">
                <a:solidFill>
                  <a:schemeClr val="tx1"/>
                </a:solidFill>
              </a:rPr>
              <a:t>He tipped the cup, spilling water everywhere. </a:t>
            </a:r>
            <a:endParaRPr lang="en-US" altLang="zh-CN" sz="2000">
              <a:solidFill>
                <a:schemeClr val="tx1"/>
              </a:solidFill>
            </a:endParaRPr>
          </a:p>
          <a:p>
            <a:pPr marL="0" indent="0">
              <a:buNone/>
            </a:pPr>
            <a:r>
              <a:rPr lang="en-US" altLang="zh-CN" sz="2000">
                <a:solidFill>
                  <a:schemeClr val="tx1"/>
                </a:solidFill>
              </a:rPr>
              <a:t>The car stopped suddenly, nearly tipping me out of the seat. </a:t>
            </a:r>
            <a:endParaRPr lang="en-US" altLang="zh-CN" sz="2000">
              <a:solidFill>
                <a:schemeClr val="tx1"/>
              </a:solidFill>
            </a:endParaRPr>
          </a:p>
          <a:p>
            <a:pPr marL="0" indent="0">
              <a:buNone/>
            </a:pPr>
            <a:r>
              <a:rPr lang="en-US" altLang="zh-CN" sz="2000">
                <a:solidFill>
                  <a:schemeClr val="tx1"/>
                </a:solidFill>
              </a:rPr>
              <a:t>cup</a:t>
            </a:r>
            <a:r>
              <a:rPr lang="zh-CN" altLang="en-US" sz="2000">
                <a:solidFill>
                  <a:schemeClr val="tx1"/>
                </a:solidFill>
              </a:rPr>
              <a:t>双手捧着住</a:t>
            </a:r>
            <a:endParaRPr lang="zh-CN" altLang="en-US" sz="2000">
              <a:solidFill>
                <a:schemeClr val="tx1"/>
              </a:solidFill>
            </a:endParaRPr>
          </a:p>
          <a:p>
            <a:pPr marL="0" indent="0">
              <a:buNone/>
            </a:pPr>
            <a:r>
              <a:rPr lang="en-US" altLang="zh-CN" sz="2000">
                <a:solidFill>
                  <a:schemeClr val="tx1"/>
                </a:solidFill>
              </a:rPr>
              <a:t>Carefully, I cupped / embraced / cradled the bird in my palms. </a:t>
            </a:r>
            <a:endParaRPr lang="en-US" altLang="zh-CN" sz="2000">
              <a:solidFill>
                <a:schemeClr val="tx1"/>
              </a:solidFill>
            </a:endParaRPr>
          </a:p>
          <a:p>
            <a:pPr marL="0" indent="0">
              <a:buNone/>
            </a:pPr>
            <a:r>
              <a:rPr lang="en-US" altLang="zh-CN" sz="2000">
                <a:solidFill>
                  <a:schemeClr val="tx1"/>
                </a:solidFill>
              </a:rPr>
              <a:t>nestle</a:t>
            </a:r>
            <a:r>
              <a:rPr lang="zh-CN" altLang="en-US" sz="2000">
                <a:solidFill>
                  <a:schemeClr val="tx1"/>
                </a:solidFill>
              </a:rPr>
              <a:t>温柔安置</a:t>
            </a:r>
            <a:endParaRPr lang="zh-CN" altLang="en-US" sz="2000">
              <a:solidFill>
                <a:schemeClr val="tx1"/>
              </a:solidFill>
            </a:endParaRPr>
          </a:p>
          <a:p>
            <a:pPr marL="0" indent="0">
              <a:buNone/>
            </a:pPr>
            <a:r>
              <a:rPr lang="en-US" altLang="zh-CN" sz="2000">
                <a:solidFill>
                  <a:schemeClr val="tx1"/>
                </a:solidFill>
              </a:rPr>
              <a:t>The kitten nestled in her cupped hands. </a:t>
            </a:r>
            <a:endParaRPr lang="en-US" altLang="zh-CN" sz="2000">
              <a:solidFill>
                <a:schemeClr val="tx1"/>
              </a:solidFill>
            </a:endParaRPr>
          </a:p>
          <a:p>
            <a:pPr marL="0" indent="0">
              <a:buNone/>
            </a:pPr>
            <a:r>
              <a:rPr lang="zh-CN" altLang="en-US" sz="2000">
                <a:solidFill>
                  <a:schemeClr val="tx1"/>
                </a:solidFill>
              </a:rPr>
              <a:t>下节从</a:t>
            </a:r>
            <a:r>
              <a:rPr lang="en-US" altLang="zh-CN" sz="2000">
                <a:solidFill>
                  <a:schemeClr val="tx1"/>
                </a:solidFill>
              </a:rPr>
              <a:t>P</a:t>
            </a:r>
            <a:r>
              <a:rPr lang="en-US" altLang="zh-CN" sz="2000" baseline="-25000">
                <a:solidFill>
                  <a:schemeClr val="tx1"/>
                </a:solidFill>
              </a:rPr>
              <a:t>242</a:t>
            </a:r>
            <a:r>
              <a:rPr lang="zh-CN" altLang="en-US" sz="2000">
                <a:solidFill>
                  <a:schemeClr val="tx1"/>
                </a:solidFill>
              </a:rPr>
              <a:t>开始</a:t>
            </a:r>
            <a:endParaRPr lang="zh-CN" altLang="en-US" sz="2000">
              <a:solidFill>
                <a:schemeClr val="tx1"/>
              </a:solidFill>
            </a:endParaRPr>
          </a:p>
        </p:txBody>
      </p:sp>
    </p:spTree>
    <p:custDataLst>
      <p:tags r:id="rId2"/>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60375"/>
            <a:ext cx="10968990" cy="5789295"/>
          </a:xfrm>
          <a:ln>
            <a:solidFill>
              <a:schemeClr val="accent1"/>
            </a:solidFill>
          </a:ln>
        </p:spPr>
        <p:txBody>
          <a:bodyPr/>
          <a:p>
            <a:pPr marL="0" indent="0">
              <a:buNone/>
            </a:pPr>
            <a:endParaRPr lang="zh-CN" altLang="en-US"/>
          </a:p>
        </p:txBody>
      </p:sp>
      <p:pic>
        <p:nvPicPr>
          <p:cNvPr id="4" name="图片 3" descr="Screenshot_20251224_075219"/>
          <p:cNvPicPr>
            <a:picLocks noChangeAspect="1"/>
          </p:cNvPicPr>
          <p:nvPr/>
        </p:nvPicPr>
        <p:blipFill>
          <a:blip r:embed="rId2"/>
          <a:stretch>
            <a:fillRect/>
          </a:stretch>
        </p:blipFill>
        <p:spPr>
          <a:xfrm>
            <a:off x="0" y="0"/>
            <a:ext cx="12192635" cy="6249670"/>
          </a:xfrm>
          <a:prstGeom prst="rect">
            <a:avLst/>
          </a:prstGeom>
        </p:spPr>
      </p:pic>
    </p:spTree>
    <p:custDataLst>
      <p:tags r:id="rId3"/>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43535"/>
            <a:ext cx="10968990" cy="5717540"/>
          </a:xfrm>
        </p:spPr>
        <p:txBody>
          <a:bodyPr/>
          <a:p>
            <a:pPr marL="0" indent="0">
              <a:buNone/>
            </a:pPr>
            <a:endParaRPr lang="zh-CN" altLang="en-US"/>
          </a:p>
        </p:txBody>
      </p:sp>
      <p:pic>
        <p:nvPicPr>
          <p:cNvPr id="4" name="图片 3" descr="Screenshot_20251224_075233"/>
          <p:cNvPicPr>
            <a:picLocks noChangeAspect="1"/>
          </p:cNvPicPr>
          <p:nvPr/>
        </p:nvPicPr>
        <p:blipFill>
          <a:blip r:embed="rId2"/>
          <a:stretch>
            <a:fillRect/>
          </a:stretch>
        </p:blipFill>
        <p:spPr>
          <a:xfrm>
            <a:off x="0" y="635"/>
            <a:ext cx="12192635" cy="6944360"/>
          </a:xfrm>
          <a:prstGeom prst="rect">
            <a:avLst/>
          </a:prstGeom>
        </p:spPr>
      </p:pic>
    </p:spTree>
    <p:custDataLst>
      <p:tags r:id="rId3"/>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64490"/>
            <a:ext cx="10968990" cy="5885180"/>
          </a:xfrm>
          <a:ln>
            <a:solidFill>
              <a:schemeClr val="accent1"/>
            </a:solidFill>
          </a:ln>
        </p:spPr>
        <p:txBody>
          <a:bodyPr/>
          <a:p>
            <a:pPr marL="0" indent="0" algn="just">
              <a:buNone/>
            </a:pPr>
            <a:r>
              <a:rPr lang="zh-CN" altLang="en-US" sz="2800">
                <a:solidFill>
                  <a:schemeClr val="tx1"/>
                </a:solidFill>
              </a:rPr>
              <a:t>人物：</a:t>
            </a:r>
            <a:endParaRPr lang="zh-CN" altLang="en-US" sz="2800">
              <a:solidFill>
                <a:schemeClr val="tx1"/>
              </a:solidFill>
            </a:endParaRPr>
          </a:p>
          <a:p>
            <a:pPr marL="0" indent="0" algn="just">
              <a:buNone/>
            </a:pPr>
            <a:r>
              <a:rPr lang="en-US" altLang="zh-CN" sz="2800">
                <a:solidFill>
                  <a:schemeClr val="tx1"/>
                </a:solidFill>
              </a:rPr>
              <a:t>Mrs Bright (</a:t>
            </a:r>
            <a:r>
              <a:rPr lang="zh-CN" altLang="en-US" sz="2800">
                <a:solidFill>
                  <a:schemeClr val="tx1"/>
                </a:solidFill>
              </a:rPr>
              <a:t>校长</a:t>
            </a:r>
            <a:r>
              <a:rPr lang="en-US" altLang="zh-CN" sz="2800">
                <a:solidFill>
                  <a:schemeClr val="tx1"/>
                </a:solidFill>
              </a:rPr>
              <a:t>), I (23</a:t>
            </a:r>
            <a:r>
              <a:rPr lang="zh-CN" altLang="en-US" sz="2800">
                <a:solidFill>
                  <a:schemeClr val="tx1"/>
                </a:solidFill>
              </a:rPr>
              <a:t>岁离婚</a:t>
            </a:r>
            <a:r>
              <a:rPr lang="en-US" altLang="zh-CN" sz="2800">
                <a:solidFill>
                  <a:schemeClr val="tx1"/>
                </a:solidFill>
              </a:rPr>
              <a:t>), 22</a:t>
            </a:r>
            <a:r>
              <a:rPr lang="zh-CN" altLang="en-US" sz="2800">
                <a:solidFill>
                  <a:schemeClr val="tx1"/>
                </a:solidFill>
              </a:rPr>
              <a:t>个</a:t>
            </a:r>
            <a:r>
              <a:rPr lang="en-US" altLang="zh-CN" sz="2800">
                <a:solidFill>
                  <a:schemeClr val="tx1"/>
                </a:solidFill>
              </a:rPr>
              <a:t>5</a:t>
            </a:r>
            <a:r>
              <a:rPr lang="zh-CN" altLang="en-US" sz="2800">
                <a:solidFill>
                  <a:schemeClr val="tx1"/>
                </a:solidFill>
              </a:rPr>
              <a:t>年级小朋友，</a:t>
            </a:r>
            <a:r>
              <a:rPr lang="en-US" altLang="zh-CN" sz="2800">
                <a:solidFill>
                  <a:schemeClr val="tx1"/>
                </a:solidFill>
              </a:rPr>
              <a:t>Tracy (</a:t>
            </a:r>
            <a:r>
              <a:rPr lang="zh-CN" altLang="en-US" sz="2800">
                <a:solidFill>
                  <a:schemeClr val="tx1"/>
                </a:solidFill>
              </a:rPr>
              <a:t>女孩，文盲</a:t>
            </a:r>
            <a:r>
              <a:rPr lang="en-US" altLang="zh-CN" sz="2800">
                <a:solidFill>
                  <a:schemeClr val="tx1"/>
                </a:solidFill>
              </a:rPr>
              <a:t>), Kyle (</a:t>
            </a:r>
            <a:r>
              <a:rPr lang="zh-CN" altLang="en-US" sz="2800">
                <a:solidFill>
                  <a:schemeClr val="tx1"/>
                </a:solidFill>
              </a:rPr>
              <a:t>男孩，被人忽视）</a:t>
            </a:r>
            <a:r>
              <a:rPr lang="en-US" altLang="zh-CN" sz="2800">
                <a:solidFill>
                  <a:schemeClr val="tx1"/>
                </a:solidFill>
              </a:rPr>
              <a:t> </a:t>
            </a:r>
            <a:endParaRPr lang="en-US" altLang="zh-CN" sz="2800">
              <a:solidFill>
                <a:schemeClr val="tx1"/>
              </a:solidFill>
            </a:endParaRPr>
          </a:p>
          <a:p>
            <a:pPr marL="0" indent="0" algn="just">
              <a:buNone/>
            </a:pPr>
            <a:r>
              <a:rPr lang="zh-CN" altLang="en-US" sz="2800">
                <a:solidFill>
                  <a:schemeClr val="tx1"/>
                </a:solidFill>
              </a:rPr>
              <a:t>核心词汇：</a:t>
            </a:r>
            <a:endParaRPr lang="zh-CN" altLang="en-US" sz="2800">
              <a:solidFill>
                <a:schemeClr val="tx1"/>
              </a:solidFill>
            </a:endParaRPr>
          </a:p>
          <a:p>
            <a:pPr marL="0" indent="0" algn="just">
              <a:buNone/>
            </a:pPr>
            <a:r>
              <a:rPr lang="en-US" altLang="zh-CN" sz="2800">
                <a:solidFill>
                  <a:schemeClr val="tx1"/>
                </a:solidFill>
              </a:rPr>
              <a:t>rejection (</a:t>
            </a:r>
            <a:r>
              <a:rPr lang="zh-CN" altLang="en-US" sz="2800">
                <a:solidFill>
                  <a:schemeClr val="tx1"/>
                </a:solidFill>
              </a:rPr>
              <a:t>学生自己的感受，校长的态度，作者自己的感受）</a:t>
            </a:r>
            <a:endParaRPr lang="zh-CN" altLang="en-US" sz="2800">
              <a:solidFill>
                <a:schemeClr val="tx1"/>
              </a:solidFill>
            </a:endParaRPr>
          </a:p>
          <a:p>
            <a:pPr marL="0" indent="0" algn="just">
              <a:buNone/>
            </a:pPr>
            <a:r>
              <a:rPr lang="zh-CN" altLang="en-US" sz="2800">
                <a:solidFill>
                  <a:schemeClr val="tx1"/>
                </a:solidFill>
              </a:rPr>
              <a:t>升华句：</a:t>
            </a:r>
            <a:r>
              <a:rPr lang="en-US" altLang="zh-CN" sz="2800">
                <a:solidFill>
                  <a:schemeClr val="tx1"/>
                </a:solidFill>
              </a:rPr>
              <a:t>?</a:t>
            </a:r>
            <a:endParaRPr lang="zh-CN" altLang="en-US" sz="2800">
              <a:solidFill>
                <a:schemeClr val="tx1"/>
              </a:solidFill>
            </a:endParaRPr>
          </a:p>
          <a:p>
            <a:pPr marL="0" indent="0" algn="just">
              <a:buNone/>
            </a:pPr>
            <a:endParaRPr lang="zh-CN" altLang="en-US" sz="2800">
              <a:solidFill>
                <a:schemeClr val="tx1"/>
              </a:solidFill>
            </a:endParaRPr>
          </a:p>
        </p:txBody>
      </p:sp>
    </p:spTree>
    <p:custDataLst>
      <p:tags r:id="rId2"/>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28625"/>
            <a:ext cx="10968990" cy="5821045"/>
          </a:xfrm>
          <a:ln>
            <a:solidFill>
              <a:schemeClr val="accent1"/>
            </a:solidFill>
          </a:ln>
        </p:spPr>
        <p:txBody>
          <a:bodyPr>
            <a:noAutofit/>
          </a:bodyPr>
          <a:p>
            <a:pPr marL="0" indent="457200" algn="just">
              <a:lnSpc>
                <a:spcPts val="2600"/>
              </a:lnSpc>
              <a:spcAft>
                <a:spcPts val="0"/>
              </a:spcAft>
              <a:buNone/>
            </a:pPr>
            <a:r>
              <a:rPr lang="en-US" altLang="zh-CN" sz="2400" b="1"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 decided to do something for these rejected kids.</a:t>
            </a:r>
            <a:r>
              <a:rPr lang="en-US" altLang="zh-CN" sz="2400">
                <a:solidFill>
                  <a:schemeClr val="tx1"/>
                </a:solidFill>
                <a:latin typeface="Times New Roman" panose="02020603050405020304" charset="0"/>
                <a:cs typeface="Times New Roman" panose="02020603050405020304" charset="0"/>
              </a:rPr>
              <a:t> </a:t>
            </a:r>
            <a:r>
              <a:rPr lang="en-US" altLang="zh-CN" sz="2400" u="sng">
                <a:solidFill>
                  <a:schemeClr val="tx1"/>
                </a:solidFill>
                <a:latin typeface="Times New Roman" panose="02020603050405020304" charset="0"/>
                <a:cs typeface="Times New Roman" panose="02020603050405020304" charset="0"/>
              </a:rPr>
              <a:t>I started by learning about each one.</a:t>
            </a:r>
            <a:r>
              <a:rPr lang="en-US" altLang="zh-CN" sz="2400">
                <a:solidFill>
                  <a:schemeClr val="tx1"/>
                </a:solidFill>
                <a:latin typeface="Times New Roman" panose="02020603050405020304" charset="0"/>
                <a:cs typeface="Times New Roman" panose="02020603050405020304" charset="0"/>
              </a:rPr>
              <a:t> For Tracy, I found books that matched her interest, hoping to spark her curiosity. For Kyle, whose face was often stained with tears, I made time for gentle chats after school, listening without judgment.  "I won't give up on you. You all matter a lot," I told them with affection, trying to make everyone in the class feel loved and needed. Not only did I let them feel my love, but I clarified class requirements and maintained teaching routines. </a:t>
            </a:r>
            <a:r>
              <a:rPr lang="en-US" altLang="zh-CN" sz="2400" u="sng">
                <a:solidFill>
                  <a:schemeClr val="tx1"/>
                </a:solidFill>
                <a:latin typeface="Times New Roman" panose="02020603050405020304" charset="0"/>
                <a:cs typeface="Times New Roman" panose="02020603050405020304" charset="0"/>
              </a:rPr>
              <a:t>I tried my best to care for them both emotionally and academically. </a:t>
            </a:r>
            <a:endParaRPr lang="en-US" altLang="zh-CN" sz="2400" u="sng">
              <a:solidFill>
                <a:schemeClr val="tx1"/>
              </a:solidFill>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Gradually, the students realized that I cared for them.</a:t>
            </a:r>
            <a:r>
              <a:rPr lang="en-US" altLang="zh-CN" sz="2400">
                <a:solidFill>
                  <a:schemeClr val="tx1"/>
                </a:solidFill>
                <a:latin typeface="Times New Roman" panose="02020603050405020304" charset="0"/>
                <a:cs typeface="Times New Roman" panose="02020603050405020304" charset="0"/>
              </a:rPr>
              <a:t> With distrust melting away, they listened to me in class and comfortingly, they began to share with me their little secrets. Tracy showed a growing interest in class and Kyle smiled more often. Constant noise and fights gave way to hearty laughter and mutual help. Even Mrs. Bright was extremely surprised at this transformation, saying: "You really did an amazing job." Hearing this, I felt all my efforts were worth it and deep inside </a:t>
            </a:r>
            <a:r>
              <a:rPr lang="en-US" altLang="zh-CN" sz="2400" u="sng">
                <a:solidFill>
                  <a:schemeClr val="tx1"/>
                </a:solidFill>
                <a:latin typeface="Times New Roman" panose="02020603050405020304" charset="0"/>
                <a:cs typeface="Times New Roman" panose="02020603050405020304" charset="0"/>
              </a:rPr>
              <a:t>I knew that teaching is mutual healing, for I left behind my failed marriage and no longer felt rejected.</a:t>
            </a: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13080"/>
            <a:ext cx="10968990" cy="5736590"/>
          </a:xfrm>
          <a:ln>
            <a:solidFill>
              <a:schemeClr val="accent1"/>
            </a:solidFill>
          </a:ln>
        </p:spPr>
        <p:txBody>
          <a:bodyPr>
            <a:normAutofit fontScale="90000" lnSpcReduction="20000"/>
          </a:bodyPr>
          <a:p>
            <a:pPr marL="0" indent="0">
              <a:buNone/>
            </a:pPr>
            <a:r>
              <a:rPr lang="en-US" altLang="zh-CN" sz="2000">
                <a:solidFill>
                  <a:srgbClr val="FF0000"/>
                </a:solidFill>
                <a:effectLst>
                  <a:outerShdw blurRad="38100" dist="38100" dir="2700000" algn="tl">
                    <a:srgbClr val="000000">
                      <a:alpha val="43137"/>
                    </a:srgbClr>
                  </a:outerShdw>
                </a:effectLst>
              </a:rPr>
              <a:t>P</a:t>
            </a:r>
            <a:r>
              <a:rPr lang="en-US" altLang="zh-CN" sz="2000" baseline="-25000">
                <a:solidFill>
                  <a:srgbClr val="FF0000"/>
                </a:solidFill>
                <a:effectLst>
                  <a:outerShdw blurRad="38100" dist="38100" dir="2700000" algn="tl">
                    <a:srgbClr val="000000">
                      <a:alpha val="43137"/>
                    </a:srgbClr>
                  </a:outerShdw>
                </a:effectLst>
              </a:rPr>
              <a:t>242</a:t>
            </a:r>
            <a:r>
              <a:rPr lang="en-US" altLang="zh-CN" sz="2000">
                <a:solidFill>
                  <a:srgbClr val="FF0000"/>
                </a:solidFill>
                <a:effectLst>
                  <a:outerShdw blurRad="38100" dist="38100" dir="2700000" algn="tl">
                    <a:srgbClr val="000000">
                      <a:alpha val="43137"/>
                    </a:srgbClr>
                  </a:outerShdw>
                </a:effectLst>
              </a:rPr>
              <a:t> 18.2</a:t>
            </a:r>
            <a:r>
              <a:rPr lang="zh-CN" altLang="en-US" sz="2000">
                <a:solidFill>
                  <a:srgbClr val="FF0000"/>
                </a:solidFill>
                <a:effectLst>
                  <a:outerShdw blurRad="38100" dist="38100" dir="2700000" algn="tl">
                    <a:srgbClr val="000000">
                      <a:alpha val="43137"/>
                    </a:srgbClr>
                  </a:outerShdw>
                </a:effectLst>
              </a:rPr>
              <a:t>上半身动作</a:t>
            </a:r>
            <a:endParaRPr lang="zh-CN" altLang="en-US" sz="2000">
              <a:solidFill>
                <a:srgbClr val="FF0000"/>
              </a:solidFill>
              <a:effectLst>
                <a:outerShdw blurRad="38100" dist="38100" dir="2700000" algn="tl">
                  <a:srgbClr val="000000">
                    <a:alpha val="43137"/>
                  </a:srgbClr>
                </a:outerShdw>
              </a:effectLst>
            </a:endParaRPr>
          </a:p>
          <a:p>
            <a:pPr marL="0" indent="0">
              <a:buNone/>
            </a:pPr>
            <a:r>
              <a:rPr lang="zh-CN" altLang="en-US" sz="2000">
                <a:solidFill>
                  <a:schemeClr val="tx1"/>
                </a:solidFill>
              </a:rPr>
              <a:t>胸部（书上的不用记）</a:t>
            </a:r>
            <a:endParaRPr lang="zh-CN" altLang="en-US" sz="2000">
              <a:solidFill>
                <a:schemeClr val="tx1"/>
              </a:solidFill>
            </a:endParaRPr>
          </a:p>
          <a:p>
            <a:pPr marL="0" indent="0">
              <a:buNone/>
            </a:pPr>
            <a:r>
              <a:rPr lang="en-US" altLang="zh-CN" sz="2000">
                <a:solidFill>
                  <a:schemeClr val="tx1"/>
                </a:solidFill>
              </a:rPr>
              <a:t>A knot tightened in his chest.</a:t>
            </a:r>
            <a:r>
              <a:rPr lang="zh-CN" altLang="en-US" sz="2000">
                <a:solidFill>
                  <a:schemeClr val="tx1"/>
                </a:solidFill>
              </a:rPr>
              <a:t>他胸口一紧。</a:t>
            </a:r>
            <a:endParaRPr lang="zh-CN" altLang="en-US" sz="2000">
              <a:solidFill>
                <a:schemeClr val="tx1"/>
              </a:solidFill>
            </a:endParaRPr>
          </a:p>
          <a:p>
            <a:pPr marL="0" indent="0">
              <a:buNone/>
            </a:pPr>
            <a:r>
              <a:rPr lang="en-US" altLang="zh-CN" sz="2000">
                <a:solidFill>
                  <a:schemeClr val="tx1"/>
                </a:solidFill>
              </a:rPr>
              <a:t>Her chest swelled with pride when she heard her name announced. </a:t>
            </a:r>
            <a:endParaRPr lang="en-US" altLang="zh-CN" sz="2000">
              <a:solidFill>
                <a:schemeClr val="tx1"/>
              </a:solidFill>
            </a:endParaRPr>
          </a:p>
          <a:p>
            <a:pPr marL="0" indent="0">
              <a:buNone/>
            </a:pPr>
            <a:r>
              <a:rPr lang="en-US" altLang="zh-CN" sz="2000">
                <a:solidFill>
                  <a:schemeClr val="tx1"/>
                </a:solidFill>
              </a:rPr>
              <a:t>Seeing the safe return of his dog, a heavy weight lifted from his chest.</a:t>
            </a:r>
            <a:endParaRPr lang="en-US" altLang="zh-CN" sz="2000">
              <a:solidFill>
                <a:schemeClr val="tx1"/>
              </a:solidFill>
            </a:endParaRPr>
          </a:p>
          <a:p>
            <a:pPr marL="0" indent="0">
              <a:buNone/>
            </a:pPr>
            <a:r>
              <a:rPr lang="zh-CN" altLang="en-US" sz="2000">
                <a:solidFill>
                  <a:schemeClr val="tx1"/>
                </a:solidFill>
              </a:rPr>
              <a:t>胳膊</a:t>
            </a:r>
            <a:endParaRPr lang="zh-CN" altLang="en-US" sz="2000">
              <a:solidFill>
                <a:schemeClr val="tx1"/>
              </a:solidFill>
            </a:endParaRPr>
          </a:p>
          <a:p>
            <a:pPr marL="0" indent="0">
              <a:buNone/>
            </a:pPr>
            <a:r>
              <a:rPr lang="en-US" altLang="zh-CN" sz="2000">
                <a:solidFill>
                  <a:schemeClr val="tx1"/>
                </a:solidFill>
              </a:rPr>
              <a:t>swing one’s arms</a:t>
            </a:r>
            <a:r>
              <a:rPr lang="zh-CN" altLang="en-US" sz="2000">
                <a:solidFill>
                  <a:schemeClr val="tx1"/>
                </a:solidFill>
              </a:rPr>
              <a:t>摆臂</a:t>
            </a:r>
            <a:endParaRPr lang="en-US" altLang="zh-CN" sz="2000">
              <a:solidFill>
                <a:schemeClr val="tx1"/>
              </a:solidFill>
            </a:endParaRPr>
          </a:p>
          <a:p>
            <a:pPr marL="0" indent="0">
              <a:buNone/>
            </a:pPr>
            <a:r>
              <a:rPr lang="en-US" altLang="zh-CN" sz="2000">
                <a:solidFill>
                  <a:schemeClr val="tx1"/>
                </a:solidFill>
              </a:rPr>
              <a:t>He walked briskly, swinging her arms.</a:t>
            </a:r>
            <a:endParaRPr lang="en-US" altLang="zh-CN" sz="2000">
              <a:solidFill>
                <a:schemeClr val="tx1"/>
              </a:solidFill>
            </a:endParaRPr>
          </a:p>
          <a:p>
            <a:pPr marL="0" indent="0">
              <a:buNone/>
            </a:pPr>
            <a:r>
              <a:rPr lang="en-US" altLang="zh-CN" sz="2000">
                <a:solidFill>
                  <a:schemeClr val="tx1"/>
                </a:solidFill>
              </a:rPr>
              <a:t>wrap one’s arms around sb.</a:t>
            </a:r>
            <a:r>
              <a:rPr lang="zh-CN" altLang="en-US" sz="2000">
                <a:solidFill>
                  <a:schemeClr val="tx1"/>
                </a:solidFill>
              </a:rPr>
              <a:t>环抱</a:t>
            </a:r>
            <a:endParaRPr lang="zh-CN" altLang="en-US" sz="2000">
              <a:solidFill>
                <a:schemeClr val="tx1"/>
              </a:solidFill>
            </a:endParaRPr>
          </a:p>
          <a:p>
            <a:pPr marL="0" indent="0">
              <a:buNone/>
            </a:pPr>
            <a:r>
              <a:rPr lang="zh-CN" altLang="en-US" sz="2000">
                <a:solidFill>
                  <a:schemeClr val="tx1"/>
                </a:solidFill>
              </a:rPr>
              <a:t>肩膀</a:t>
            </a:r>
            <a:endParaRPr lang="zh-CN" altLang="en-US" sz="2000">
              <a:solidFill>
                <a:schemeClr val="tx1"/>
              </a:solidFill>
            </a:endParaRPr>
          </a:p>
          <a:p>
            <a:pPr marL="0" indent="0">
              <a:buNone/>
            </a:pPr>
            <a:r>
              <a:rPr lang="en-US" altLang="zh-CN" sz="2000">
                <a:solidFill>
                  <a:schemeClr val="tx1"/>
                </a:solidFill>
              </a:rPr>
              <a:t>shrug one’s shoulders </a:t>
            </a:r>
            <a:r>
              <a:rPr lang="zh-CN" altLang="en-US" sz="2000">
                <a:solidFill>
                  <a:schemeClr val="tx1"/>
                </a:solidFill>
              </a:rPr>
              <a:t>耸肩</a:t>
            </a:r>
            <a:endParaRPr lang="zh-CN" altLang="en-US" sz="2000">
              <a:solidFill>
                <a:schemeClr val="tx1"/>
              </a:solidFill>
            </a:endParaRPr>
          </a:p>
          <a:p>
            <a:pPr marL="0" indent="0">
              <a:buNone/>
            </a:pPr>
            <a:r>
              <a:rPr lang="en-US" altLang="zh-CN" sz="2000">
                <a:solidFill>
                  <a:schemeClr val="tx1"/>
                </a:solidFill>
              </a:rPr>
              <a:t>He shrugged his shoulders with resignation.  </a:t>
            </a:r>
            <a:endParaRPr lang="en-US" altLang="zh-CN" sz="2000">
              <a:solidFill>
                <a:schemeClr val="tx1"/>
              </a:solidFill>
            </a:endParaRPr>
          </a:p>
          <a:p>
            <a:pPr marL="0" indent="0">
              <a:buNone/>
            </a:pPr>
            <a:endParaRPr lang="en-US" altLang="zh-CN" sz="2000">
              <a:solidFill>
                <a:schemeClr val="tx1"/>
              </a:solidFill>
            </a:endParaRPr>
          </a:p>
          <a:p>
            <a:pPr marL="0" indent="0">
              <a:buNone/>
            </a:pPr>
            <a:endParaRPr lang="en-US" altLang="zh-CN"/>
          </a:p>
          <a:p>
            <a:pPr marL="0" indent="0">
              <a:buNone/>
            </a:pPr>
            <a:endParaRPr lang="zh-CN" altLang="en-US"/>
          </a:p>
        </p:txBody>
      </p:sp>
    </p:spTree>
    <p:custDataLst>
      <p:tags r:id="rId2"/>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02285"/>
            <a:ext cx="10968990" cy="5747385"/>
          </a:xfrm>
          <a:ln>
            <a:solidFill>
              <a:schemeClr val="accent1"/>
            </a:solidFill>
          </a:ln>
        </p:spPr>
        <p:txBody>
          <a:bodyPr/>
          <a:p>
            <a:pPr marL="0" indent="0" algn="just">
              <a:lnSpc>
                <a:spcPct val="150000"/>
              </a:lnSpc>
              <a:spcAft>
                <a:spcPts val="0"/>
              </a:spcAft>
              <a:buNone/>
            </a:pPr>
            <a:r>
              <a:rPr lang="en-US" altLang="zh-CN" sz="2000">
                <a:solidFill>
                  <a:schemeClr val="tx1"/>
                </a:solidFill>
                <a:latin typeface="Times New Roman" panose="02020603050405020304" charset="0"/>
                <a:cs typeface="Times New Roman" panose="02020603050405020304" charset="0"/>
              </a:rPr>
              <a:t>tense one’s shoulders</a:t>
            </a:r>
            <a:r>
              <a:rPr lang="zh-CN" altLang="en-US" sz="2000">
                <a:solidFill>
                  <a:schemeClr val="tx1"/>
                </a:solidFill>
                <a:latin typeface="Times New Roman" panose="02020603050405020304" charset="0"/>
                <a:cs typeface="Times New Roman" panose="02020603050405020304" charset="0"/>
              </a:rPr>
              <a:t>肩膀紧绷</a:t>
            </a:r>
            <a:endParaRPr lang="zh-CN" altLang="en-US" sz="2000">
              <a:solidFill>
                <a:schemeClr val="tx1"/>
              </a:solidFill>
              <a:latin typeface="Times New Roman" panose="02020603050405020304" charset="0"/>
              <a:cs typeface="Times New Roman" panose="02020603050405020304" charset="0"/>
            </a:endParaRPr>
          </a:p>
          <a:p>
            <a:pPr marL="0" indent="0" algn="just">
              <a:lnSpc>
                <a:spcPct val="150000"/>
              </a:lnSpc>
              <a:spcAft>
                <a:spcPts val="0"/>
              </a:spcAft>
              <a:buNone/>
            </a:pPr>
            <a:r>
              <a:rPr lang="en-US" altLang="zh-CN" sz="2000">
                <a:solidFill>
                  <a:schemeClr val="tx1"/>
                </a:solidFill>
                <a:latin typeface="Times New Roman" panose="02020603050405020304" charset="0"/>
                <a:cs typeface="Times New Roman" panose="02020603050405020304" charset="0"/>
              </a:rPr>
              <a:t>The tight skirt tensed her shoulders. When she tried to get off the swing, a rip cut through the quiet afternoon air. Her hands flew to her back, and her heart sank. Her beloved dress was damaged with a split. A blush crept up her neck as she desperately tried to press the fabric together, her eyes darting around to see if anyone had noticed.</a:t>
            </a:r>
            <a:endParaRPr lang="en-US" altLang="zh-CN" sz="2000">
              <a:solidFill>
                <a:schemeClr val="tx1"/>
              </a:solidFill>
              <a:latin typeface="Times New Roman" panose="02020603050405020304" charset="0"/>
              <a:cs typeface="Times New Roman" panose="02020603050405020304" charset="0"/>
            </a:endParaRPr>
          </a:p>
          <a:p>
            <a:pPr marL="0" indent="0" algn="just">
              <a:lnSpc>
                <a:spcPct val="150000"/>
              </a:lnSpc>
              <a:spcAft>
                <a:spcPts val="0"/>
              </a:spcAft>
              <a:buNone/>
            </a:pPr>
            <a:r>
              <a:rPr lang="en-US" altLang="zh-CN" sz="2000">
                <a:solidFill>
                  <a:schemeClr val="tx1"/>
                </a:solidFill>
                <a:latin typeface="Times New Roman" panose="02020603050405020304" charset="0"/>
                <a:cs typeface="Times New Roman" panose="02020603050405020304" charset="0"/>
              </a:rPr>
              <a:t>slump one’s shoulders</a:t>
            </a:r>
            <a:r>
              <a:rPr lang="zh-CN" altLang="en-US" sz="2000">
                <a:solidFill>
                  <a:schemeClr val="tx1"/>
                </a:solidFill>
                <a:latin typeface="Times New Roman" panose="02020603050405020304" charset="0"/>
                <a:cs typeface="Times New Roman" panose="02020603050405020304" charset="0"/>
              </a:rPr>
              <a:t>垂肩</a:t>
            </a:r>
            <a:endParaRPr lang="zh-CN" altLang="en-US" sz="2000">
              <a:solidFill>
                <a:schemeClr val="tx1"/>
              </a:solidFill>
              <a:latin typeface="Times New Roman" panose="02020603050405020304" charset="0"/>
              <a:cs typeface="Times New Roman" panose="02020603050405020304" charset="0"/>
            </a:endParaRPr>
          </a:p>
          <a:p>
            <a:pPr marL="0" indent="0" algn="just">
              <a:lnSpc>
                <a:spcPct val="150000"/>
              </a:lnSpc>
              <a:spcAft>
                <a:spcPts val="0"/>
              </a:spcAft>
              <a:buNone/>
            </a:pPr>
            <a:r>
              <a:rPr lang="en-US" altLang="zh-CN" sz="2000">
                <a:solidFill>
                  <a:schemeClr val="tx1"/>
                </a:solidFill>
                <a:latin typeface="Times New Roman" panose="02020603050405020304" charset="0"/>
                <a:cs typeface="Times New Roman" panose="02020603050405020304" charset="0"/>
              </a:rPr>
              <a:t>Her shoulders slumped in defeat. </a:t>
            </a:r>
            <a:endParaRPr lang="en-US" altLang="zh-CN" sz="2000">
              <a:solidFill>
                <a:schemeClr val="tx1"/>
              </a:solidFill>
              <a:latin typeface="Times New Roman" panose="02020603050405020304" charset="0"/>
              <a:cs typeface="Times New Roman" panose="02020603050405020304" charset="0"/>
            </a:endParaRPr>
          </a:p>
          <a:p>
            <a:pPr marL="0" indent="0" algn="just">
              <a:lnSpc>
                <a:spcPct val="150000"/>
              </a:lnSpc>
              <a:spcAft>
                <a:spcPts val="0"/>
              </a:spcAft>
              <a:buNone/>
            </a:pPr>
            <a:r>
              <a:rPr lang="en-US" altLang="zh-CN" sz="2000">
                <a:solidFill>
                  <a:schemeClr val="tx1"/>
                </a:solidFill>
                <a:latin typeface="Times New Roman" panose="02020603050405020304" charset="0"/>
                <a:cs typeface="Times New Roman" panose="02020603050405020304" charset="0"/>
              </a:rPr>
              <a:t>square one’s shoulders / square oneself</a:t>
            </a:r>
            <a:r>
              <a:rPr lang="zh-CN" altLang="en-US" sz="2000">
                <a:solidFill>
                  <a:schemeClr val="tx1"/>
                </a:solidFill>
                <a:latin typeface="Times New Roman" panose="02020603050405020304" charset="0"/>
                <a:cs typeface="Times New Roman" panose="02020603050405020304" charset="0"/>
              </a:rPr>
              <a:t>挺起胸膛</a:t>
            </a:r>
            <a:endParaRPr lang="zh-CN" altLang="en-US" sz="2000">
              <a:solidFill>
                <a:schemeClr val="tx1"/>
              </a:solidFill>
              <a:latin typeface="Times New Roman" panose="02020603050405020304" charset="0"/>
              <a:cs typeface="Times New Roman" panose="02020603050405020304" charset="0"/>
            </a:endParaRPr>
          </a:p>
          <a:p>
            <a:pPr marL="0" indent="0" algn="just">
              <a:lnSpc>
                <a:spcPct val="150000"/>
              </a:lnSpc>
              <a:spcAft>
                <a:spcPts val="0"/>
              </a:spcAft>
              <a:buNone/>
            </a:pPr>
            <a:r>
              <a:rPr lang="en-US" altLang="zh-CN" sz="2000">
                <a:solidFill>
                  <a:schemeClr val="tx1"/>
                </a:solidFill>
                <a:latin typeface="Times New Roman" panose="02020603050405020304" charset="0"/>
                <a:cs typeface="Times New Roman" panose="02020603050405020304" charset="0"/>
              </a:rPr>
              <a:t>Hearing Tim’s encouraging words, she squared her shoulders, readying herself to face the unknown. </a:t>
            </a:r>
            <a:endParaRPr lang="en-US" altLang="zh-CN" sz="2000">
              <a:solidFill>
                <a:schemeClr val="tx1"/>
              </a:solidFill>
              <a:latin typeface="Times New Roman" panose="02020603050405020304" charset="0"/>
              <a:cs typeface="Times New Roman" panose="02020603050405020304" charset="0"/>
            </a:endParaRPr>
          </a:p>
          <a:p>
            <a:pPr marL="0" indent="0" algn="just">
              <a:buNone/>
            </a:pPr>
            <a:endParaRPr lang="en-US" altLang="zh-CN" sz="20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49580"/>
            <a:ext cx="10968990" cy="5800090"/>
          </a:xfrm>
        </p:spPr>
        <p:txBody>
          <a:bodyPr/>
          <a:p>
            <a:pPr marL="0" indent="0">
              <a:buNone/>
            </a:pPr>
            <a:endParaRPr lang="zh-CN" altLang="en-US"/>
          </a:p>
        </p:txBody>
      </p:sp>
      <p:pic>
        <p:nvPicPr>
          <p:cNvPr id="4" name="图片 3" descr="Screenshot_20251224_210648_com.xingin.xhs_edit_18"/>
          <p:cNvPicPr>
            <a:picLocks noChangeAspect="1"/>
          </p:cNvPicPr>
          <p:nvPr/>
        </p:nvPicPr>
        <p:blipFill>
          <a:blip r:embed="rId2"/>
          <a:stretch>
            <a:fillRect/>
          </a:stretch>
        </p:blipFill>
        <p:spPr>
          <a:xfrm>
            <a:off x="543560" y="449580"/>
            <a:ext cx="4001135" cy="3492500"/>
          </a:xfrm>
          <a:prstGeom prst="rect">
            <a:avLst/>
          </a:prstGeom>
        </p:spPr>
      </p:pic>
      <p:pic>
        <p:nvPicPr>
          <p:cNvPr id="5" name="图片 4" descr="Screenshot_20251224_210759_com.xingin.xhs_edit_18"/>
          <p:cNvPicPr>
            <a:picLocks noChangeAspect="1"/>
          </p:cNvPicPr>
          <p:nvPr/>
        </p:nvPicPr>
        <p:blipFill>
          <a:blip r:embed="rId3"/>
          <a:stretch>
            <a:fillRect/>
          </a:stretch>
        </p:blipFill>
        <p:spPr>
          <a:xfrm>
            <a:off x="4544695" y="376555"/>
            <a:ext cx="7033260" cy="4001135"/>
          </a:xfrm>
          <a:prstGeom prst="rect">
            <a:avLst/>
          </a:prstGeom>
        </p:spPr>
      </p:pic>
    </p:spTree>
    <p:custDataLst>
      <p:tags r:id="rId4"/>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44195"/>
            <a:ext cx="10968990" cy="5705475"/>
          </a:xfrm>
          <a:ln>
            <a:solidFill>
              <a:schemeClr val="accent1"/>
            </a:solidFill>
          </a:ln>
        </p:spPr>
        <p:txBody>
          <a:bodyPr/>
          <a:p>
            <a:pPr marL="0" indent="0">
              <a:buNone/>
            </a:pPr>
            <a:r>
              <a:rPr lang="zh-CN" altLang="en-US" sz="2000">
                <a:solidFill>
                  <a:schemeClr val="tx1"/>
                </a:solidFill>
              </a:rPr>
              <a:t>背</a:t>
            </a:r>
            <a:endParaRPr lang="zh-CN" altLang="en-US" sz="2000">
              <a:solidFill>
                <a:schemeClr val="tx1"/>
              </a:solidFill>
            </a:endParaRPr>
          </a:p>
          <a:p>
            <a:pPr marL="0" indent="0">
              <a:buNone/>
            </a:pPr>
            <a:r>
              <a:rPr lang="en-US" altLang="zh-CN" sz="2000">
                <a:solidFill>
                  <a:schemeClr val="tx1"/>
                </a:solidFill>
              </a:rPr>
              <a:t>straighten one’s back</a:t>
            </a:r>
            <a:r>
              <a:rPr lang="zh-CN" altLang="en-US" sz="2000">
                <a:solidFill>
                  <a:schemeClr val="tx1"/>
                </a:solidFill>
              </a:rPr>
              <a:t>挺直背</a:t>
            </a:r>
            <a:endParaRPr lang="zh-CN" altLang="en-US" sz="2000">
              <a:solidFill>
                <a:schemeClr val="tx1"/>
              </a:solidFill>
            </a:endParaRPr>
          </a:p>
          <a:p>
            <a:pPr marL="0" indent="0">
              <a:buNone/>
            </a:pPr>
            <a:r>
              <a:rPr lang="en-US" altLang="zh-CN" sz="2000">
                <a:solidFill>
                  <a:schemeClr val="tx1"/>
                </a:solidFill>
              </a:rPr>
              <a:t>He straightened his back with determination. </a:t>
            </a:r>
            <a:endParaRPr lang="en-US" altLang="zh-CN" sz="2000">
              <a:solidFill>
                <a:schemeClr val="tx1"/>
              </a:solidFill>
            </a:endParaRPr>
          </a:p>
          <a:p>
            <a:pPr marL="0" indent="0">
              <a:buNone/>
            </a:pPr>
            <a:r>
              <a:rPr lang="en-US" altLang="zh-CN" sz="2000">
                <a:solidFill>
                  <a:schemeClr val="tx1"/>
                </a:solidFill>
              </a:rPr>
              <a:t>bend one’s back</a:t>
            </a:r>
            <a:r>
              <a:rPr lang="zh-CN" altLang="en-US" sz="2000">
                <a:solidFill>
                  <a:schemeClr val="tx1"/>
                </a:solidFill>
              </a:rPr>
              <a:t>弯腰驼背</a:t>
            </a:r>
            <a:endParaRPr lang="zh-CN" altLang="en-US" sz="2000">
              <a:solidFill>
                <a:schemeClr val="tx1"/>
              </a:solidFill>
            </a:endParaRPr>
          </a:p>
          <a:p>
            <a:pPr marL="0" indent="0">
              <a:buNone/>
            </a:pPr>
            <a:r>
              <a:rPr lang="en-US" altLang="zh-CN" sz="2000">
                <a:solidFill>
                  <a:schemeClr val="tx1"/>
                </a:solidFill>
              </a:rPr>
              <a:t>He bent his back under the heavy load. </a:t>
            </a:r>
            <a:endParaRPr lang="en-US" altLang="zh-CN" sz="2000">
              <a:solidFill>
                <a:schemeClr val="tx1"/>
              </a:solidFill>
            </a:endParaRPr>
          </a:p>
          <a:p>
            <a:pPr marL="0" indent="0">
              <a:buNone/>
            </a:pPr>
            <a:r>
              <a:rPr lang="en-US" altLang="zh-CN" sz="2000">
                <a:solidFill>
                  <a:schemeClr val="tx1"/>
                </a:solidFill>
              </a:rPr>
              <a:t>arch one’s back</a:t>
            </a:r>
            <a:r>
              <a:rPr lang="zh-CN" altLang="en-US" sz="2000">
                <a:solidFill>
                  <a:schemeClr val="tx1"/>
                </a:solidFill>
              </a:rPr>
              <a:t>弓起背</a:t>
            </a:r>
            <a:r>
              <a:rPr lang="en-US" altLang="zh-CN" sz="2000">
                <a:solidFill>
                  <a:schemeClr val="tx1"/>
                </a:solidFill>
              </a:rPr>
              <a:t>(</a:t>
            </a:r>
            <a:r>
              <a:rPr lang="zh-CN" altLang="en-US" sz="2000">
                <a:solidFill>
                  <a:schemeClr val="tx1"/>
                </a:solidFill>
              </a:rPr>
              <a:t>多用于猫）</a:t>
            </a:r>
            <a:endParaRPr lang="zh-CN" altLang="en-US" sz="2000">
              <a:solidFill>
                <a:schemeClr val="tx1"/>
              </a:solidFill>
            </a:endParaRPr>
          </a:p>
          <a:p>
            <a:pPr marL="0" indent="0">
              <a:buNone/>
            </a:pPr>
            <a:r>
              <a:rPr lang="en-US" altLang="zh-CN" sz="2000">
                <a:solidFill>
                  <a:schemeClr val="tx1"/>
                </a:solidFill>
              </a:rPr>
              <a:t>Unaware of the danger, the bird pecked at the ground. Behind it, the cat arched its back, ready to pounce.</a:t>
            </a:r>
            <a:endParaRPr lang="en-US" altLang="zh-CN" sz="2000">
              <a:solidFill>
                <a:schemeClr val="tx1"/>
              </a:solidFill>
            </a:endParaRPr>
          </a:p>
          <a:p>
            <a:pPr marL="0" indent="0">
              <a:buNone/>
            </a:pPr>
            <a:r>
              <a:rPr lang="zh-CN" altLang="en-US" sz="2000">
                <a:solidFill>
                  <a:schemeClr val="tx1"/>
                </a:solidFill>
              </a:rPr>
              <a:t>腰</a:t>
            </a:r>
            <a:endParaRPr lang="zh-CN" altLang="en-US" sz="2000">
              <a:solidFill>
                <a:schemeClr val="tx1"/>
              </a:solidFill>
            </a:endParaRPr>
          </a:p>
          <a:p>
            <a:pPr marL="0" indent="0">
              <a:buNone/>
            </a:pPr>
            <a:r>
              <a:rPr lang="en-US" altLang="zh-CN" sz="2000">
                <a:solidFill>
                  <a:schemeClr val="tx1"/>
                </a:solidFill>
              </a:rPr>
              <a:t>twist one’s waist</a:t>
            </a:r>
            <a:r>
              <a:rPr lang="zh-CN" altLang="en-US" sz="2000">
                <a:solidFill>
                  <a:schemeClr val="tx1"/>
                </a:solidFill>
              </a:rPr>
              <a:t>扭腰、扭伤腰</a:t>
            </a:r>
            <a:endParaRPr lang="zh-CN" altLang="en-US" sz="2000">
              <a:solidFill>
                <a:schemeClr val="tx1"/>
              </a:solidFill>
            </a:endParaRPr>
          </a:p>
          <a:p>
            <a:pPr marL="0" indent="0">
              <a:buNone/>
            </a:pPr>
            <a:r>
              <a:rPr lang="en-US" altLang="zh-CN" sz="2000">
                <a:solidFill>
                  <a:schemeClr val="tx1"/>
                </a:solidFill>
              </a:rPr>
              <a:t>She twisted her waist to dodge the ball. </a:t>
            </a:r>
            <a:endParaRPr lang="en-US" altLang="zh-CN" sz="2000">
              <a:solidFill>
                <a:schemeClr val="tx1"/>
              </a:solidFill>
            </a:endParaRPr>
          </a:p>
        </p:txBody>
      </p:sp>
    </p:spTree>
    <p:custDataLst>
      <p:tags r:id="rId2"/>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12445"/>
            <a:ext cx="10968990" cy="5737225"/>
          </a:xfrm>
          <a:ln>
            <a:solidFill>
              <a:schemeClr val="accent1"/>
            </a:solidFill>
          </a:ln>
        </p:spPr>
        <p:txBody>
          <a:bodyPr/>
          <a:p>
            <a:pPr marL="0" indent="0">
              <a:buNone/>
            </a:pPr>
            <a:r>
              <a:rPr lang="en-US" altLang="zh-CN" sz="2000">
                <a:solidFill>
                  <a:schemeClr val="tx1"/>
                </a:solidFill>
              </a:rPr>
              <a:t>rotate one’s waist</a:t>
            </a:r>
            <a:r>
              <a:rPr lang="zh-CN" altLang="en-US" sz="2000">
                <a:solidFill>
                  <a:schemeClr val="tx1"/>
                </a:solidFill>
              </a:rPr>
              <a:t>转动腰部（用于热身或舒展）</a:t>
            </a:r>
            <a:endParaRPr lang="zh-CN" altLang="en-US" sz="2000">
              <a:solidFill>
                <a:schemeClr val="tx1"/>
              </a:solidFill>
            </a:endParaRPr>
          </a:p>
          <a:p>
            <a:pPr marL="0" indent="0">
              <a:buNone/>
            </a:pPr>
            <a:r>
              <a:rPr lang="en-US" altLang="zh-CN" sz="2000">
                <a:solidFill>
                  <a:schemeClr val="tx1"/>
                </a:solidFill>
              </a:rPr>
              <a:t>Athletes rotated their waists before the game to prevent injuries. </a:t>
            </a:r>
            <a:endParaRPr lang="en-US" altLang="zh-CN" sz="2000">
              <a:solidFill>
                <a:schemeClr val="tx1"/>
              </a:solidFill>
            </a:endParaRPr>
          </a:p>
          <a:p>
            <a:pPr marL="0" indent="0">
              <a:buNone/>
            </a:pPr>
            <a:r>
              <a:rPr lang="zh-CN" altLang="en-US" sz="2000">
                <a:solidFill>
                  <a:schemeClr val="tx1"/>
                </a:solidFill>
              </a:rPr>
              <a:t>与腰有关的表达：</a:t>
            </a:r>
            <a:endParaRPr lang="zh-CN" altLang="en-US" sz="2000">
              <a:solidFill>
                <a:schemeClr val="tx1"/>
              </a:solidFill>
            </a:endParaRPr>
          </a:p>
          <a:p>
            <a:pPr marL="0" indent="0">
              <a:buNone/>
            </a:pPr>
            <a:r>
              <a:rPr lang="en-US" altLang="zh-CN" sz="2000">
                <a:solidFill>
                  <a:schemeClr val="tx1"/>
                </a:solidFill>
              </a:rPr>
              <a:t>throw out one’s back</a:t>
            </a:r>
            <a:r>
              <a:rPr lang="zh-CN" altLang="en-US" sz="2000">
                <a:solidFill>
                  <a:schemeClr val="tx1"/>
                </a:solidFill>
              </a:rPr>
              <a:t>闪了腰</a:t>
            </a:r>
            <a:endParaRPr lang="zh-CN" altLang="en-US" sz="2000">
              <a:solidFill>
                <a:schemeClr val="tx1"/>
              </a:solidFill>
            </a:endParaRPr>
          </a:p>
          <a:p>
            <a:pPr marL="0" indent="0">
              <a:buNone/>
            </a:pPr>
            <a:r>
              <a:rPr lang="en-US" altLang="zh-CN" sz="2000">
                <a:solidFill>
                  <a:schemeClr val="tx1"/>
                </a:solidFill>
              </a:rPr>
              <a:t>love handle? spare tire? crow’s feet? eye bags? dark rings? blackhead?</a:t>
            </a:r>
            <a:endParaRPr lang="en-US" altLang="zh-CN" sz="2000">
              <a:solidFill>
                <a:schemeClr val="tx1"/>
              </a:solidFill>
            </a:endParaRPr>
          </a:p>
          <a:p>
            <a:pPr marL="0" indent="0">
              <a:buNone/>
            </a:pPr>
            <a:r>
              <a:rPr lang="zh-CN" altLang="en-US" sz="2000">
                <a:solidFill>
                  <a:schemeClr val="tx1"/>
                </a:solidFill>
              </a:rPr>
              <a:t>膝盖</a:t>
            </a:r>
            <a:endParaRPr lang="zh-CN" altLang="en-US" sz="2000">
              <a:solidFill>
                <a:schemeClr val="tx1"/>
              </a:solidFill>
            </a:endParaRPr>
          </a:p>
          <a:p>
            <a:pPr marL="0" indent="0">
              <a:buNone/>
            </a:pPr>
            <a:r>
              <a:rPr lang="en-US" altLang="zh-CN" sz="2000">
                <a:solidFill>
                  <a:schemeClr val="tx1"/>
                </a:solidFill>
              </a:rPr>
              <a:t>kneel</a:t>
            </a:r>
            <a:r>
              <a:rPr lang="zh-CN" altLang="en-US" sz="2000">
                <a:solidFill>
                  <a:schemeClr val="tx1"/>
                </a:solidFill>
              </a:rPr>
              <a:t>跪下（</a:t>
            </a:r>
            <a:r>
              <a:rPr lang="en-US" altLang="zh-CN" sz="2000">
                <a:solidFill>
                  <a:schemeClr val="tx1"/>
                </a:solidFill>
              </a:rPr>
              <a:t>knelt, kneeled</a:t>
            </a:r>
            <a:r>
              <a:rPr lang="zh-CN" altLang="en-US" sz="2000">
                <a:solidFill>
                  <a:schemeClr val="tx1"/>
                </a:solidFill>
              </a:rPr>
              <a:t>都行）</a:t>
            </a:r>
            <a:endParaRPr lang="zh-CN" altLang="en-US" sz="2000">
              <a:solidFill>
                <a:schemeClr val="tx1"/>
              </a:solidFill>
            </a:endParaRPr>
          </a:p>
          <a:p>
            <a:pPr marL="0" indent="0">
              <a:buNone/>
            </a:pPr>
            <a:r>
              <a:rPr lang="en-US" altLang="zh-CN" sz="2000">
                <a:solidFill>
                  <a:schemeClr val="tx1"/>
                </a:solidFill>
              </a:rPr>
              <a:t>knee- He went down on one knee and asked for her hand. </a:t>
            </a:r>
            <a:endParaRPr lang="en-US" altLang="zh-CN" sz="2000">
              <a:solidFill>
                <a:schemeClr val="tx1"/>
              </a:solidFill>
            </a:endParaRPr>
          </a:p>
          <a:p>
            <a:pPr marL="0" indent="0">
              <a:buNone/>
            </a:pPr>
            <a:r>
              <a:rPr lang="en-US" altLang="zh-CN" sz="2000">
                <a:solidFill>
                  <a:schemeClr val="tx1"/>
                </a:solidFill>
              </a:rPr>
              <a:t>She was on her knees searching for something. </a:t>
            </a:r>
            <a:endParaRPr lang="en-US" altLang="zh-CN" sz="2000">
              <a:solidFill>
                <a:schemeClr val="tx1"/>
              </a:solidFill>
            </a:endParaRPr>
          </a:p>
          <a:p>
            <a:pPr marL="0" indent="0">
              <a:buNone/>
            </a:pPr>
            <a:endParaRPr lang="en-US" altLang="zh-CN" sz="2000">
              <a:solidFill>
                <a:schemeClr val="tx1"/>
              </a:solidFill>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93700"/>
            <a:ext cx="10968990" cy="5855970"/>
          </a:xfrm>
          <a:ln>
            <a:solidFill>
              <a:schemeClr val="accent1"/>
            </a:solidFill>
          </a:ln>
        </p:spPr>
        <p:txBody>
          <a:bodyPr/>
          <a:p>
            <a:pPr marL="0" indent="0">
              <a:buNone/>
            </a:pPr>
            <a:r>
              <a:rPr lang="zh-CN" altLang="en-US" sz="2400">
                <a:solidFill>
                  <a:schemeClr val="tx1"/>
                </a:solidFill>
                <a:effectLst>
                  <a:outerShdw blurRad="38100" dist="38100" dir="2700000" algn="tl">
                    <a:srgbClr val="000000">
                      <a:alpha val="43137"/>
                    </a:srgbClr>
                  </a:outerShdw>
                </a:effectLst>
                <a:latin typeface="Sitka Text" charset="0"/>
                <a:cs typeface="Sitka Text" charset="0"/>
              </a:rPr>
              <a:t>新加难度词汇</a:t>
            </a:r>
            <a:r>
              <a:rPr lang="zh-CN" altLang="en-US" sz="3200" b="1">
                <a:solidFill>
                  <a:srgbClr val="FF0000"/>
                </a:solidFill>
                <a:effectLst>
                  <a:outerShdw blurRad="38100" dist="38100" dir="2700000" algn="tl">
                    <a:srgbClr val="000000">
                      <a:alpha val="43137"/>
                    </a:srgbClr>
                  </a:outerShdw>
                </a:effectLst>
                <a:latin typeface="Sitka Text" charset="0"/>
                <a:cs typeface="Sitka Text" charset="0"/>
              </a:rPr>
              <a:t>再</a:t>
            </a:r>
            <a:r>
              <a:rPr lang="zh-CN" altLang="en-US" sz="2400">
                <a:solidFill>
                  <a:schemeClr val="tx1"/>
                </a:solidFill>
                <a:effectLst>
                  <a:outerShdw blurRad="38100" dist="38100" dir="2700000" algn="tl">
                    <a:srgbClr val="000000">
                      <a:alpha val="43137"/>
                    </a:srgbClr>
                  </a:outerShdw>
                </a:effectLst>
                <a:latin typeface="Sitka Text" charset="0"/>
                <a:cs typeface="Sitka Text" charset="0"/>
              </a:rPr>
              <a:t>复习</a:t>
            </a:r>
            <a:endParaRPr lang="zh-CN" altLang="en-US" sz="2400">
              <a:solidFill>
                <a:schemeClr val="tx1"/>
              </a:solidFill>
              <a:effectLst>
                <a:outerShdw blurRad="38100" dist="38100" dir="2700000" algn="tl">
                  <a:srgbClr val="000000">
                    <a:alpha val="43137"/>
                  </a:srgbClr>
                </a:outerShdw>
              </a:effectLst>
              <a:latin typeface="Sitka Text" charset="0"/>
              <a:cs typeface="Sitka Text" charset="0"/>
            </a:endParaRPr>
          </a:p>
          <a:p>
            <a:pPr marL="0" indent="0" algn="just">
              <a:buNone/>
            </a:pPr>
            <a:r>
              <a:rPr lang="en-US" altLang="zh-CN" sz="2400">
                <a:solidFill>
                  <a:schemeClr val="tx1"/>
                </a:solidFill>
                <a:latin typeface="Sitka Text" charset="0"/>
                <a:cs typeface="Sitka Text" charset="0"/>
              </a:rPr>
              <a:t>portrait, currency, exceed, poverty, prosperity, reinforce, rejuvenate, rival, slave, split, status, supplement, transfer, valid, bias, conscious, controversial, curve, intellectual, loyal, metaphor, numerous, principal, yield, bully, collaborate, dedicate, empathy, exhaust, fulfill, mutual, alert, drone, ethical, modify, compass, craft, ethnic, fable, legend, magnificent, miracle, myth, patriotism, porridge, eliminate, fertile, irrigate, livestock, marine, migration, proportion, rhythm, capture, orchestra</a:t>
            </a:r>
            <a:endParaRPr lang="en-US" altLang="zh-CN" sz="2400">
              <a:solidFill>
                <a:schemeClr val="tx1"/>
              </a:solidFill>
              <a:latin typeface="Sitka Text" charset="0"/>
              <a:cs typeface="Sitka Text" charset="0"/>
            </a:endParaRPr>
          </a:p>
        </p:txBody>
      </p:sp>
    </p:spTree>
    <p:custDataLst>
      <p:tags r:id="rId2"/>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39420"/>
            <a:ext cx="10968990" cy="5810250"/>
          </a:xfrm>
          <a:ln>
            <a:solidFill>
              <a:schemeClr val="accent1"/>
            </a:solidFill>
          </a:ln>
        </p:spPr>
        <p:txBody>
          <a:bodyPr/>
          <a:p>
            <a:pPr marL="0" indent="0">
              <a:buNone/>
            </a:pPr>
            <a:r>
              <a:rPr lang="zh-CN" altLang="en-US">
                <a:solidFill>
                  <a:schemeClr val="tx1"/>
                </a:solidFill>
              </a:rPr>
              <a:t>腿部动作</a:t>
            </a:r>
            <a:endParaRPr lang="zh-CN" altLang="en-US">
              <a:solidFill>
                <a:schemeClr val="tx1"/>
              </a:solidFill>
            </a:endParaRPr>
          </a:p>
          <a:p>
            <a:pPr marL="0" indent="0">
              <a:buNone/>
            </a:pPr>
            <a:r>
              <a:rPr lang="en-US" altLang="zh-CN">
                <a:solidFill>
                  <a:schemeClr val="tx1"/>
                </a:solidFill>
              </a:rPr>
              <a:t>cross one’s legs</a:t>
            </a:r>
            <a:r>
              <a:rPr lang="zh-CN" altLang="en-US">
                <a:solidFill>
                  <a:schemeClr val="tx1"/>
                </a:solidFill>
              </a:rPr>
              <a:t>二郎腿</a:t>
            </a:r>
            <a:endParaRPr lang="zh-CN" altLang="en-US">
              <a:solidFill>
                <a:schemeClr val="tx1"/>
              </a:solidFill>
            </a:endParaRPr>
          </a:p>
          <a:p>
            <a:pPr marL="0" indent="0">
              <a:buNone/>
            </a:pPr>
            <a:r>
              <a:rPr lang="en-US" altLang="zh-CN">
                <a:solidFill>
                  <a:schemeClr val="tx1"/>
                </a:solidFill>
              </a:rPr>
              <a:t>She crossed her legs and leaned back. </a:t>
            </a:r>
            <a:endParaRPr lang="en-US" altLang="zh-CN">
              <a:solidFill>
                <a:schemeClr val="tx1"/>
              </a:solidFill>
            </a:endParaRPr>
          </a:p>
          <a:p>
            <a:pPr marL="0" indent="0">
              <a:buNone/>
            </a:pPr>
            <a:r>
              <a:rPr lang="en-US" altLang="zh-CN">
                <a:solidFill>
                  <a:schemeClr val="tx1"/>
                </a:solidFill>
              </a:rPr>
              <a:t>stride </a:t>
            </a:r>
            <a:r>
              <a:rPr lang="zh-CN" altLang="en-US">
                <a:solidFill>
                  <a:schemeClr val="tx1"/>
                </a:solidFill>
              </a:rPr>
              <a:t>大步走（</a:t>
            </a:r>
            <a:r>
              <a:rPr lang="en-US" altLang="zh-CN">
                <a:solidFill>
                  <a:schemeClr val="tx1"/>
                </a:solidFill>
              </a:rPr>
              <a:t>strode</a:t>
            </a:r>
            <a:r>
              <a:rPr lang="zh-CN" altLang="en-US">
                <a:solidFill>
                  <a:schemeClr val="tx1"/>
                </a:solidFill>
              </a:rPr>
              <a:t>，无完成时）</a:t>
            </a:r>
            <a:endParaRPr lang="zh-CN" altLang="en-US">
              <a:solidFill>
                <a:schemeClr val="tx1"/>
              </a:solidFill>
            </a:endParaRPr>
          </a:p>
          <a:p>
            <a:pPr marL="0" indent="0">
              <a:buNone/>
            </a:pPr>
            <a:r>
              <a:rPr lang="en-US" altLang="zh-CN">
                <a:solidFill>
                  <a:schemeClr val="tx1"/>
                </a:solidFill>
              </a:rPr>
              <a:t>I was gaining on the other runners with every stride. </a:t>
            </a:r>
            <a:endParaRPr lang="en-US" altLang="zh-CN">
              <a:solidFill>
                <a:schemeClr val="tx1"/>
              </a:solidFill>
            </a:endParaRPr>
          </a:p>
          <a:p>
            <a:pPr marL="0" indent="0">
              <a:buNone/>
            </a:pPr>
            <a:r>
              <a:rPr lang="en-US" altLang="zh-CN">
                <a:solidFill>
                  <a:schemeClr val="tx1"/>
                </a:solidFill>
              </a:rPr>
              <a:t>She strode into the room without hesitation. </a:t>
            </a:r>
            <a:endParaRPr lang="en-US" altLang="zh-CN">
              <a:solidFill>
                <a:schemeClr val="tx1"/>
              </a:solidFill>
            </a:endParaRPr>
          </a:p>
          <a:p>
            <a:pPr marL="0" indent="0">
              <a:buNone/>
            </a:pPr>
            <a:r>
              <a:rPr lang="en-US" altLang="zh-CN">
                <a:solidFill>
                  <a:schemeClr val="tx1"/>
                </a:solidFill>
              </a:rPr>
              <a:t>limp / hobble</a:t>
            </a:r>
            <a:r>
              <a:rPr lang="zh-CN" altLang="en-US">
                <a:solidFill>
                  <a:schemeClr val="tx1"/>
                </a:solidFill>
              </a:rPr>
              <a:t>一瘸一拐地走</a:t>
            </a:r>
            <a:endParaRPr lang="zh-CN" altLang="en-US">
              <a:solidFill>
                <a:schemeClr val="tx1"/>
              </a:solidFill>
            </a:endParaRPr>
          </a:p>
          <a:p>
            <a:pPr marL="0" indent="0">
              <a:buNone/>
            </a:pPr>
            <a:r>
              <a:rPr lang="en-US" altLang="zh-CN">
                <a:solidFill>
                  <a:schemeClr val="tx1"/>
                </a:solidFill>
              </a:rPr>
              <a:t>He sustained a critical injury and limped off the court. </a:t>
            </a:r>
            <a:endParaRPr lang="en-US" altLang="zh-CN">
              <a:solidFill>
                <a:schemeClr val="tx1"/>
              </a:solidFill>
            </a:endParaRPr>
          </a:p>
          <a:p>
            <a:pPr marL="0" indent="0">
              <a:buNone/>
            </a:pPr>
            <a:r>
              <a:rPr lang="en-US" altLang="zh-CN">
                <a:solidFill>
                  <a:schemeClr val="tx1"/>
                </a:solidFill>
              </a:rPr>
              <a:t>stagger</a:t>
            </a:r>
            <a:r>
              <a:rPr lang="zh-CN" altLang="en-US">
                <a:solidFill>
                  <a:schemeClr val="tx1"/>
                </a:solidFill>
              </a:rPr>
              <a:t>踉跄</a:t>
            </a:r>
            <a:endParaRPr lang="zh-CN" altLang="en-US">
              <a:solidFill>
                <a:schemeClr val="tx1"/>
              </a:solidFill>
            </a:endParaRPr>
          </a:p>
          <a:p>
            <a:pPr marL="0" indent="0">
              <a:buNone/>
            </a:pPr>
            <a:r>
              <a:rPr lang="en-US" altLang="zh-CN">
                <a:solidFill>
                  <a:schemeClr val="tx1"/>
                </a:solidFill>
              </a:rPr>
              <a:t>shuffle</a:t>
            </a:r>
            <a:r>
              <a:rPr lang="zh-CN" altLang="en-US">
                <a:solidFill>
                  <a:schemeClr val="tx1"/>
                </a:solidFill>
              </a:rPr>
              <a:t>拖着脚走路</a:t>
            </a:r>
            <a:endParaRPr lang="zh-CN" altLang="en-US">
              <a:solidFill>
                <a:schemeClr val="tx1"/>
              </a:solidFill>
            </a:endParaRPr>
          </a:p>
          <a:p>
            <a:pPr marL="0" indent="0">
              <a:buNone/>
            </a:pPr>
            <a:r>
              <a:rPr lang="en-US" altLang="zh-CN">
                <a:solidFill>
                  <a:schemeClr val="tx1"/>
                </a:solidFill>
              </a:rPr>
              <a:t>squat / crouch</a:t>
            </a:r>
            <a:r>
              <a:rPr lang="zh-CN" altLang="en-US">
                <a:solidFill>
                  <a:schemeClr val="tx1"/>
                </a:solidFill>
              </a:rPr>
              <a:t>蹲下</a:t>
            </a:r>
            <a:endParaRPr lang="zh-CN" altLang="en-US">
              <a:solidFill>
                <a:schemeClr val="tx1"/>
              </a:solidFill>
            </a:endParaRPr>
          </a:p>
          <a:p>
            <a:pPr marL="0" indent="0">
              <a:buNone/>
            </a:pPr>
            <a:r>
              <a:rPr lang="zh-CN" altLang="en-US">
                <a:solidFill>
                  <a:schemeClr val="tx1"/>
                </a:solidFill>
              </a:rPr>
              <a:t>卧虎藏龙？</a:t>
            </a:r>
            <a:endParaRPr lang="zh-CN" altLang="en-US">
              <a:solidFill>
                <a:schemeClr val="tx1"/>
              </a:solidFill>
            </a:endParaRPr>
          </a:p>
        </p:txBody>
      </p:sp>
    </p:spTree>
    <p:custDataLst>
      <p:tags r:id="rId2"/>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23240"/>
            <a:ext cx="10968990" cy="5726430"/>
          </a:xfrm>
          <a:ln>
            <a:solidFill>
              <a:schemeClr val="accent1"/>
            </a:solidFill>
          </a:ln>
        </p:spPr>
        <p:txBody>
          <a:bodyPr/>
          <a:p>
            <a:pPr marL="0" indent="0">
              <a:buNone/>
            </a:pPr>
            <a:r>
              <a:rPr lang="zh-CN" altLang="en-US" sz="2000">
                <a:solidFill>
                  <a:schemeClr val="tx1"/>
                </a:solidFill>
              </a:rPr>
              <a:t>脚的动作</a:t>
            </a:r>
            <a:endParaRPr lang="zh-CN" altLang="en-US" sz="2000">
              <a:solidFill>
                <a:schemeClr val="tx1"/>
              </a:solidFill>
            </a:endParaRPr>
          </a:p>
          <a:p>
            <a:pPr marL="0" indent="0">
              <a:buNone/>
            </a:pPr>
            <a:r>
              <a:rPr lang="en-US" altLang="zh-CN" sz="2000">
                <a:solidFill>
                  <a:schemeClr val="tx1"/>
                </a:solidFill>
              </a:rPr>
              <a:t>stamp one’s foot</a:t>
            </a:r>
            <a:r>
              <a:rPr lang="zh-CN" altLang="en-US" sz="2000">
                <a:solidFill>
                  <a:schemeClr val="tx1"/>
                </a:solidFill>
              </a:rPr>
              <a:t>跺脚</a:t>
            </a:r>
            <a:endParaRPr lang="zh-CN" altLang="en-US" sz="2000">
              <a:solidFill>
                <a:schemeClr val="tx1"/>
              </a:solidFill>
            </a:endParaRPr>
          </a:p>
          <a:p>
            <a:pPr marL="0" indent="0">
              <a:buNone/>
            </a:pPr>
            <a:r>
              <a:rPr lang="en-US" altLang="zh-CN" sz="2000">
                <a:solidFill>
                  <a:schemeClr val="tx1"/>
                </a:solidFill>
              </a:rPr>
              <a:t>tap one’s foot</a:t>
            </a:r>
            <a:r>
              <a:rPr lang="zh-CN" altLang="en-US" sz="2000">
                <a:solidFill>
                  <a:schemeClr val="tx1"/>
                </a:solidFill>
              </a:rPr>
              <a:t>点脚（等待、音乐）</a:t>
            </a:r>
            <a:endParaRPr lang="zh-CN" altLang="en-US" sz="2000">
              <a:solidFill>
                <a:schemeClr val="tx1"/>
              </a:solidFill>
            </a:endParaRPr>
          </a:p>
          <a:p>
            <a:pPr marL="0" indent="0">
              <a:buNone/>
            </a:pPr>
            <a:r>
              <a:rPr lang="en-US" altLang="zh-CN" sz="2000">
                <a:solidFill>
                  <a:schemeClr val="tx1"/>
                </a:solidFill>
              </a:rPr>
              <a:t>He tapped his foot </a:t>
            </a:r>
            <a:r>
              <a:rPr lang="en-US" altLang="zh-CN" sz="2000" u="sng">
                <a:solidFill>
                  <a:schemeClr val="tx1"/>
                </a:solidFill>
              </a:rPr>
              <a:t>       </a:t>
            </a:r>
            <a:r>
              <a:rPr lang="en-US" altLang="zh-CN" sz="2000">
                <a:solidFill>
                  <a:schemeClr val="tx1"/>
                </a:solidFill>
              </a:rPr>
              <a:t> the beat of the music. </a:t>
            </a:r>
            <a:endParaRPr lang="en-US" altLang="zh-CN" sz="2000">
              <a:solidFill>
                <a:schemeClr val="tx1"/>
              </a:solidFill>
            </a:endParaRPr>
          </a:p>
          <a:p>
            <a:pPr marL="0" indent="0">
              <a:buNone/>
            </a:pPr>
            <a:r>
              <a:rPr lang="en-US" altLang="zh-CN" sz="2000">
                <a:solidFill>
                  <a:schemeClr val="tx1"/>
                </a:solidFill>
              </a:rPr>
              <a:t>tiptoe</a:t>
            </a:r>
            <a:r>
              <a:rPr lang="zh-CN" altLang="en-US" sz="2000">
                <a:solidFill>
                  <a:schemeClr val="tx1"/>
                </a:solidFill>
              </a:rPr>
              <a:t>脚尖，</a:t>
            </a:r>
            <a:r>
              <a:rPr lang="en-US" altLang="zh-CN" sz="2000">
                <a:solidFill>
                  <a:schemeClr val="tx1"/>
                </a:solidFill>
              </a:rPr>
              <a:t>rise on tiptoe, walk on tiptoe, stand on tiptoe</a:t>
            </a:r>
            <a:endParaRPr lang="en-US" altLang="zh-CN" sz="2000">
              <a:solidFill>
                <a:schemeClr val="tx1"/>
              </a:solidFill>
            </a:endParaRPr>
          </a:p>
          <a:p>
            <a:pPr marL="0" indent="0">
              <a:buNone/>
            </a:pPr>
            <a:r>
              <a:rPr lang="zh-CN" altLang="en-US" sz="2000">
                <a:solidFill>
                  <a:schemeClr val="tx1"/>
                </a:solidFill>
              </a:rPr>
              <a:t>下节课从</a:t>
            </a:r>
            <a:r>
              <a:rPr lang="en-US" altLang="zh-CN" sz="2000">
                <a:solidFill>
                  <a:schemeClr val="tx1"/>
                </a:solidFill>
              </a:rPr>
              <a:t>P</a:t>
            </a:r>
            <a:r>
              <a:rPr lang="en-US" altLang="zh-CN" sz="2000" baseline="-25000">
                <a:solidFill>
                  <a:schemeClr val="tx1"/>
                </a:solidFill>
              </a:rPr>
              <a:t>247</a:t>
            </a:r>
            <a:r>
              <a:rPr lang="zh-CN" altLang="en-US" sz="2000">
                <a:solidFill>
                  <a:schemeClr val="tx1"/>
                </a:solidFill>
              </a:rPr>
              <a:t>开始</a:t>
            </a:r>
            <a:r>
              <a:rPr lang="en-US" altLang="zh-CN" sz="2000">
                <a:solidFill>
                  <a:schemeClr val="tx1"/>
                </a:solidFill>
              </a:rPr>
              <a:t> </a:t>
            </a:r>
            <a:endParaRPr lang="en-US" altLang="zh-CN" sz="2000">
              <a:solidFill>
                <a:schemeClr val="tx1"/>
              </a:solidFill>
            </a:endParaRPr>
          </a:p>
          <a:p>
            <a:pPr marL="0" indent="0">
              <a:buNone/>
            </a:pPr>
            <a:endParaRPr lang="en-US" altLang="zh-CN" sz="2000">
              <a:solidFill>
                <a:schemeClr val="tx1"/>
              </a:solidFill>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607060"/>
            <a:ext cx="10968990" cy="5642610"/>
          </a:xfrm>
          <a:ln>
            <a:solidFill>
              <a:schemeClr val="accent1"/>
            </a:solidFill>
          </a:ln>
        </p:spPr>
        <p:txBody>
          <a:bodyPr/>
          <a:p>
            <a:pPr marL="0" indent="0">
              <a:buNone/>
            </a:pPr>
            <a:r>
              <a:rPr lang="en-US" altLang="zh-CN" sz="2000">
                <a:solidFill>
                  <a:srgbClr val="FF0000"/>
                </a:solidFill>
                <a:latin typeface="Sitka Small" charset="0"/>
                <a:cs typeface="Sitka Small" charset="0"/>
              </a:rPr>
              <a:t>P</a:t>
            </a:r>
            <a:r>
              <a:rPr lang="en-US" altLang="zh-CN" sz="2000" baseline="-25000">
                <a:solidFill>
                  <a:srgbClr val="FF0000"/>
                </a:solidFill>
                <a:latin typeface="Sitka Small" charset="0"/>
                <a:cs typeface="Sitka Small" charset="0"/>
              </a:rPr>
              <a:t>230</a:t>
            </a:r>
            <a:r>
              <a:rPr lang="en-US" altLang="zh-CN" sz="2000">
                <a:solidFill>
                  <a:srgbClr val="FF0000"/>
                </a:solidFill>
                <a:latin typeface="Sitka Small" charset="0"/>
                <a:cs typeface="Sitka Small" charset="0"/>
              </a:rPr>
              <a:t> </a:t>
            </a:r>
            <a:r>
              <a:rPr lang="zh-CN" altLang="en-US" sz="2000">
                <a:solidFill>
                  <a:srgbClr val="FF0000"/>
                </a:solidFill>
                <a:latin typeface="Sitka Small" charset="0"/>
                <a:cs typeface="Sitka Small" charset="0"/>
              </a:rPr>
              <a:t>动鼻子</a:t>
            </a:r>
            <a:endParaRPr lang="zh-CN" altLang="en-US" sz="2000">
              <a:solidFill>
                <a:srgbClr val="FF0000"/>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snort</a:t>
            </a:r>
            <a:r>
              <a:rPr lang="zh-CN" altLang="en-US" sz="2000">
                <a:solidFill>
                  <a:schemeClr val="tx1"/>
                </a:solidFill>
                <a:latin typeface="Sitka Small" charset="0"/>
                <a:cs typeface="Sitka Small" charset="0"/>
              </a:rPr>
              <a:t>喷鼻子（表示气愤、逗乐、鄙视）</a:t>
            </a:r>
            <a:endParaRPr lang="zh-CN" altLang="en-US" sz="2000">
              <a:solidFill>
                <a:schemeClr val="tx1"/>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He snorted at the ridiculous idea. </a:t>
            </a:r>
            <a:endParaRPr lang="en-US" altLang="zh-CN" sz="2000">
              <a:solidFill>
                <a:schemeClr val="tx1"/>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“You suck!” he snorted contemptuously. </a:t>
            </a:r>
            <a:endParaRPr lang="en-US" altLang="zh-CN" sz="2000">
              <a:solidFill>
                <a:schemeClr val="tx1"/>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The old horse snorted and shook its mane, steam rising from its nostrils in the cold morning air.</a:t>
            </a:r>
            <a:endParaRPr lang="en-US" altLang="zh-CN" sz="2000">
              <a:solidFill>
                <a:schemeClr val="tx1"/>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twitch one’s nose</a:t>
            </a:r>
            <a:r>
              <a:rPr lang="zh-CN" altLang="en-US" sz="2000">
                <a:solidFill>
                  <a:schemeClr val="tx1"/>
                </a:solidFill>
                <a:latin typeface="Sitka Small" charset="0"/>
                <a:cs typeface="Sitka Small" charset="0"/>
              </a:rPr>
              <a:t>鼻子抽动</a:t>
            </a:r>
            <a:endParaRPr lang="zh-CN" altLang="en-US" sz="2000">
              <a:solidFill>
                <a:schemeClr val="tx1"/>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His nose twitched when he lied. </a:t>
            </a:r>
            <a:endParaRPr lang="en-US" altLang="zh-CN" sz="2000">
              <a:solidFill>
                <a:schemeClr val="tx1"/>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His lips twitched slightly when he felt nervous. </a:t>
            </a:r>
            <a:endParaRPr lang="en-US" altLang="zh-CN" sz="2000">
              <a:solidFill>
                <a:schemeClr val="tx1"/>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rub one’s nose</a:t>
            </a:r>
            <a:r>
              <a:rPr lang="zh-CN" altLang="en-US" sz="2000">
                <a:solidFill>
                  <a:schemeClr val="tx1"/>
                </a:solidFill>
                <a:latin typeface="Sitka Small" charset="0"/>
                <a:cs typeface="Sitka Small" charset="0"/>
              </a:rPr>
              <a:t>揉鼻子</a:t>
            </a:r>
            <a:endParaRPr lang="zh-CN" altLang="en-US" sz="2000">
              <a:solidFill>
                <a:schemeClr val="tx1"/>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I rubbed my itchy nose. I think I was allergic to pollen. </a:t>
            </a:r>
            <a:endParaRPr lang="en-US" altLang="zh-CN" sz="2000">
              <a:solidFill>
                <a:schemeClr val="tx1"/>
              </a:solidFill>
              <a:latin typeface="Sitka Small" charset="0"/>
              <a:cs typeface="Sitka Small" charset="0"/>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81330"/>
            <a:ext cx="10968990" cy="5768340"/>
          </a:xfrm>
          <a:ln>
            <a:solidFill>
              <a:schemeClr val="accent1"/>
            </a:solidFill>
          </a:ln>
        </p:spPr>
        <p:txBody>
          <a:bodyPr/>
          <a:p>
            <a:pPr marL="0" indent="0">
              <a:buNone/>
            </a:pPr>
            <a:r>
              <a:rPr lang="zh-CN" altLang="en-US" sz="2000">
                <a:solidFill>
                  <a:schemeClr val="tx1"/>
                </a:solidFill>
              </a:rPr>
              <a:t>擤鼻涕、抠鼻屎、捏鼻子英语咋说？</a:t>
            </a:r>
            <a:endParaRPr lang="zh-CN" altLang="en-US" sz="2000">
              <a:solidFill>
                <a:schemeClr val="tx1"/>
              </a:solidFill>
            </a:endParaRPr>
          </a:p>
          <a:p>
            <a:pPr marL="0" indent="0">
              <a:buNone/>
            </a:pPr>
            <a:r>
              <a:rPr lang="en-US" altLang="zh-CN" sz="2000">
                <a:solidFill>
                  <a:schemeClr val="tx1"/>
                </a:solidFill>
              </a:rPr>
              <a:t>blow one’s nose, pick one’s nose, pinch one’s nose </a:t>
            </a:r>
            <a:endParaRPr lang="en-US" altLang="zh-CN" sz="2000">
              <a:solidFill>
                <a:schemeClr val="tx1"/>
              </a:solidFill>
            </a:endParaRPr>
          </a:p>
          <a:p>
            <a:pPr marL="0" indent="0">
              <a:buNone/>
            </a:pPr>
            <a:r>
              <a:rPr lang="zh-CN" altLang="en-US" sz="2000" b="1">
                <a:solidFill>
                  <a:schemeClr val="tx1"/>
                </a:solidFill>
                <a:effectLst>
                  <a:outerShdw blurRad="38100" dist="38100" dir="2700000" algn="tl">
                    <a:srgbClr val="000000">
                      <a:alpha val="43137"/>
                    </a:srgbClr>
                  </a:outerShdw>
                </a:effectLst>
              </a:rPr>
              <a:t>动耳朵</a:t>
            </a:r>
            <a:endParaRPr lang="zh-CN" altLang="en-US" sz="2000" b="1">
              <a:solidFill>
                <a:schemeClr val="tx1"/>
              </a:solidFill>
              <a:effectLst>
                <a:outerShdw blurRad="38100" dist="38100" dir="2700000" algn="tl">
                  <a:srgbClr val="000000">
                    <a:alpha val="43137"/>
                  </a:srgbClr>
                </a:outerShdw>
              </a:effectLst>
            </a:endParaRPr>
          </a:p>
          <a:p>
            <a:pPr marL="0" indent="0">
              <a:buNone/>
            </a:pPr>
            <a:r>
              <a:rPr lang="en-US" altLang="zh-CN" sz="2000">
                <a:solidFill>
                  <a:schemeClr val="tx1"/>
                </a:solidFill>
              </a:rPr>
              <a:t>prick (perk) up one’s ears </a:t>
            </a:r>
            <a:r>
              <a:rPr lang="zh-CN" altLang="en-US" sz="2000">
                <a:solidFill>
                  <a:schemeClr val="tx1"/>
                </a:solidFill>
              </a:rPr>
              <a:t>或</a:t>
            </a:r>
            <a:r>
              <a:rPr lang="en-US" altLang="zh-CN" sz="2000">
                <a:solidFill>
                  <a:schemeClr val="tx1"/>
                </a:solidFill>
              </a:rPr>
              <a:t>one’s ears prick up</a:t>
            </a:r>
            <a:r>
              <a:rPr lang="zh-CN" altLang="en-US" sz="2000">
                <a:solidFill>
                  <a:schemeClr val="tx1"/>
                </a:solidFill>
              </a:rPr>
              <a:t>仔细听</a:t>
            </a:r>
            <a:endParaRPr lang="zh-CN" altLang="en-US" sz="2000">
              <a:solidFill>
                <a:schemeClr val="tx1"/>
              </a:solidFill>
            </a:endParaRPr>
          </a:p>
          <a:p>
            <a:pPr marL="0" indent="0">
              <a:buNone/>
            </a:pPr>
            <a:r>
              <a:rPr lang="en-US" altLang="zh-CN" sz="2000">
                <a:solidFill>
                  <a:schemeClr val="tx1"/>
                </a:solidFill>
              </a:rPr>
              <a:t>Her ears pricked up at the sound of his name. </a:t>
            </a:r>
            <a:endParaRPr lang="en-US" altLang="zh-CN" sz="2000">
              <a:solidFill>
                <a:schemeClr val="tx1"/>
              </a:solidFill>
            </a:endParaRPr>
          </a:p>
          <a:p>
            <a:pPr marL="0" indent="0">
              <a:buNone/>
            </a:pPr>
            <a:r>
              <a:rPr lang="en-US" altLang="zh-CN" sz="2000">
                <a:solidFill>
                  <a:schemeClr val="tx1"/>
                </a:solidFill>
              </a:rPr>
              <a:t>cup one’s ear (</a:t>
            </a:r>
            <a:r>
              <a:rPr lang="zh-CN" altLang="en-US" sz="2000">
                <a:solidFill>
                  <a:schemeClr val="tx1"/>
                </a:solidFill>
              </a:rPr>
              <a:t>用手托耳，便于听清）</a:t>
            </a:r>
            <a:endParaRPr lang="zh-CN" altLang="en-US" sz="2000">
              <a:solidFill>
                <a:schemeClr val="tx1"/>
              </a:solidFill>
            </a:endParaRPr>
          </a:p>
          <a:p>
            <a:pPr marL="0" indent="0">
              <a:buNone/>
            </a:pPr>
            <a:endParaRPr lang="zh-CN" altLang="en-US" sz="2000">
              <a:solidFill>
                <a:schemeClr val="tx1"/>
              </a:solidFill>
            </a:endParaRPr>
          </a:p>
        </p:txBody>
      </p:sp>
      <p:pic>
        <p:nvPicPr>
          <p:cNvPr id="4" name="图片 3"/>
          <p:cNvPicPr>
            <a:picLocks noChangeAspect="1"/>
          </p:cNvPicPr>
          <p:nvPr/>
        </p:nvPicPr>
        <p:blipFill>
          <a:blip r:embed="rId2"/>
          <a:stretch>
            <a:fillRect/>
          </a:stretch>
        </p:blipFill>
        <p:spPr>
          <a:xfrm>
            <a:off x="608330" y="3694430"/>
            <a:ext cx="9639300" cy="2371725"/>
          </a:xfrm>
          <a:prstGeom prst="rect">
            <a:avLst/>
          </a:prstGeom>
        </p:spPr>
      </p:pic>
    </p:spTree>
    <p:custDataLst>
      <p:tags r:id="rId3"/>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70535"/>
            <a:ext cx="10968990" cy="5779135"/>
          </a:xfrm>
          <a:ln>
            <a:solidFill>
              <a:schemeClr val="accent1"/>
            </a:solidFill>
          </a:ln>
        </p:spPr>
        <p:txBody>
          <a:bodyPr/>
          <a:p>
            <a:pPr marL="0" indent="0">
              <a:buNone/>
            </a:pPr>
            <a:r>
              <a:rPr lang="zh-CN" altLang="en-US" sz="2000" b="1">
                <a:solidFill>
                  <a:schemeClr val="tx1"/>
                </a:solidFill>
                <a:effectLst>
                  <a:outerShdw blurRad="38100" dist="38100" dir="2700000" algn="tl">
                    <a:srgbClr val="000000">
                      <a:alpha val="43137"/>
                    </a:srgbClr>
                  </a:outerShdw>
                </a:effectLst>
              </a:rPr>
              <a:t>动嘴巴</a:t>
            </a:r>
            <a:endParaRPr lang="zh-CN" altLang="en-US" sz="2000" b="1">
              <a:solidFill>
                <a:schemeClr val="tx1"/>
              </a:solidFill>
              <a:effectLst>
                <a:outerShdw blurRad="38100" dist="38100" dir="2700000" algn="tl">
                  <a:srgbClr val="000000">
                    <a:alpha val="43137"/>
                  </a:srgbClr>
                </a:outerShdw>
              </a:effectLst>
            </a:endParaRPr>
          </a:p>
          <a:p>
            <a:pPr marL="0" indent="0">
              <a:buNone/>
            </a:pPr>
            <a:r>
              <a:rPr lang="en-US" altLang="zh-CN" sz="2000">
                <a:solidFill>
                  <a:schemeClr val="tx1"/>
                </a:solidFill>
              </a:rPr>
              <a:t>purse one’s lips</a:t>
            </a:r>
            <a:r>
              <a:rPr lang="zh-CN" altLang="en-US" sz="2000">
                <a:solidFill>
                  <a:schemeClr val="tx1"/>
                </a:solidFill>
              </a:rPr>
              <a:t>噘嘴</a:t>
            </a:r>
            <a:endParaRPr lang="zh-CN" altLang="en-US" sz="2000">
              <a:solidFill>
                <a:schemeClr val="tx1"/>
              </a:solidFill>
            </a:endParaRPr>
          </a:p>
          <a:p>
            <a:pPr marL="0" indent="0">
              <a:buNone/>
            </a:pPr>
            <a:r>
              <a:rPr lang="en-US" altLang="zh-CN" sz="2000">
                <a:solidFill>
                  <a:schemeClr val="tx1"/>
                </a:solidFill>
              </a:rPr>
              <a:t>drop one’s mouth corners</a:t>
            </a:r>
            <a:r>
              <a:rPr lang="zh-CN" altLang="en-US" sz="2000">
                <a:solidFill>
                  <a:schemeClr val="tx1"/>
                </a:solidFill>
              </a:rPr>
              <a:t>或</a:t>
            </a:r>
            <a:r>
              <a:rPr lang="en-US" altLang="zh-CN" sz="2000">
                <a:solidFill>
                  <a:schemeClr val="tx1"/>
                </a:solidFill>
              </a:rPr>
              <a:t>one’s mouth corners drop </a:t>
            </a:r>
            <a:r>
              <a:rPr lang="zh-CN" altLang="en-US" sz="2000">
                <a:solidFill>
                  <a:schemeClr val="tx1"/>
                </a:solidFill>
              </a:rPr>
              <a:t>嘴角下压</a:t>
            </a:r>
            <a:endParaRPr lang="zh-CN" altLang="en-US" sz="2000">
              <a:solidFill>
                <a:schemeClr val="tx1"/>
              </a:solidFill>
            </a:endParaRPr>
          </a:p>
          <a:p>
            <a:pPr marL="0" indent="0">
              <a:buNone/>
            </a:pPr>
            <a:r>
              <a:rPr lang="en-US" altLang="zh-CN" sz="2000">
                <a:solidFill>
                  <a:schemeClr val="tx1"/>
                </a:solidFill>
              </a:rPr>
              <a:t>part one’s lips</a:t>
            </a:r>
            <a:r>
              <a:rPr lang="zh-CN" altLang="en-US" sz="2000">
                <a:solidFill>
                  <a:schemeClr val="tx1"/>
                </a:solidFill>
              </a:rPr>
              <a:t>微张嘴唇</a:t>
            </a:r>
            <a:endParaRPr lang="zh-CN" altLang="en-US" sz="2000">
              <a:solidFill>
                <a:schemeClr val="tx1"/>
              </a:solidFill>
            </a:endParaRPr>
          </a:p>
          <a:p>
            <a:pPr marL="0" indent="0">
              <a:buNone/>
            </a:pPr>
            <a:r>
              <a:rPr lang="en-US" altLang="zh-CN" sz="2000">
                <a:solidFill>
                  <a:schemeClr val="tx1"/>
                </a:solidFill>
              </a:rPr>
              <a:t>She parted her lips in disbelief. </a:t>
            </a:r>
            <a:endParaRPr lang="en-US" altLang="zh-CN" sz="2000">
              <a:solidFill>
                <a:schemeClr val="tx1"/>
              </a:solidFill>
            </a:endParaRPr>
          </a:p>
          <a:p>
            <a:pPr marL="0" indent="0">
              <a:buNone/>
            </a:pPr>
            <a:r>
              <a:rPr lang="en-US" altLang="zh-CN" sz="2000">
                <a:solidFill>
                  <a:schemeClr val="tx1"/>
                </a:solidFill>
              </a:rPr>
              <a:t>smack one’s lips</a:t>
            </a:r>
            <a:r>
              <a:rPr lang="zh-CN" altLang="en-US" sz="2000">
                <a:solidFill>
                  <a:schemeClr val="tx1"/>
                </a:solidFill>
              </a:rPr>
              <a:t>吧唧嘴</a:t>
            </a:r>
            <a:endParaRPr lang="zh-CN" altLang="en-US" sz="2000">
              <a:solidFill>
                <a:schemeClr val="tx1"/>
              </a:solidFill>
            </a:endParaRPr>
          </a:p>
          <a:p>
            <a:pPr marL="0" indent="0">
              <a:buNone/>
            </a:pPr>
            <a:r>
              <a:rPr lang="en-US" altLang="zh-CN" sz="2000">
                <a:solidFill>
                  <a:schemeClr val="tx1"/>
                </a:solidFill>
              </a:rPr>
              <a:t>zip / button / seal one’s lips</a:t>
            </a:r>
            <a:r>
              <a:rPr lang="zh-CN" altLang="en-US" sz="2000">
                <a:solidFill>
                  <a:schemeClr val="tx1"/>
                </a:solidFill>
              </a:rPr>
              <a:t>守口如瓶</a:t>
            </a:r>
            <a:endParaRPr lang="zh-CN" altLang="en-US" sz="2000">
              <a:solidFill>
                <a:schemeClr val="tx1"/>
              </a:solidFill>
            </a:endParaRPr>
          </a:p>
          <a:p>
            <a:pPr marL="0" indent="0">
              <a:buNone/>
            </a:pPr>
            <a:endParaRPr lang="zh-CN" altLang="en-US" sz="2000">
              <a:solidFill>
                <a:schemeClr val="tx1"/>
              </a:solidFill>
            </a:endParaRP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70535"/>
            <a:ext cx="10968990" cy="5779135"/>
          </a:xfrm>
          <a:ln>
            <a:solidFill>
              <a:schemeClr val="accent1"/>
            </a:solidFill>
          </a:ln>
        </p:spPr>
        <p:txBody>
          <a:bodyPr/>
          <a:p>
            <a:pPr marL="0" indent="0">
              <a:buNone/>
            </a:pPr>
            <a:r>
              <a:rPr lang="en-US" altLang="zh-CN" b="1">
                <a:solidFill>
                  <a:srgbClr val="FF0000"/>
                </a:solidFill>
              </a:rPr>
              <a:t>P</a:t>
            </a:r>
            <a:r>
              <a:rPr lang="en-US" altLang="zh-CN" b="1" baseline="-25000">
                <a:solidFill>
                  <a:srgbClr val="FF0000"/>
                </a:solidFill>
              </a:rPr>
              <a:t>234</a:t>
            </a:r>
            <a:r>
              <a:rPr lang="en-US" altLang="zh-CN" b="1">
                <a:solidFill>
                  <a:srgbClr val="FF0000"/>
                </a:solidFill>
              </a:rPr>
              <a:t> </a:t>
            </a:r>
            <a:r>
              <a:rPr lang="zh-CN" altLang="en-US" b="1">
                <a:solidFill>
                  <a:srgbClr val="FF0000"/>
                </a:solidFill>
              </a:rPr>
              <a:t>第</a:t>
            </a:r>
            <a:r>
              <a:rPr lang="en-US" altLang="zh-CN" b="1">
                <a:solidFill>
                  <a:srgbClr val="FF0000"/>
                </a:solidFill>
              </a:rPr>
              <a:t>18</a:t>
            </a:r>
            <a:r>
              <a:rPr lang="zh-CN" altLang="en-US" b="1">
                <a:solidFill>
                  <a:srgbClr val="FF0000"/>
                </a:solidFill>
              </a:rPr>
              <a:t>章</a:t>
            </a:r>
            <a:r>
              <a:rPr lang="en-US" altLang="zh-CN" b="1">
                <a:solidFill>
                  <a:srgbClr val="FF0000"/>
                </a:solidFill>
              </a:rPr>
              <a:t> </a:t>
            </a:r>
            <a:r>
              <a:rPr lang="zh-CN" altLang="en-US" b="1">
                <a:solidFill>
                  <a:srgbClr val="FF0000"/>
                </a:solidFill>
              </a:rPr>
              <a:t>身体动作</a:t>
            </a:r>
            <a:endParaRPr lang="zh-CN" altLang="en-US" b="1">
              <a:solidFill>
                <a:srgbClr val="FF0000"/>
              </a:solidFill>
            </a:endParaRPr>
          </a:p>
          <a:p>
            <a:pPr marL="0" indent="0">
              <a:buNone/>
            </a:pPr>
            <a:r>
              <a:rPr lang="en-US" altLang="zh-CN">
                <a:solidFill>
                  <a:schemeClr val="tx1"/>
                </a:solidFill>
              </a:rPr>
              <a:t>nod </a:t>
            </a:r>
            <a:endParaRPr lang="en-US" altLang="zh-CN">
              <a:solidFill>
                <a:schemeClr val="tx1"/>
              </a:solidFill>
            </a:endParaRPr>
          </a:p>
          <a:p>
            <a:pPr marL="0" indent="0">
              <a:buNone/>
            </a:pPr>
            <a:r>
              <a:rPr lang="en-US" altLang="zh-CN">
                <a:solidFill>
                  <a:schemeClr val="tx1"/>
                </a:solidFill>
              </a:rPr>
              <a:t>She nodded slowly, as if </a:t>
            </a:r>
            <a:r>
              <a:rPr lang="en-US" altLang="zh-CN" b="1">
                <a:solidFill>
                  <a:schemeClr val="tx1"/>
                </a:solidFill>
                <a:effectLst>
                  <a:outerShdw blurRad="38100" dist="38100" dir="2700000" algn="tl">
                    <a:srgbClr val="000000">
                      <a:alpha val="43137"/>
                    </a:srgbClr>
                  </a:outerShdw>
                </a:effectLst>
              </a:rPr>
              <a:t>weighing</a:t>
            </a:r>
            <a:r>
              <a:rPr lang="en-US" altLang="zh-CN">
                <a:solidFill>
                  <a:schemeClr val="tx1"/>
                </a:solidFill>
              </a:rPr>
              <a:t> each unspoken word. </a:t>
            </a:r>
            <a:endParaRPr lang="en-US" altLang="zh-CN">
              <a:solidFill>
                <a:schemeClr val="tx1"/>
              </a:solidFill>
            </a:endParaRPr>
          </a:p>
          <a:p>
            <a:pPr marL="0" indent="0">
              <a:buNone/>
            </a:pPr>
            <a:r>
              <a:rPr lang="en-US" altLang="zh-CN">
                <a:solidFill>
                  <a:schemeClr val="tx1"/>
                </a:solidFill>
              </a:rPr>
              <a:t>tilt one’s head</a:t>
            </a:r>
            <a:r>
              <a:rPr lang="zh-CN" altLang="en-US">
                <a:solidFill>
                  <a:schemeClr val="tx1"/>
                </a:solidFill>
              </a:rPr>
              <a:t>歪头（好奇或疑惑）</a:t>
            </a:r>
            <a:endParaRPr lang="zh-CN" altLang="en-US">
              <a:solidFill>
                <a:schemeClr val="tx1"/>
              </a:solidFill>
            </a:endParaRPr>
          </a:p>
          <a:p>
            <a:pPr marL="0" indent="0">
              <a:buNone/>
            </a:pPr>
            <a:r>
              <a:rPr lang="en-US" altLang="zh-CN">
                <a:solidFill>
                  <a:schemeClr val="tx1"/>
                </a:solidFill>
              </a:rPr>
              <a:t>The problem was beyond students, so they tilted their heads in confusion. </a:t>
            </a:r>
            <a:endParaRPr lang="en-US" altLang="zh-CN">
              <a:solidFill>
                <a:schemeClr val="tx1"/>
              </a:solidFill>
            </a:endParaRPr>
          </a:p>
          <a:p>
            <a:pPr marL="0" indent="0">
              <a:buNone/>
            </a:pPr>
            <a:r>
              <a:rPr lang="en-US" altLang="zh-CN">
                <a:solidFill>
                  <a:schemeClr val="tx1"/>
                </a:solidFill>
              </a:rPr>
              <a:t>lower one’s head, droop / drop / bow one’s head</a:t>
            </a:r>
            <a:r>
              <a:rPr lang="zh-CN" altLang="en-US">
                <a:solidFill>
                  <a:schemeClr val="tx1"/>
                </a:solidFill>
              </a:rPr>
              <a:t>低头</a:t>
            </a:r>
            <a:endParaRPr lang="zh-CN" altLang="en-US">
              <a:solidFill>
                <a:schemeClr val="tx1"/>
              </a:solidFill>
            </a:endParaRPr>
          </a:p>
          <a:p>
            <a:pPr marL="0" indent="0">
              <a:buNone/>
            </a:pPr>
            <a:r>
              <a:rPr lang="en-US" altLang="zh-CN">
                <a:solidFill>
                  <a:schemeClr val="tx1"/>
                </a:solidFill>
              </a:rPr>
              <a:t>She lowered her head in great shame. </a:t>
            </a:r>
            <a:endParaRPr lang="en-US" altLang="zh-CN">
              <a:solidFill>
                <a:schemeClr val="tx1"/>
              </a:solidFill>
            </a:endParaRPr>
          </a:p>
          <a:p>
            <a:pPr marL="0" indent="0">
              <a:buNone/>
            </a:pPr>
            <a:r>
              <a:rPr lang="en-US" altLang="zh-CN">
                <a:solidFill>
                  <a:schemeClr val="tx1"/>
                </a:solidFill>
              </a:rPr>
              <a:t>18.1 </a:t>
            </a:r>
            <a:r>
              <a:rPr lang="zh-CN" altLang="en-US">
                <a:solidFill>
                  <a:schemeClr val="tx1"/>
                </a:solidFill>
              </a:rPr>
              <a:t>手部操作</a:t>
            </a:r>
            <a:endParaRPr lang="zh-CN" altLang="en-US">
              <a:solidFill>
                <a:schemeClr val="tx1"/>
              </a:solidFill>
            </a:endParaRPr>
          </a:p>
          <a:p>
            <a:pPr marL="0" indent="0">
              <a:buNone/>
            </a:pPr>
            <a:r>
              <a:rPr lang="en-US" altLang="zh-CN">
                <a:solidFill>
                  <a:schemeClr val="tx1"/>
                </a:solidFill>
              </a:rPr>
              <a:t>beckon</a:t>
            </a:r>
            <a:r>
              <a:rPr lang="zh-CN" altLang="en-US">
                <a:solidFill>
                  <a:schemeClr val="tx1"/>
                </a:solidFill>
              </a:rPr>
              <a:t>招手</a:t>
            </a:r>
            <a:endParaRPr lang="zh-CN" altLang="en-US">
              <a:solidFill>
                <a:schemeClr val="tx1"/>
              </a:solidFill>
            </a:endParaRPr>
          </a:p>
          <a:p>
            <a:pPr marL="0" indent="0">
              <a:buNone/>
            </a:pPr>
            <a:r>
              <a:rPr lang="en-US" altLang="zh-CN">
                <a:solidFill>
                  <a:schemeClr val="tx1"/>
                </a:solidFill>
              </a:rPr>
              <a:t>The gril beckoned (to) us to come over. </a:t>
            </a:r>
            <a:endParaRPr lang="en-US" altLang="zh-CN">
              <a:solidFill>
                <a:schemeClr val="tx1"/>
              </a:solidFill>
            </a:endParaRPr>
          </a:p>
          <a:p>
            <a:pPr marL="0" indent="0">
              <a:buNone/>
            </a:pPr>
            <a:r>
              <a:rPr lang="en-US" altLang="zh-CN">
                <a:solidFill>
                  <a:schemeClr val="tx1"/>
                </a:solidFill>
              </a:rPr>
              <a:t>The trails through the forest beckon to the adventurous hikers, offering an escape into the wonders of nature. </a:t>
            </a:r>
            <a:endParaRPr lang="en-US" altLang="zh-CN">
              <a:solidFill>
                <a:schemeClr val="tx1"/>
              </a:solidFill>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60375"/>
            <a:ext cx="10968990" cy="5789295"/>
          </a:xfrm>
          <a:ln>
            <a:solidFill>
              <a:schemeClr val="accent1"/>
            </a:solidFill>
          </a:ln>
        </p:spPr>
        <p:txBody>
          <a:bodyPr/>
          <a:p>
            <a:pPr marL="0" indent="0">
              <a:buNone/>
            </a:pPr>
            <a:r>
              <a:rPr lang="en-US" altLang="zh-CN" sz="2000">
                <a:solidFill>
                  <a:schemeClr val="tx1"/>
                </a:solidFill>
              </a:rPr>
              <a:t>grasp, grab, grip, cling, clutch</a:t>
            </a:r>
            <a:r>
              <a:rPr lang="zh-CN" altLang="en-US" sz="2000">
                <a:solidFill>
                  <a:schemeClr val="tx1"/>
                </a:solidFill>
              </a:rPr>
              <a:t>都表示抓紧，但有侧重</a:t>
            </a:r>
            <a:endParaRPr lang="zh-CN" altLang="en-US" sz="2000">
              <a:solidFill>
                <a:schemeClr val="tx1"/>
              </a:solidFill>
            </a:endParaRPr>
          </a:p>
          <a:p>
            <a:pPr marL="0" indent="0">
              <a:buNone/>
            </a:pPr>
            <a:r>
              <a:rPr lang="en-US" altLang="zh-CN" sz="2000">
                <a:solidFill>
                  <a:schemeClr val="tx1"/>
                </a:solidFill>
              </a:rPr>
              <a:t>I grasped the girl </a:t>
            </a:r>
            <a:r>
              <a:rPr lang="en-US" altLang="zh-CN" sz="2000" u="sng">
                <a:solidFill>
                  <a:schemeClr val="tx1"/>
                </a:solidFill>
              </a:rPr>
              <a:t>       </a:t>
            </a:r>
            <a:r>
              <a:rPr lang="en-US" altLang="zh-CN" sz="2000">
                <a:solidFill>
                  <a:schemeClr val="tx1"/>
                </a:solidFill>
              </a:rPr>
              <a:t> the sleeve and pulled her up. </a:t>
            </a:r>
            <a:endParaRPr lang="en-US" altLang="zh-CN" sz="2000">
              <a:solidFill>
                <a:schemeClr val="tx1"/>
              </a:solidFill>
            </a:endParaRPr>
          </a:p>
          <a:p>
            <a:pPr marL="0" indent="0">
              <a:buNone/>
            </a:pPr>
            <a:r>
              <a:rPr lang="en-US" altLang="zh-CN" sz="2000">
                <a:solidFill>
                  <a:schemeClr val="tx1"/>
                </a:solidFill>
              </a:rPr>
              <a:t>cross / fold one’s arms</a:t>
            </a:r>
            <a:r>
              <a:rPr lang="zh-CN" altLang="en-US" sz="2000">
                <a:solidFill>
                  <a:schemeClr val="tx1"/>
                </a:solidFill>
              </a:rPr>
              <a:t>双臂交叉放于胸前</a:t>
            </a:r>
            <a:endParaRPr lang="zh-CN" altLang="en-US" sz="2000">
              <a:solidFill>
                <a:schemeClr val="tx1"/>
              </a:solidFill>
            </a:endParaRPr>
          </a:p>
          <a:p>
            <a:pPr marL="0" indent="0">
              <a:buNone/>
            </a:pPr>
            <a:r>
              <a:rPr lang="en-US" altLang="zh-CN" sz="2000">
                <a:solidFill>
                  <a:schemeClr val="tx1"/>
                </a:solidFill>
              </a:rPr>
              <a:t>Some students crossed their arms, eyes shooting rays of resistance. </a:t>
            </a:r>
            <a:endParaRPr lang="en-US" altLang="zh-CN" sz="2000">
              <a:solidFill>
                <a:schemeClr val="tx1"/>
              </a:solidFill>
            </a:endParaRPr>
          </a:p>
          <a:p>
            <a:pPr marL="0" indent="0">
              <a:buNone/>
            </a:pPr>
            <a:r>
              <a:rPr lang="en-US" altLang="zh-CN" sz="2000">
                <a:solidFill>
                  <a:schemeClr val="tx1"/>
                </a:solidFill>
              </a:rPr>
              <a:t>(</a:t>
            </a:r>
            <a:r>
              <a:rPr lang="zh-CN" altLang="en-US" sz="2000">
                <a:solidFill>
                  <a:schemeClr val="tx1"/>
                </a:solidFill>
              </a:rPr>
              <a:t>双手叉腰英语咋说）</a:t>
            </a:r>
            <a:endParaRPr lang="zh-CN" altLang="en-US" sz="2000">
              <a:solidFill>
                <a:schemeClr val="tx1"/>
              </a:solidFill>
            </a:endParaRPr>
          </a:p>
          <a:p>
            <a:pPr marL="0" indent="0">
              <a:buNone/>
            </a:pPr>
            <a:r>
              <a:rPr lang="en-US" altLang="zh-CN" sz="2000">
                <a:solidFill>
                  <a:schemeClr val="tx1"/>
                </a:solidFill>
              </a:rPr>
              <a:t>drum one’s fingers </a:t>
            </a:r>
            <a:r>
              <a:rPr lang="zh-CN" altLang="en-US" sz="2000">
                <a:solidFill>
                  <a:schemeClr val="tx1"/>
                </a:solidFill>
              </a:rPr>
              <a:t>用手指敲打</a:t>
            </a:r>
            <a:endParaRPr lang="zh-CN" altLang="en-US" sz="2000">
              <a:solidFill>
                <a:schemeClr val="tx1"/>
              </a:solidFill>
            </a:endParaRPr>
          </a:p>
          <a:p>
            <a:pPr marL="0" indent="0">
              <a:buNone/>
            </a:pPr>
            <a:r>
              <a:rPr lang="en-US" altLang="zh-CN" sz="2000">
                <a:solidFill>
                  <a:schemeClr val="tx1"/>
                </a:solidFill>
              </a:rPr>
              <a:t>She drummed her fingers on the table, eyes fixed on the clock. </a:t>
            </a:r>
            <a:endParaRPr lang="en-US" altLang="zh-CN" sz="2000">
              <a:solidFill>
                <a:schemeClr val="tx1"/>
              </a:solidFill>
            </a:endParaRPr>
          </a:p>
          <a:p>
            <a:pPr marL="0" indent="0">
              <a:buNone/>
            </a:pPr>
            <a:r>
              <a:rPr lang="en-US" altLang="zh-CN" sz="2000">
                <a:solidFill>
                  <a:schemeClr val="tx1"/>
                </a:solidFill>
              </a:rPr>
              <a:t>rub one’s hands </a:t>
            </a:r>
            <a:r>
              <a:rPr lang="zh-CN" altLang="en-US" sz="2000">
                <a:solidFill>
                  <a:schemeClr val="tx1"/>
                </a:solidFill>
              </a:rPr>
              <a:t>搓手（寒冷或期待）</a:t>
            </a:r>
            <a:endParaRPr lang="zh-CN" altLang="en-US" sz="2000">
              <a:solidFill>
                <a:schemeClr val="tx1"/>
              </a:solidFill>
            </a:endParaRPr>
          </a:p>
          <a:p>
            <a:pPr marL="0" indent="0">
              <a:buNone/>
            </a:pPr>
            <a:r>
              <a:rPr lang="en-US" altLang="zh-CN" sz="2000">
                <a:solidFill>
                  <a:schemeClr val="tx1"/>
                </a:solidFill>
              </a:rPr>
              <a:t>tug at one’s sleeve</a:t>
            </a:r>
            <a:r>
              <a:rPr lang="zh-CN" altLang="en-US" sz="2000">
                <a:solidFill>
                  <a:schemeClr val="tx1"/>
                </a:solidFill>
              </a:rPr>
              <a:t>拉袖子</a:t>
            </a:r>
            <a:endParaRPr lang="zh-CN" altLang="en-US" sz="2000">
              <a:solidFill>
                <a:schemeClr val="tx1"/>
              </a:solidFill>
            </a:endParaRPr>
          </a:p>
          <a:p>
            <a:pPr marL="0" indent="0">
              <a:buNone/>
            </a:pPr>
            <a:r>
              <a:rPr lang="en-US" altLang="zh-CN" sz="2000">
                <a:solidFill>
                  <a:schemeClr val="tx1"/>
                </a:solidFill>
              </a:rPr>
              <a:t>stroke</a:t>
            </a:r>
            <a:r>
              <a:rPr lang="zh-CN" altLang="en-US" sz="2000">
                <a:solidFill>
                  <a:schemeClr val="tx1"/>
                </a:solidFill>
              </a:rPr>
              <a:t>抚摸</a:t>
            </a:r>
            <a:endParaRPr lang="zh-CN" altLang="en-US" sz="2000">
              <a:solidFill>
                <a:schemeClr val="tx1"/>
              </a:solidFill>
            </a:endParaRPr>
          </a:p>
          <a:p>
            <a:pPr marL="0" indent="0">
              <a:buNone/>
            </a:pPr>
            <a:r>
              <a:rPr lang="en-US" altLang="zh-CN" sz="2000">
                <a:solidFill>
                  <a:schemeClr val="tx1"/>
                </a:solidFill>
              </a:rPr>
              <a:t>My light stroke quickly settled the cat, which curled around my foot in comfort. </a:t>
            </a:r>
            <a:endParaRPr lang="en-US" altLang="zh-CN" sz="2000">
              <a:solidFill>
                <a:schemeClr val="tx1"/>
              </a:solidFill>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27355"/>
            <a:ext cx="10968990" cy="5822315"/>
          </a:xfrm>
          <a:ln>
            <a:solidFill>
              <a:schemeClr val="accent1"/>
            </a:solidFill>
          </a:ln>
        </p:spPr>
        <p:txBody>
          <a:bodyPr/>
          <a:p>
            <a:pPr marL="0" indent="0">
              <a:buNone/>
            </a:pPr>
            <a:r>
              <a:rPr lang="zh-CN" altLang="en-US" sz="2000">
                <a:solidFill>
                  <a:schemeClr val="tx1"/>
                </a:solidFill>
              </a:rPr>
              <a:t>精细动作</a:t>
            </a:r>
            <a:endParaRPr lang="zh-CN" altLang="en-US" sz="2000">
              <a:solidFill>
                <a:schemeClr val="tx1"/>
              </a:solidFill>
            </a:endParaRPr>
          </a:p>
          <a:p>
            <a:pPr marL="0" indent="0">
              <a:buNone/>
            </a:pPr>
            <a:r>
              <a:rPr lang="en-US" altLang="zh-CN" sz="2000">
                <a:solidFill>
                  <a:schemeClr val="tx1"/>
                </a:solidFill>
              </a:rPr>
              <a:t>pinch</a:t>
            </a:r>
            <a:r>
              <a:rPr lang="zh-CN" altLang="en-US" sz="2000">
                <a:solidFill>
                  <a:schemeClr val="tx1"/>
                </a:solidFill>
              </a:rPr>
              <a:t>捏</a:t>
            </a:r>
            <a:endParaRPr lang="zh-CN" altLang="en-US" sz="2000">
              <a:solidFill>
                <a:schemeClr val="tx1"/>
              </a:solidFill>
            </a:endParaRPr>
          </a:p>
          <a:p>
            <a:pPr marL="0" indent="0">
              <a:buNone/>
            </a:pPr>
            <a:r>
              <a:rPr lang="en-US" altLang="zh-CN" sz="2000">
                <a:solidFill>
                  <a:schemeClr val="tx1"/>
                </a:solidFill>
              </a:rPr>
              <a:t>She pinched his cheek with a grin. </a:t>
            </a:r>
            <a:endParaRPr lang="en-US" altLang="zh-CN" sz="2000">
              <a:solidFill>
                <a:schemeClr val="tx1"/>
              </a:solidFill>
            </a:endParaRPr>
          </a:p>
          <a:p>
            <a:pPr marL="0" indent="0">
              <a:buNone/>
            </a:pPr>
            <a:r>
              <a:rPr lang="en-US" altLang="zh-CN" sz="2000">
                <a:solidFill>
                  <a:schemeClr val="tx1"/>
                </a:solidFill>
              </a:rPr>
              <a:t>tap</a:t>
            </a:r>
            <a:r>
              <a:rPr lang="zh-CN" altLang="en-US" sz="2000">
                <a:solidFill>
                  <a:schemeClr val="tx1"/>
                </a:solidFill>
              </a:rPr>
              <a:t>轻点、轻敲</a:t>
            </a:r>
            <a:endParaRPr lang="zh-CN" altLang="en-US" sz="2000">
              <a:solidFill>
                <a:schemeClr val="tx1"/>
              </a:solidFill>
            </a:endParaRPr>
          </a:p>
          <a:p>
            <a:pPr marL="0" indent="0">
              <a:buNone/>
            </a:pPr>
            <a:r>
              <a:rPr lang="en-US" altLang="zh-CN" sz="2000">
                <a:solidFill>
                  <a:schemeClr val="tx1"/>
                </a:solidFill>
              </a:rPr>
              <a:t>Tap the icon to open the app. </a:t>
            </a:r>
            <a:endParaRPr lang="en-US" altLang="zh-CN" sz="2000">
              <a:solidFill>
                <a:schemeClr val="tx1"/>
              </a:solidFill>
            </a:endParaRPr>
          </a:p>
          <a:p>
            <a:pPr marL="0" indent="0">
              <a:buNone/>
            </a:pPr>
            <a:r>
              <a:rPr lang="en-US" altLang="zh-CN" sz="2000">
                <a:solidFill>
                  <a:schemeClr val="tx1"/>
                </a:solidFill>
              </a:rPr>
              <a:t>He was convinced his phone was being tapped. </a:t>
            </a:r>
            <a:endParaRPr lang="en-US" altLang="zh-CN" sz="2000">
              <a:solidFill>
                <a:schemeClr val="tx1"/>
              </a:solidFill>
            </a:endParaRPr>
          </a:p>
          <a:p>
            <a:pPr marL="0" indent="0">
              <a:buNone/>
            </a:pPr>
            <a:r>
              <a:rPr lang="en-US" altLang="zh-CN" sz="2000">
                <a:solidFill>
                  <a:schemeClr val="tx1"/>
                </a:solidFill>
              </a:rPr>
              <a:t>(</a:t>
            </a:r>
            <a:r>
              <a:rPr lang="zh-CN" altLang="en-US" sz="2000">
                <a:solidFill>
                  <a:schemeClr val="tx1"/>
                </a:solidFill>
              </a:rPr>
              <a:t>海浪拍打海岸用哪个单词？</a:t>
            </a:r>
            <a:r>
              <a:rPr lang="en-US" altLang="zh-CN" sz="2000">
                <a:solidFill>
                  <a:schemeClr val="tx1"/>
                </a:solidFill>
              </a:rPr>
              <a:t>) </a:t>
            </a:r>
            <a:endParaRPr lang="en-US" altLang="zh-CN" sz="2000">
              <a:solidFill>
                <a:schemeClr val="tx1"/>
              </a:solidFill>
            </a:endParaRPr>
          </a:p>
          <a:p>
            <a:pPr marL="0" indent="0">
              <a:buNone/>
            </a:pPr>
            <a:r>
              <a:rPr lang="en-US" altLang="zh-CN" sz="2000">
                <a:solidFill>
                  <a:schemeClr val="tx1"/>
                </a:solidFill>
              </a:rPr>
              <a:t>pat</a:t>
            </a:r>
            <a:r>
              <a:rPr lang="zh-CN" altLang="en-US" sz="2000">
                <a:solidFill>
                  <a:schemeClr val="tx1"/>
                </a:solidFill>
              </a:rPr>
              <a:t>轻拍（多带感情色彩</a:t>
            </a:r>
            <a:r>
              <a:rPr lang="en-US" altLang="zh-CN" sz="2000">
                <a:solidFill>
                  <a:schemeClr val="tx1"/>
                </a:solidFill>
              </a:rPr>
              <a:t>) </a:t>
            </a:r>
            <a:endParaRPr lang="en-US" altLang="zh-CN" sz="2000">
              <a:solidFill>
                <a:schemeClr val="tx1"/>
              </a:solidFill>
            </a:endParaRPr>
          </a:p>
          <a:p>
            <a:pPr marL="0" indent="0">
              <a:buNone/>
            </a:pPr>
            <a:r>
              <a:rPr lang="en-US" altLang="zh-CN" sz="2000">
                <a:solidFill>
                  <a:schemeClr val="tx1"/>
                </a:solidFill>
              </a:rPr>
              <a:t>The teacher gave Tim an encouraging pat on the shoulder. </a:t>
            </a:r>
            <a:endParaRPr lang="en-US" altLang="zh-CN" sz="2000">
              <a:solidFill>
                <a:schemeClr val="tx1"/>
              </a:solidFill>
            </a:endParaRPr>
          </a:p>
          <a:p>
            <a:pPr marL="0" indent="0">
              <a:buNone/>
            </a:pPr>
            <a:r>
              <a:rPr lang="en-US" altLang="zh-CN" sz="2000">
                <a:solidFill>
                  <a:schemeClr val="tx1"/>
                </a:solidFill>
              </a:rPr>
              <a:t>knock at / on the door</a:t>
            </a:r>
            <a:r>
              <a:rPr lang="zh-CN" altLang="en-US" sz="2000">
                <a:solidFill>
                  <a:schemeClr val="tx1"/>
                </a:solidFill>
              </a:rPr>
              <a:t>敲门</a:t>
            </a:r>
            <a:endParaRPr lang="zh-CN" altLang="en-US" sz="2000">
              <a:solidFill>
                <a:schemeClr val="tx1"/>
              </a:solidFill>
            </a:endParaRPr>
          </a:p>
          <a:p>
            <a:pPr marL="0" indent="0">
              <a:buNone/>
            </a:pPr>
            <a:endParaRPr lang="zh-CN" altLang="en-US" sz="2000">
              <a:solidFill>
                <a:schemeClr val="tx1"/>
              </a:solidFill>
            </a:endParaRPr>
          </a:p>
        </p:txBody>
      </p:sp>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23240"/>
            <a:ext cx="10968990" cy="5726430"/>
          </a:xfrm>
          <a:ln>
            <a:solidFill>
              <a:schemeClr val="accent1"/>
            </a:solidFill>
          </a:ln>
        </p:spPr>
        <p:txBody>
          <a:bodyPr>
            <a:noAutofit/>
          </a:bodyPr>
          <a:p>
            <a:pPr marL="0" indent="0">
              <a:buNone/>
            </a:pPr>
            <a:r>
              <a:rPr lang="zh-CN" altLang="en-US" sz="2000">
                <a:solidFill>
                  <a:schemeClr val="tx1"/>
                </a:solidFill>
              </a:rPr>
              <a:t>推拉举放物品</a:t>
            </a:r>
            <a:endParaRPr lang="zh-CN" altLang="en-US" sz="2000">
              <a:solidFill>
                <a:schemeClr val="tx1"/>
              </a:solidFill>
            </a:endParaRPr>
          </a:p>
          <a:p>
            <a:pPr marL="0" indent="0">
              <a:buNone/>
            </a:pPr>
            <a:r>
              <a:rPr lang="en-US" altLang="zh-CN" sz="2000">
                <a:solidFill>
                  <a:schemeClr val="tx1"/>
                </a:solidFill>
              </a:rPr>
              <a:t>pull</a:t>
            </a:r>
            <a:r>
              <a:rPr lang="zh-CN" altLang="en-US" sz="2000">
                <a:solidFill>
                  <a:schemeClr val="tx1"/>
                </a:solidFill>
              </a:rPr>
              <a:t>拉</a:t>
            </a:r>
            <a:r>
              <a:rPr lang="en-US" altLang="zh-CN" sz="2000">
                <a:solidFill>
                  <a:schemeClr val="tx1"/>
                </a:solidFill>
              </a:rPr>
              <a:t> </a:t>
            </a:r>
            <a:endParaRPr lang="en-US" altLang="zh-CN" sz="2000">
              <a:solidFill>
                <a:schemeClr val="tx1"/>
              </a:solidFill>
            </a:endParaRPr>
          </a:p>
          <a:p>
            <a:pPr marL="0" indent="0">
              <a:buNone/>
            </a:pPr>
            <a:r>
              <a:rPr lang="en-US" altLang="zh-CN" sz="2000">
                <a:solidFill>
                  <a:schemeClr val="tx1"/>
                </a:solidFill>
              </a:rPr>
              <a:t>(</a:t>
            </a:r>
            <a:r>
              <a:rPr lang="zh-CN" altLang="en-US" sz="2000">
                <a:solidFill>
                  <a:schemeClr val="tx1"/>
                </a:solidFill>
              </a:rPr>
              <a:t>一词多义：</a:t>
            </a:r>
            <a:r>
              <a:rPr lang="en-US" altLang="zh-CN" sz="2000">
                <a:solidFill>
                  <a:schemeClr val="tx1"/>
                </a:solidFill>
              </a:rPr>
              <a:t>The magnetic pull of the city was hard to resist.) </a:t>
            </a:r>
            <a:endParaRPr lang="en-US" altLang="zh-CN" sz="2000">
              <a:solidFill>
                <a:schemeClr val="tx1"/>
              </a:solidFill>
            </a:endParaRPr>
          </a:p>
          <a:p>
            <a:pPr marL="0" indent="0">
              <a:buNone/>
            </a:pPr>
            <a:r>
              <a:rPr lang="en-US" altLang="zh-CN" sz="2000">
                <a:solidFill>
                  <a:schemeClr val="tx1"/>
                </a:solidFill>
              </a:rPr>
              <a:t>drag, haul</a:t>
            </a:r>
            <a:r>
              <a:rPr lang="zh-CN" altLang="en-US" sz="2000">
                <a:solidFill>
                  <a:schemeClr val="tx1"/>
                </a:solidFill>
              </a:rPr>
              <a:t>使劲拖拉</a:t>
            </a:r>
            <a:endParaRPr lang="zh-CN" altLang="en-US" sz="2000">
              <a:solidFill>
                <a:schemeClr val="tx1"/>
              </a:solidFill>
            </a:endParaRPr>
          </a:p>
          <a:p>
            <a:pPr marL="0" indent="0">
              <a:buNone/>
            </a:pPr>
            <a:r>
              <a:rPr lang="en-US" altLang="zh-CN" sz="2000">
                <a:solidFill>
                  <a:schemeClr val="tx1"/>
                </a:solidFill>
              </a:rPr>
              <a:t>Students drag themselves out of bed every day. </a:t>
            </a:r>
            <a:endParaRPr lang="en-US" altLang="zh-CN" sz="2000">
              <a:solidFill>
                <a:schemeClr val="tx1"/>
              </a:solidFill>
            </a:endParaRPr>
          </a:p>
          <a:p>
            <a:pPr marL="0" indent="0">
              <a:buNone/>
            </a:pPr>
            <a:r>
              <a:rPr lang="en-US" altLang="zh-CN" sz="2000">
                <a:solidFill>
                  <a:schemeClr val="tx1"/>
                </a:solidFill>
              </a:rPr>
              <a:t>snatch</a:t>
            </a:r>
            <a:r>
              <a:rPr lang="zh-CN" altLang="en-US" sz="2000">
                <a:solidFill>
                  <a:schemeClr val="tx1"/>
                </a:solidFill>
              </a:rPr>
              <a:t>抢夺</a:t>
            </a:r>
            <a:endParaRPr lang="zh-CN" altLang="en-US" sz="2000">
              <a:solidFill>
                <a:schemeClr val="tx1"/>
              </a:solidFill>
            </a:endParaRPr>
          </a:p>
          <a:p>
            <a:pPr marL="0" indent="0">
              <a:buNone/>
            </a:pPr>
            <a:r>
              <a:rPr lang="en-US" altLang="zh-CN" sz="2000">
                <a:solidFill>
                  <a:schemeClr val="tx1"/>
                </a:solidFill>
              </a:rPr>
              <a:t>He snatched the toy car from Tim, saying it was bought by his father. </a:t>
            </a:r>
            <a:endParaRPr lang="en-US" altLang="zh-CN" sz="2000">
              <a:solidFill>
                <a:schemeClr val="tx1"/>
              </a:solidFill>
            </a:endParaRPr>
          </a:p>
          <a:p>
            <a:pPr marL="0" indent="0">
              <a:buNone/>
            </a:pPr>
            <a:r>
              <a:rPr lang="en-US" altLang="zh-CN" sz="2000">
                <a:solidFill>
                  <a:schemeClr val="tx1"/>
                </a:solidFill>
              </a:rPr>
              <a:t>toss / flip</a:t>
            </a:r>
            <a:r>
              <a:rPr lang="zh-CN" altLang="en-US" sz="2000">
                <a:solidFill>
                  <a:schemeClr val="tx1"/>
                </a:solidFill>
              </a:rPr>
              <a:t>轻抛、轻扔</a:t>
            </a:r>
            <a:endParaRPr lang="zh-CN" altLang="en-US" sz="2000">
              <a:solidFill>
                <a:schemeClr val="tx1"/>
              </a:solidFill>
            </a:endParaRPr>
          </a:p>
          <a:p>
            <a:pPr marL="0" indent="0">
              <a:buNone/>
            </a:pPr>
            <a:r>
              <a:rPr lang="en-US" altLang="zh-CN" sz="2000">
                <a:solidFill>
                  <a:schemeClr val="tx1"/>
                </a:solidFill>
              </a:rPr>
              <a:t>The referee flipped the coin and then the game started. </a:t>
            </a:r>
            <a:endParaRPr lang="en-US" altLang="zh-CN" sz="2000">
              <a:solidFill>
                <a:schemeClr val="tx1"/>
              </a:solidFill>
            </a:endParaRPr>
          </a:p>
          <a:p>
            <a:pPr marL="0" indent="0">
              <a:buNone/>
            </a:pPr>
            <a:r>
              <a:rPr lang="en-US" altLang="zh-CN" sz="2000">
                <a:solidFill>
                  <a:schemeClr val="tx1"/>
                </a:solidFill>
              </a:rPr>
              <a:t>tuck</a:t>
            </a:r>
            <a:r>
              <a:rPr lang="zh-CN" altLang="en-US" sz="2000">
                <a:solidFill>
                  <a:schemeClr val="tx1"/>
                </a:solidFill>
              </a:rPr>
              <a:t>塞进、藏入</a:t>
            </a:r>
            <a:endParaRPr lang="zh-CN" altLang="en-US" sz="2000">
              <a:solidFill>
                <a:schemeClr val="tx1"/>
              </a:solidFill>
            </a:endParaRPr>
          </a:p>
          <a:p>
            <a:pPr marL="0" indent="0">
              <a:buNone/>
            </a:pPr>
            <a:r>
              <a:rPr lang="en-US" altLang="zh-CN" sz="2000">
                <a:solidFill>
                  <a:schemeClr val="tx1"/>
                </a:solidFill>
              </a:rPr>
              <a:t>She tucked up her trousers and waded into the water. </a:t>
            </a:r>
            <a:endParaRPr lang="en-US" altLang="zh-CN" sz="2000">
              <a:solidFill>
                <a:schemeClr val="tx1"/>
              </a:solidFill>
            </a:endParaRPr>
          </a:p>
          <a:p>
            <a:pPr marL="0" indent="0">
              <a:buNone/>
            </a:pPr>
            <a:endParaRPr lang="en-US" altLang="zh-CN" sz="2000">
              <a:solidFill>
                <a:schemeClr val="tx1"/>
              </a:solidFill>
            </a:endParaRPr>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BEAUTIFY_FLAG" val="#wm#"/>
  <p:tag name="KSO_WM_TEMPLATE_CATEGORY" val="custom"/>
  <p:tag name="KSO_WM_TEMPLATE_INDEX" val="20205081"/>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2.xml><?xml version="1.0" encoding="utf-8"?>
<p:tagLst xmlns:p="http://schemas.openxmlformats.org/presentationml/2006/main">
  <p:tag name="KSO_WM_BEAUTIFY_FLAG" val="#wm#"/>
  <p:tag name="KSO_WM_TEMPLATE_CATEGORY" val="custom"/>
  <p:tag name="KSO_WM_TEMPLATE_INDEX" val="20205081"/>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4.xml><?xml version="1.0" encoding="utf-8"?>
<p:tagLst xmlns:p="http://schemas.openxmlformats.org/presentationml/2006/main">
  <p:tag name="KSO_WM_BEAUTIFY_FLAG" val="#wm#"/>
  <p:tag name="KSO_WM_TEMPLATE_CATEGORY" val="custom"/>
  <p:tag name="KSO_WM_TEMPLATE_INDEX" val="20205081"/>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6.xml><?xml version="1.0" encoding="utf-8"?>
<p:tagLst xmlns:p="http://schemas.openxmlformats.org/presentationml/2006/main">
  <p:tag name="KSO_WM_BEAUTIFY_FLAG" val="#wm#"/>
  <p:tag name="KSO_WM_TEMPLATE_CATEGORY" val="custom"/>
  <p:tag name="KSO_WM_TEMPLATE_INDEX" val="20205081"/>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8.xml><?xml version="1.0" encoding="utf-8"?>
<p:tagLst xmlns:p="http://schemas.openxmlformats.org/presentationml/2006/main">
  <p:tag name="KSO_WM_BEAUTIFY_FLAG" val="#wm#"/>
  <p:tag name="KSO_WM_TEMPLATE_CATEGORY" val="custom"/>
  <p:tag name="KSO_WM_TEMPLATE_INDEX" val="20205081"/>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BEAUTIFY_FLAG" val="#wm#"/>
  <p:tag name="KSO_WM_TEMPLATE_CATEGORY" val="custom"/>
  <p:tag name="KSO_WM_TEMPLATE_INDEX" val="20205081"/>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2.xml><?xml version="1.0" encoding="utf-8"?>
<p:tagLst xmlns:p="http://schemas.openxmlformats.org/presentationml/2006/main">
  <p:tag name="KSO_WM_BEAUTIFY_FLAG" val="#wm#"/>
  <p:tag name="KSO_WM_TEMPLATE_CATEGORY" val="custom"/>
  <p:tag name="KSO_WM_TEMPLATE_INDEX" val="20205081"/>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4.xml><?xml version="1.0" encoding="utf-8"?>
<p:tagLst xmlns:p="http://schemas.openxmlformats.org/presentationml/2006/main">
  <p:tag name="KSO_WM_BEAUTIFY_FLAG" val="#wm#"/>
  <p:tag name="KSO_WM_TEMPLATE_CATEGORY" val="custom"/>
  <p:tag name="KSO_WM_TEMPLATE_INDEX" val="20205081"/>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6.xml><?xml version="1.0" encoding="utf-8"?>
<p:tagLst xmlns:p="http://schemas.openxmlformats.org/presentationml/2006/main">
  <p:tag name="KSO_WM_BEAUTIFY_FLAG" val="#wm#"/>
  <p:tag name="KSO_WM_TEMPLATE_CATEGORY" val="custom"/>
  <p:tag name="KSO_WM_TEMPLATE_INDEX" val="20205081"/>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8.xml><?xml version="1.0" encoding="utf-8"?>
<p:tagLst xmlns:p="http://schemas.openxmlformats.org/presentationml/2006/main">
  <p:tag name="KSO_WM_BEAUTIFY_FLAG" val="#wm#"/>
  <p:tag name="KSO_WM_TEMPLATE_CATEGORY" val="custom"/>
  <p:tag name="KSO_WM_TEMPLATE_INDEX" val="20205081"/>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6310</Words>
  <Application>WPS 演示</Application>
  <PresentationFormat>宽屏</PresentationFormat>
  <Paragraphs>168</Paragraphs>
  <Slides>21</Slides>
  <Notes>4</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21</vt:i4>
      </vt:variant>
    </vt:vector>
  </HeadingPairs>
  <TitlesOfParts>
    <vt:vector size="32" baseType="lpstr">
      <vt:lpstr>Arial</vt:lpstr>
      <vt:lpstr>宋体</vt:lpstr>
      <vt:lpstr>Wingdings</vt:lpstr>
      <vt:lpstr>Wingdings</vt:lpstr>
      <vt:lpstr>Sitka Text</vt:lpstr>
      <vt:lpstr>Sitka Small</vt:lpstr>
      <vt:lpstr>Times New Roman</vt:lpstr>
      <vt:lpstr>微软雅黑</vt:lpstr>
      <vt:lpstr>Arial Unicode MS</vt:lpstr>
      <vt:lpstr>Calibri</vt:lpstr>
      <vt:lpstr>WPS</vt:lpstr>
      <vt:lpstr>《读后续写工具箱》二十三</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马宝栋</cp:lastModifiedBy>
  <cp:revision>186</cp:revision>
  <dcterms:created xsi:type="dcterms:W3CDTF">2019-06-19T02:08:00Z</dcterms:created>
  <dcterms:modified xsi:type="dcterms:W3CDTF">2025-12-24T14:29:00Z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F75A39379EA844F0A48CF67A878459E7_11</vt:lpwstr>
  </property>
</Properties>
</file>