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82.xml"/><Relationship Id="rId2" Type="http://schemas.openxmlformats.org/officeDocument/2006/relationships/image" Target="../media/image3.png"/><Relationship Id="rId1" Type="http://schemas.openxmlformats.org/officeDocument/2006/relationships/tags" Target="../tags/tag8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4.xml"/><Relationship Id="rId1" Type="http://schemas.openxmlformats.org/officeDocument/2006/relationships/tags" Target="../tags/tag8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6.xml"/><Relationship Id="rId1" Type="http://schemas.openxmlformats.org/officeDocument/2006/relationships/tags" Target="../tags/tag6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8.xml"/><Relationship Id="rId1" Type="http://schemas.openxmlformats.org/officeDocument/2006/relationships/tags" Target="../tags/tag6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0.xml"/><Relationship Id="rId1" Type="http://schemas.openxmlformats.org/officeDocument/2006/relationships/tags" Target="../tags/tag6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2.xml"/><Relationship Id="rId1" Type="http://schemas.openxmlformats.org/officeDocument/2006/relationships/tags" Target="../tags/tag7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4.xml"/><Relationship Id="rId1" Type="http://schemas.openxmlformats.org/officeDocument/2006/relationships/tags" Target="../tags/tag7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6.xml"/><Relationship Id="rId1" Type="http://schemas.openxmlformats.org/officeDocument/2006/relationships/tags" Target="../tags/tag75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78.xml"/><Relationship Id="rId2" Type="http://schemas.openxmlformats.org/officeDocument/2006/relationships/image" Target="../media/image1.png"/><Relationship Id="rId1" Type="http://schemas.openxmlformats.org/officeDocument/2006/relationships/tags" Target="../tags/tag77.xml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80.xml"/><Relationship Id="rId2" Type="http://schemas.openxmlformats.org/officeDocument/2006/relationships/image" Target="../media/image2.png"/><Relationship Id="rId1" Type="http://schemas.openxmlformats.org/officeDocument/2006/relationships/tags" Target="../tags/tag7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r>
              <a:rPr lang="zh-CN" altLang="zh-CN"/>
              <a:t>《读后续写工具箱》二十七</a:t>
            </a:r>
            <a:endParaRPr lang="zh-CN" altLang="zh-CN"/>
          </a:p>
        </p:txBody>
      </p:sp>
    </p:spTree>
    <p:custDataLst>
      <p:tags r:id="rId2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内容占位符 3"/>
          <p:cNvPicPr>
            <a:picLocks noChangeAspect="1"/>
          </p:cNvPicPr>
          <p:nvPr>
            <p:ph idx="1"/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386715" y="714375"/>
            <a:ext cx="11369040" cy="265176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custDataLst>
      <p:tags r:id="rId3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502285"/>
            <a:ext cx="10968990" cy="5747385"/>
          </a:xfrm>
          <a:ln>
            <a:solidFill>
              <a:schemeClr val="accent1"/>
            </a:solidFill>
          </a:ln>
        </p:spPr>
        <p:txBody>
          <a:bodyPr>
            <a:noAutofit/>
          </a:bodyPr>
          <a:p>
            <a:pPr marL="0" indent="0" algn="just">
              <a:lnSpc>
                <a:spcPts val="2700"/>
              </a:lnSpc>
              <a:buNone/>
            </a:pPr>
            <a:r>
              <a:rPr lang="en-US" altLang="zh-CN" sz="20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A few weeks later, when I almost forgot the contest, there came the news.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 It was exciting to learn that I had gained the first prize and an award ceremony would be held in three days. Stunned by the news, I was choked with emotion while my classmates were raising their hands in triumph. Then came the big day! When my name was announced, I mounted the stage against wild cheers and thunderous applause. With the award certificate in one hand, I threw my eyes at my teacher, who gave me a thumbs up, with his eyes twinkling with pleasure and pride. It was at that moment that I was overwhelmed with gratitude to my teacher.</a:t>
            </a:r>
            <a:endParaRPr lang="en-US" altLang="zh-CN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just">
              <a:lnSpc>
                <a:spcPts val="2700"/>
              </a:lnSpc>
              <a:buNone/>
            </a:pPr>
            <a:r>
              <a:rPr lang="en-US" altLang="zh-CN" sz="2000" b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I went to my teacher’s office after the award presentation. </a:t>
            </a:r>
            <a:r>
              <a:rPr lang="en-US" altLang="zh-CN" sz="2000">
                <a:solidFill>
                  <a:schemeClr val="tx1"/>
                </a:solidFill>
                <a:latin typeface="Times New Roman" panose="02020603050405020304" charset="0"/>
                <a:cs typeface="Times New Roman" panose="02020603050405020304" charset="0"/>
              </a:rPr>
              <a:t>There was nobody inside. I slipped in and gingerly set a note on her desk saying, “It’s a glory for both of us!Your inspiration seems a beacon guiding my way ahead.” My enthusiasm about writing led me to choosing literature as my major in university and accordingly, being a writer became my career after graduation. So far, my published stories have won the hearts of numerous readers, bringing me a sense of fulfillment and happiness,which I attributed to my teacher’s recognition and guidance.</a:t>
            </a:r>
            <a:endParaRPr lang="en-US" altLang="zh-CN" sz="2000">
              <a:solidFill>
                <a:schemeClr val="tx1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283210"/>
            <a:ext cx="10968990" cy="6271260"/>
          </a:xfrm>
          <a:ln>
            <a:solidFill>
              <a:schemeClr val="accent1"/>
            </a:solidFill>
          </a:ln>
        </p:spPr>
        <p:txBody>
          <a:bodyPr>
            <a:normAutofit/>
          </a:bodyPr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</a:rPr>
              <a:t>2026.1.14</a:t>
            </a:r>
            <a:r>
              <a:rPr lang="zh-CN" altLang="en-US" sz="2000">
                <a:solidFill>
                  <a:schemeClr val="tx1"/>
                </a:solidFill>
              </a:rPr>
              <a:t>周三晚间及周四早读任务（清楚单词拼写及意思，可能会有单词意思拓展）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</a:rPr>
              <a:t>1. humor</a:t>
            </a:r>
            <a:r>
              <a:rPr lang="zh-CN" altLang="en-US" sz="2000">
                <a:solidFill>
                  <a:schemeClr val="tx1"/>
                </a:solidFill>
              </a:rPr>
              <a:t>形容词</a:t>
            </a:r>
            <a:r>
              <a:rPr lang="en-US" altLang="zh-CN" sz="2000">
                <a:solidFill>
                  <a:schemeClr val="tx1"/>
                </a:solidFill>
              </a:rPr>
              <a:t>, mystery</a:t>
            </a:r>
            <a:r>
              <a:rPr lang="zh-CN" altLang="en-US" sz="2000">
                <a:solidFill>
                  <a:schemeClr val="tx1"/>
                </a:solidFill>
              </a:rPr>
              <a:t>形容词</a:t>
            </a:r>
            <a:r>
              <a:rPr lang="en-US" altLang="zh-CN" sz="2000">
                <a:solidFill>
                  <a:schemeClr val="tx1"/>
                </a:solidFill>
              </a:rPr>
              <a:t>, harmony</a:t>
            </a:r>
            <a:r>
              <a:rPr lang="zh-CN" altLang="en-US" sz="2000">
                <a:solidFill>
                  <a:schemeClr val="tx1"/>
                </a:solidFill>
              </a:rPr>
              <a:t>形容词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</a:rPr>
              <a:t>2. </a:t>
            </a:r>
            <a:r>
              <a:rPr lang="zh-CN" altLang="en-US" sz="2000">
                <a:solidFill>
                  <a:schemeClr val="tx1"/>
                </a:solidFill>
              </a:rPr>
              <a:t>发光的珠宝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</a:rPr>
              <a:t>3. </a:t>
            </a:r>
            <a:r>
              <a:rPr lang="zh-CN" altLang="en-US" sz="2000">
                <a:solidFill>
                  <a:schemeClr val="tx1"/>
                </a:solidFill>
              </a:rPr>
              <a:t>看穿（短语）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</a:rPr>
              <a:t>4. eliminate widespread s</a:t>
            </a:r>
            <a:r>
              <a:rPr lang="en-US" altLang="zh-CN" sz="2000" u="sng">
                <a:solidFill>
                  <a:schemeClr val="tx1"/>
                </a:solidFill>
              </a:rPr>
              <a:t>            </a:t>
            </a:r>
            <a:r>
              <a:rPr lang="zh-CN" altLang="en-US" sz="2000">
                <a:solidFill>
                  <a:schemeClr val="tx1"/>
                </a:solidFill>
              </a:rPr>
              <a:t>（怀疑）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</a:rPr>
              <a:t>5. </a:t>
            </a:r>
            <a:r>
              <a:rPr lang="zh-CN" altLang="en-US" sz="2000">
                <a:solidFill>
                  <a:schemeClr val="tx1"/>
                </a:solidFill>
              </a:rPr>
              <a:t>婚姻（</a:t>
            </a:r>
            <a:r>
              <a:rPr lang="en-US" altLang="zh-CN" sz="2000">
                <a:solidFill>
                  <a:schemeClr val="tx1"/>
                </a:solidFill>
              </a:rPr>
              <a:t>n.) 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</a:rPr>
              <a:t>6. nest eggs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</a:rPr>
              <a:t>7. </a:t>
            </a:r>
            <a:r>
              <a:rPr lang="zh-CN" altLang="en-US" sz="2000">
                <a:solidFill>
                  <a:schemeClr val="tx1"/>
                </a:solidFill>
              </a:rPr>
              <a:t>文件的原件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</a:rPr>
              <a:t>8. </a:t>
            </a:r>
            <a:r>
              <a:rPr lang="zh-CN" sz="2000">
                <a:solidFill>
                  <a:schemeClr val="tx1"/>
                </a:solidFill>
              </a:rPr>
              <a:t>忠诚（</a:t>
            </a:r>
            <a:r>
              <a:rPr lang="en-US" altLang="zh-CN" sz="2000">
                <a:solidFill>
                  <a:schemeClr val="tx1"/>
                </a:solidFill>
              </a:rPr>
              <a:t>n.)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</a:rPr>
              <a:t>9. leak confidential information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</a:rPr>
              <a:t>10. </a:t>
            </a:r>
            <a:r>
              <a:rPr lang="zh-CN" sz="2000">
                <a:solidFill>
                  <a:schemeClr val="tx1"/>
                </a:solidFill>
              </a:rPr>
              <a:t>他比我大五岁（</a:t>
            </a:r>
            <a:r>
              <a:rPr lang="en-US" altLang="zh-CN" sz="2000">
                <a:solidFill>
                  <a:schemeClr val="tx1"/>
                </a:solidFill>
              </a:rPr>
              <a:t>senior). 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</a:rPr>
              <a:t>11. acquire (n.) 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</a:rPr>
              <a:t>12. </a:t>
            </a:r>
            <a:r>
              <a:rPr lang="zh-CN" altLang="en-US" sz="2000">
                <a:solidFill>
                  <a:schemeClr val="tx1"/>
                </a:solidFill>
              </a:rPr>
              <a:t>浪漫的</a:t>
            </a:r>
            <a:r>
              <a:rPr lang="en-US" altLang="zh-CN" sz="2000">
                <a:solidFill>
                  <a:schemeClr val="tx1"/>
                </a:solidFill>
              </a:rPr>
              <a:t> 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</a:rPr>
              <a:t>13. </a:t>
            </a:r>
            <a:r>
              <a:rPr lang="en-US" altLang="zh-CN" sz="2000">
                <a:solidFill>
                  <a:schemeClr val="tx1"/>
                </a:solidFill>
                <a:sym typeface="+mn-ea"/>
              </a:rPr>
              <a:t>contract, </a:t>
            </a:r>
            <a:r>
              <a:rPr lang="en-US" altLang="zh-CN" sz="2000">
                <a:solidFill>
                  <a:schemeClr val="tx1"/>
                </a:solidFill>
              </a:rPr>
              <a:t>contact, contrast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</a:rPr>
              <a:t>14. </a:t>
            </a:r>
            <a:r>
              <a:rPr lang="zh-CN" altLang="en-US" sz="2000">
                <a:solidFill>
                  <a:schemeClr val="tx1"/>
                </a:solidFill>
              </a:rPr>
              <a:t>找到丢失的奖牌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 algn="just">
              <a:lnSpc>
                <a:spcPts val="25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</a:rPr>
              <a:t>15. </a:t>
            </a:r>
            <a:r>
              <a:rPr lang="zh-CN" altLang="en-US" sz="2000">
                <a:solidFill>
                  <a:schemeClr val="tx1"/>
                </a:solidFill>
              </a:rPr>
              <a:t>说一下什么时候双写最后的辅音字母，并举例。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en-US" altLang="zh-CN" sz="2000">
              <a:solidFill>
                <a:schemeClr val="tx1"/>
              </a:solidFill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513080"/>
            <a:ext cx="10968990" cy="5736590"/>
          </a:xfrm>
          <a:ln>
            <a:solidFill>
              <a:schemeClr val="accent1"/>
            </a:solidFill>
          </a:ln>
        </p:spPr>
        <p:txBody>
          <a:bodyPr>
            <a:noAutofit/>
          </a:bodyPr>
          <a:p>
            <a:pPr marL="0" indent="0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sym typeface="+mn-ea"/>
              </a:rPr>
              <a:t>16. </a:t>
            </a:r>
            <a:r>
              <a:rPr lang="zh-CN" altLang="en-US" sz="2000">
                <a:solidFill>
                  <a:schemeClr val="tx1"/>
                </a:solidFill>
                <a:sym typeface="+mn-ea"/>
              </a:rPr>
              <a:t>优先</a:t>
            </a:r>
            <a:r>
              <a:rPr lang="en-US" altLang="zh-CN" sz="2000">
                <a:solidFill>
                  <a:schemeClr val="tx1"/>
                </a:solidFill>
                <a:sym typeface="+mn-ea"/>
              </a:rPr>
              <a:t> (p</a:t>
            </a:r>
            <a:r>
              <a:rPr lang="zh-CN" altLang="en-US" sz="2000">
                <a:solidFill>
                  <a:schemeClr val="tx1"/>
                </a:solidFill>
                <a:sym typeface="+mn-ea"/>
              </a:rPr>
              <a:t>开头的单词</a:t>
            </a:r>
            <a:r>
              <a:rPr lang="en-US" altLang="zh-CN" sz="2000">
                <a:solidFill>
                  <a:schemeClr val="tx1"/>
                </a:solidFill>
                <a:sym typeface="+mn-ea"/>
              </a:rPr>
              <a:t>)  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sym typeface="+mn-ea"/>
              </a:rPr>
              <a:t>17. </a:t>
            </a:r>
            <a:r>
              <a:rPr lang="zh-CN" altLang="en-US" sz="2000">
                <a:solidFill>
                  <a:schemeClr val="tx1"/>
                </a:solidFill>
                <a:sym typeface="+mn-ea"/>
              </a:rPr>
              <a:t>低调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sym typeface="+mn-ea"/>
              </a:rPr>
              <a:t>18. muscle</a:t>
            </a:r>
            <a:r>
              <a:rPr lang="zh-CN" altLang="en-US" sz="2000">
                <a:solidFill>
                  <a:schemeClr val="tx1"/>
                </a:solidFill>
                <a:sym typeface="+mn-ea"/>
              </a:rPr>
              <a:t>的形容词，</a:t>
            </a:r>
            <a:r>
              <a:rPr lang="en-US" altLang="zh-CN" sz="2000">
                <a:solidFill>
                  <a:schemeClr val="tx1"/>
                </a:solidFill>
                <a:sym typeface="+mn-ea"/>
              </a:rPr>
              <a:t>miracle</a:t>
            </a:r>
            <a:r>
              <a:rPr lang="zh-CN" altLang="en-US" sz="2000">
                <a:solidFill>
                  <a:schemeClr val="tx1"/>
                </a:solidFill>
                <a:sym typeface="+mn-ea"/>
              </a:rPr>
              <a:t>的形容词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sym typeface="+mn-ea"/>
              </a:rPr>
              <a:t>19. </a:t>
            </a:r>
            <a:r>
              <a:rPr lang="zh-CN" altLang="en-US" sz="2000">
                <a:solidFill>
                  <a:schemeClr val="tx1"/>
                </a:solidFill>
                <a:sym typeface="+mn-ea"/>
              </a:rPr>
              <a:t>为解决该问题，采取混合策略是合理的。</a:t>
            </a:r>
            <a:r>
              <a:rPr lang="en-US" altLang="zh-CN" sz="2000">
                <a:solidFill>
                  <a:schemeClr val="tx1"/>
                </a:solidFill>
                <a:sym typeface="+mn-ea"/>
              </a:rPr>
              <a:t>(It’s ... to do ...) 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sym typeface="+mn-ea"/>
              </a:rPr>
              <a:t>20. The band played all my old </a:t>
            </a:r>
            <a:r>
              <a:rPr lang="en-US" altLang="zh-CN" sz="2000" u="sng">
                <a:solidFill>
                  <a:schemeClr val="tx1"/>
                </a:solidFill>
                <a:sym typeface="+mn-ea"/>
              </a:rPr>
              <a:t>       </a:t>
            </a:r>
            <a:r>
              <a:rPr lang="en-US" altLang="zh-CN" sz="2000">
                <a:solidFill>
                  <a:schemeClr val="tx1"/>
                </a:solidFill>
                <a:sym typeface="+mn-ea"/>
              </a:rPr>
              <a:t> (favorite). 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sym typeface="+mn-ea"/>
              </a:rPr>
              <a:t>21. </a:t>
            </a:r>
            <a:r>
              <a:rPr lang="zh-CN" sz="2000">
                <a:solidFill>
                  <a:schemeClr val="tx1"/>
                </a:solidFill>
                <a:sym typeface="+mn-ea"/>
              </a:rPr>
              <a:t>我们应该在学习和娱乐之间求得平衡。（</a:t>
            </a:r>
            <a:r>
              <a:rPr lang="en-US" altLang="zh-CN" sz="2000">
                <a:solidFill>
                  <a:schemeClr val="tx1"/>
                </a:solidFill>
                <a:sym typeface="+mn-ea"/>
              </a:rPr>
              <a:t>strike)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sym typeface="+mn-ea"/>
              </a:rPr>
              <a:t>22. </a:t>
            </a:r>
            <a:r>
              <a:rPr lang="en-US" sz="2000">
                <a:solidFill>
                  <a:schemeClr val="tx1"/>
                </a:solidFill>
                <a:sym typeface="+mn-ea"/>
              </a:rPr>
              <a:t>modest</a:t>
            </a:r>
            <a:r>
              <a:rPr lang="zh-CN" altLang="en-US" sz="2000">
                <a:solidFill>
                  <a:schemeClr val="tx1"/>
                </a:solidFill>
                <a:sym typeface="+mn-ea"/>
              </a:rPr>
              <a:t>的名词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sym typeface="+mn-ea"/>
              </a:rPr>
              <a:t>23. </a:t>
            </a:r>
            <a:r>
              <a:rPr lang="en-US" altLang="zh-CN" sz="2000" u="sng">
                <a:solidFill>
                  <a:schemeClr val="tx1"/>
                </a:solidFill>
                <a:sym typeface="+mn-ea"/>
              </a:rPr>
              <a:t>        </a:t>
            </a:r>
            <a:r>
              <a:rPr lang="zh-CN" altLang="en-US" sz="2000">
                <a:solidFill>
                  <a:schemeClr val="tx1"/>
                </a:solidFill>
                <a:sym typeface="+mn-ea"/>
              </a:rPr>
              <a:t>（</a:t>
            </a:r>
            <a:r>
              <a:rPr lang="en-US" altLang="zh-CN" sz="2000">
                <a:solidFill>
                  <a:schemeClr val="tx1"/>
                </a:solidFill>
                <a:sym typeface="+mn-ea"/>
              </a:rPr>
              <a:t>symbol) of peace, the dove is widely loved by the young and old.  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sym typeface="+mn-ea"/>
              </a:rPr>
              <a:t>24. </a:t>
            </a:r>
            <a:r>
              <a:rPr lang="zh-CN" sz="2000">
                <a:solidFill>
                  <a:schemeClr val="tx1"/>
                </a:solidFill>
                <a:sym typeface="+mn-ea"/>
              </a:rPr>
              <a:t>换个心情（</a:t>
            </a:r>
            <a:r>
              <a:rPr lang="en-US" altLang="zh-CN" sz="2000">
                <a:solidFill>
                  <a:schemeClr val="tx1"/>
                </a:solidFill>
                <a:sym typeface="+mn-ea"/>
              </a:rPr>
              <a:t>scenery)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sym typeface="+mn-ea"/>
              </a:rPr>
              <a:t>25. take in the breathtaking views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sym typeface="+mn-ea"/>
              </a:rPr>
              <a:t>26. be in one’s element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sym typeface="+mn-ea"/>
              </a:rPr>
              <a:t>27. beat the heat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sym typeface="+mn-ea"/>
              </a:rPr>
              <a:t>28. supplement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sym typeface="+mn-ea"/>
              </a:rPr>
              <a:t>29. </a:t>
            </a:r>
            <a:r>
              <a:rPr lang="zh-CN" altLang="en-US" sz="2000">
                <a:solidFill>
                  <a:schemeClr val="tx1"/>
                </a:solidFill>
                <a:sym typeface="+mn-ea"/>
              </a:rPr>
              <a:t>超出期望</a:t>
            </a:r>
            <a:r>
              <a:rPr lang="en-US" altLang="zh-CN" sz="2000">
                <a:solidFill>
                  <a:schemeClr val="tx1"/>
                </a:solidFill>
                <a:sym typeface="+mn-ea"/>
              </a:rPr>
              <a:t> 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>
              <a:lnSpc>
                <a:spcPts val="2600"/>
              </a:lnSpc>
              <a:spcAft>
                <a:spcPts val="0"/>
              </a:spcAft>
              <a:buNone/>
            </a:pPr>
            <a:r>
              <a:rPr lang="en-US" altLang="zh-CN" sz="2000">
                <a:solidFill>
                  <a:schemeClr val="tx1"/>
                </a:solidFill>
                <a:sym typeface="+mn-ea"/>
              </a:rPr>
              <a:t>30. </a:t>
            </a:r>
            <a:r>
              <a:rPr lang="zh-CN" altLang="en-US" sz="2000">
                <a:solidFill>
                  <a:schemeClr val="tx1"/>
                </a:solidFill>
                <a:sym typeface="+mn-ea"/>
              </a:rPr>
              <a:t>繁荣，横向打印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altLang="zh-CN" sz="1100">
              <a:solidFill>
                <a:schemeClr val="tx1"/>
              </a:solidFill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470535"/>
            <a:ext cx="10968990" cy="5779135"/>
          </a:xfrm>
          <a:ln>
            <a:solidFill>
              <a:schemeClr val="accent1"/>
            </a:solidFill>
          </a:ln>
        </p:spPr>
        <p:txBody>
          <a:bodyPr/>
          <a:p>
            <a:pPr marL="0" indent="0">
              <a:buNone/>
            </a:pPr>
            <a:r>
              <a:rPr lang="en-US" altLang="zh-CN">
                <a:solidFill>
                  <a:srgbClr val="FF0000"/>
                </a:solidFill>
              </a:rPr>
              <a:t>P</a:t>
            </a:r>
            <a:r>
              <a:rPr lang="en-US" altLang="zh-CN" baseline="-25000">
                <a:solidFill>
                  <a:srgbClr val="FF0000"/>
                </a:solidFill>
              </a:rPr>
              <a:t>266</a:t>
            </a:r>
            <a:r>
              <a:rPr lang="en-US" altLang="zh-CN">
                <a:solidFill>
                  <a:srgbClr val="FF0000"/>
                </a:solidFill>
              </a:rPr>
              <a:t>  20.2 </a:t>
            </a:r>
            <a:r>
              <a:rPr lang="zh-CN" altLang="en-US">
                <a:solidFill>
                  <a:srgbClr val="FF0000"/>
                </a:solidFill>
              </a:rPr>
              <a:t>公共区域</a:t>
            </a:r>
            <a:endParaRPr lang="zh-CN" altLang="en-US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The common room was filled with ....(</a:t>
            </a:r>
            <a:r>
              <a:rPr lang="zh-CN" altLang="en-US">
                <a:solidFill>
                  <a:schemeClr val="tx1"/>
                </a:solidFill>
              </a:rPr>
              <a:t>略</a:t>
            </a:r>
            <a:r>
              <a:rPr lang="en-US" altLang="zh-CN">
                <a:solidFill>
                  <a:schemeClr val="tx1"/>
                </a:solidFill>
              </a:rPr>
              <a:t>) </a:t>
            </a:r>
            <a:endParaRPr lang="en-US" altLang="zh-CN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The hallway buzzed with energy as students hurried to their next class, their footsteps echoing off the walls. (</a:t>
            </a:r>
            <a:r>
              <a:rPr lang="zh-CN" altLang="en-US">
                <a:solidFill>
                  <a:schemeClr val="tx1"/>
                </a:solidFill>
              </a:rPr>
              <a:t>这个句子写得不错</a:t>
            </a:r>
            <a:r>
              <a:rPr lang="en-US" altLang="zh-CN">
                <a:solidFill>
                  <a:schemeClr val="tx1"/>
                </a:solidFill>
              </a:rPr>
              <a:t>) </a:t>
            </a:r>
            <a:endParaRPr lang="en-US" altLang="zh-CN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>
                <a:solidFill>
                  <a:schemeClr val="tx1"/>
                </a:solidFill>
              </a:rPr>
              <a:t>老句子背诵：</a:t>
            </a:r>
            <a:r>
              <a:rPr lang="en-US" altLang="zh-CN">
                <a:solidFill>
                  <a:schemeClr val="tx1"/>
                </a:solidFill>
              </a:rPr>
              <a:t>Jane</a:t>
            </a:r>
            <a:r>
              <a:rPr lang="zh-CN" altLang="en-US">
                <a:solidFill>
                  <a:schemeClr val="tx1"/>
                </a:solidFill>
              </a:rPr>
              <a:t>垂头丧气地拖着脚走过走廊。</a:t>
            </a:r>
            <a:endParaRPr lang="zh-CN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In the cafeteria, trays </a:t>
            </a:r>
            <a:r>
              <a:rPr lang="en-US" altLang="zh-CN" u="sng">
                <a:solidFill>
                  <a:schemeClr val="tx1"/>
                </a:solidFill>
              </a:rPr>
              <a:t>clattered</a:t>
            </a:r>
            <a:r>
              <a:rPr lang="en-US" altLang="zh-CN">
                <a:solidFill>
                  <a:schemeClr val="tx1"/>
                </a:solidFill>
              </a:rPr>
              <a:t> as students lined up for lunch, ... </a:t>
            </a:r>
            <a:endParaRPr lang="en-US" altLang="zh-CN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(</a:t>
            </a:r>
            <a:r>
              <a:rPr lang="zh-CN" altLang="en-US">
                <a:solidFill>
                  <a:schemeClr val="tx1"/>
                </a:solidFill>
              </a:rPr>
              <a:t>区分：</a:t>
            </a:r>
            <a:r>
              <a:rPr lang="en-US" altLang="zh-CN">
                <a:solidFill>
                  <a:schemeClr val="tx1"/>
                </a:solidFill>
              </a:rPr>
              <a:t>clatter, shatter, chatter) </a:t>
            </a:r>
            <a:endParaRPr lang="en-US" altLang="zh-CN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>
                <a:solidFill>
                  <a:schemeClr val="tx1"/>
                </a:solidFill>
              </a:rPr>
              <a:t>翻译：天气太冷了，他不停地跺脚搓手，但还是冻得牙齿打颤。</a:t>
            </a:r>
            <a:endParaRPr lang="zh-CN" altLang="en-US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The cold was so profound that despite his constant stamping and rubbing, his teeth would not stop their chattering.</a:t>
            </a:r>
            <a:endParaRPr lang="en-US" altLang="zh-CN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>
                <a:solidFill>
                  <a:schemeClr val="tx1"/>
                </a:solidFill>
              </a:rPr>
              <a:t>The courtyard, </a:t>
            </a:r>
            <a:r>
              <a:rPr lang="en-US" altLang="zh-CN" b="1" u="sng">
                <a:solidFill>
                  <a:schemeClr val="tx1"/>
                </a:solidFill>
              </a:rPr>
              <a:t>bathed in</a:t>
            </a:r>
            <a:r>
              <a:rPr lang="en-US" altLang="zh-CN">
                <a:solidFill>
                  <a:schemeClr val="tx1"/>
                </a:solidFill>
              </a:rPr>
              <a:t> sunlight, became a gathering spot for students to take a break and enjoy the </a:t>
            </a:r>
            <a:r>
              <a:rPr lang="en-US" altLang="zh-CN" b="1" u="sng">
                <a:solidFill>
                  <a:schemeClr val="tx1"/>
                </a:solidFill>
              </a:rPr>
              <a:t>warmth </a:t>
            </a:r>
            <a:r>
              <a:rPr lang="en-US" altLang="zh-CN">
                <a:solidFill>
                  <a:schemeClr val="tx1"/>
                </a:solidFill>
              </a:rPr>
              <a:t>of the day. </a:t>
            </a:r>
            <a:endParaRPr lang="en-US" altLang="zh-CN">
              <a:solidFill>
                <a:schemeClr val="tx1"/>
              </a:solidFill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502285"/>
            <a:ext cx="10968990" cy="5747385"/>
          </a:xfrm>
          <a:ln>
            <a:solidFill>
              <a:schemeClr val="accent1"/>
            </a:solidFill>
          </a:ln>
        </p:spPr>
        <p:txBody>
          <a:bodyPr/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The library offered a quiet </a:t>
            </a:r>
            <a:r>
              <a:rPr lang="en-US" altLang="zh-CN" sz="2000" b="1" u="sng">
                <a:solidFill>
                  <a:schemeClr val="tx1"/>
                </a:solidFill>
              </a:rPr>
              <a:t>refuge</a:t>
            </a:r>
            <a:r>
              <a:rPr lang="en-US" altLang="zh-CN" sz="2000">
                <a:solidFill>
                  <a:schemeClr val="tx1"/>
                </a:solidFill>
              </a:rPr>
              <a:t>, where the sound of turning pages was the only interruption to the stillness. (refuge</a:t>
            </a:r>
            <a:r>
              <a:rPr lang="zh-CN" altLang="en-US" sz="2000">
                <a:solidFill>
                  <a:schemeClr val="tx1"/>
                </a:solidFill>
              </a:rPr>
              <a:t>啥意思）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sz="2000">
                <a:solidFill>
                  <a:schemeClr val="tx1"/>
                </a:solidFill>
              </a:rPr>
              <a:t>学生喜欢去图书馆，书页翻动的声音可以让他们感到放松，但是很多书被撕毁或者涂抹，影响了他们的看书的体验。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sz="2000">
                <a:solidFill>
                  <a:schemeClr val="tx1"/>
                </a:solidFill>
              </a:rPr>
              <a:t>那片树林是</a:t>
            </a:r>
            <a:r>
              <a:rPr lang="en-US" altLang="zh-CN" sz="2000">
                <a:solidFill>
                  <a:schemeClr val="tx1"/>
                </a:solidFill>
              </a:rPr>
              <a:t>Tom</a:t>
            </a:r>
            <a:r>
              <a:rPr lang="zh-CN" altLang="en-US" sz="2000">
                <a:solidFill>
                  <a:schemeClr val="tx1"/>
                </a:solidFill>
              </a:rPr>
              <a:t>的避风港。他经常去那里看茂密的枝叶，听鸟儿啁啾的声音，这些都让他得以舒缓俗事带来的纷扰。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Students lounged in the lounge ... (</a:t>
            </a:r>
            <a:r>
              <a:rPr lang="zh-CN" altLang="en-US" sz="2000">
                <a:solidFill>
                  <a:schemeClr val="tx1"/>
                </a:solidFill>
              </a:rPr>
              <a:t>略</a:t>
            </a:r>
            <a:r>
              <a:rPr lang="en-US" altLang="zh-CN" sz="2000">
                <a:solidFill>
                  <a:schemeClr val="tx1"/>
                </a:solidFill>
              </a:rPr>
              <a:t>) 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The school plaza came alive ... (</a:t>
            </a:r>
            <a:r>
              <a:rPr lang="zh-CN" altLang="en-US" sz="2000">
                <a:solidFill>
                  <a:schemeClr val="tx1"/>
                </a:solidFill>
              </a:rPr>
              <a:t>略</a:t>
            </a:r>
            <a:r>
              <a:rPr lang="en-US" altLang="zh-CN" sz="2000">
                <a:solidFill>
                  <a:schemeClr val="tx1"/>
                </a:solidFill>
              </a:rPr>
              <a:t>) 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The art room was a haven of creativity, where students worked on projects, their brushes dancing across canvases. (</a:t>
            </a:r>
            <a:r>
              <a:rPr lang="zh-CN" altLang="en-US" sz="2000">
                <a:solidFill>
                  <a:schemeClr val="tx1"/>
                </a:solidFill>
              </a:rPr>
              <a:t>这个句子写得不错</a:t>
            </a:r>
            <a:r>
              <a:rPr lang="en-US" altLang="zh-CN" sz="2000">
                <a:solidFill>
                  <a:schemeClr val="tx1"/>
                </a:solidFill>
              </a:rPr>
              <a:t>) 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The gym echoed with the sound of basketballs bouncing, students sweating and competing under the bright lights. (</a:t>
            </a:r>
            <a:r>
              <a:rPr lang="zh-CN" altLang="en-US" sz="2000">
                <a:solidFill>
                  <a:schemeClr val="tx1"/>
                </a:solidFill>
              </a:rPr>
              <a:t>读一下就可以</a:t>
            </a:r>
            <a:r>
              <a:rPr lang="en-US" altLang="zh-CN" sz="2000">
                <a:solidFill>
                  <a:schemeClr val="tx1"/>
                </a:solidFill>
              </a:rPr>
              <a:t>) 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zh-CN" altLang="en-US" sz="2000">
              <a:solidFill>
                <a:schemeClr val="tx1"/>
              </a:solidFill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534035"/>
            <a:ext cx="10968990" cy="5715635"/>
          </a:xfrm>
          <a:ln>
            <a:solidFill>
              <a:schemeClr val="accent1"/>
            </a:solidFill>
          </a:ln>
        </p:spPr>
        <p:txBody>
          <a:bodyPr>
            <a:noAutofit/>
          </a:bodyPr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20.3 </a:t>
            </a:r>
            <a:r>
              <a:rPr lang="zh-CN" altLang="en-US" sz="2000">
                <a:solidFill>
                  <a:schemeClr val="tx1"/>
                </a:solidFill>
              </a:rPr>
              <a:t>教师办公室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He sat across from the teacher ... (</a:t>
            </a:r>
            <a:r>
              <a:rPr lang="zh-CN" altLang="en-US" sz="2000">
                <a:solidFill>
                  <a:schemeClr val="tx1"/>
                </a:solidFill>
              </a:rPr>
              <a:t>略</a:t>
            </a:r>
            <a:r>
              <a:rPr lang="en-US" altLang="zh-CN" sz="2000">
                <a:solidFill>
                  <a:schemeClr val="tx1"/>
                </a:solidFill>
              </a:rPr>
              <a:t>) 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The teacher’s voice was calm yet firm as she explained the consequence of his actions, making him fully </a:t>
            </a:r>
            <a:r>
              <a:rPr lang="en-US" altLang="zh-CN" sz="2000" u="sng">
                <a:solidFill>
                  <a:schemeClr val="tx1"/>
                </a:solidFill>
              </a:rPr>
              <a:t>understand the gravity of the situation</a:t>
            </a:r>
            <a:r>
              <a:rPr lang="en-US" altLang="zh-CN" sz="2000">
                <a:solidFill>
                  <a:schemeClr val="tx1"/>
                </a:solidFill>
              </a:rPr>
              <a:t>. </a:t>
            </a:r>
            <a:r>
              <a:rPr lang="zh-CN" altLang="en-US" sz="2000">
                <a:solidFill>
                  <a:schemeClr val="tx1"/>
                </a:solidFill>
              </a:rPr>
              <a:t>（注意划线句的意思</a:t>
            </a:r>
            <a:r>
              <a:rPr lang="en-US" altLang="zh-CN" sz="2000">
                <a:solidFill>
                  <a:schemeClr val="tx1"/>
                </a:solidFill>
              </a:rPr>
              <a:t>) 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When the award was handed to him, a wave of pride and accomplishment washed over him, confirming that his hard work had been </a:t>
            </a:r>
            <a:r>
              <a:rPr lang="en-US" altLang="zh-CN" sz="2000" u="sng">
                <a:solidFill>
                  <a:schemeClr val="tx1"/>
                </a:solidFill>
              </a:rPr>
              <a:t>worth</a:t>
            </a:r>
            <a:r>
              <a:rPr lang="en-US" altLang="zh-CN" sz="2000">
                <a:solidFill>
                  <a:schemeClr val="tx1"/>
                </a:solidFill>
              </a:rPr>
              <a:t> it. 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(</a:t>
            </a:r>
            <a:r>
              <a:rPr lang="zh-CN" altLang="en-US" sz="2000">
                <a:solidFill>
                  <a:schemeClr val="tx1"/>
                </a:solidFill>
              </a:rPr>
              <a:t>注意</a:t>
            </a:r>
            <a:r>
              <a:rPr lang="en-US" altLang="zh-CN" sz="2000">
                <a:solidFill>
                  <a:schemeClr val="tx1"/>
                </a:solidFill>
              </a:rPr>
              <a:t>worth</a:t>
            </a:r>
            <a:r>
              <a:rPr lang="zh-CN" altLang="en-US" sz="2000">
                <a:solidFill>
                  <a:schemeClr val="tx1"/>
                </a:solidFill>
              </a:rPr>
              <a:t>的用法：当他回首过去的时候，他感到他的努力是值得的。）</a:t>
            </a:r>
            <a:endParaRPr lang="zh-CN" altLang="en-US" sz="20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zh-CN" altLang="en-US" sz="2000">
                <a:solidFill>
                  <a:schemeClr val="tx1"/>
                </a:solidFill>
              </a:rPr>
              <a:t>这本有着精美插图的书是值得读的（分别用</a:t>
            </a:r>
            <a:r>
              <a:rPr lang="en-US" altLang="zh-CN" sz="2000">
                <a:solidFill>
                  <a:schemeClr val="tx1"/>
                </a:solidFill>
              </a:rPr>
              <a:t>worth</a:t>
            </a:r>
            <a:r>
              <a:rPr lang="zh-CN" altLang="en-US" sz="2000">
                <a:solidFill>
                  <a:schemeClr val="tx1"/>
                </a:solidFill>
              </a:rPr>
              <a:t>，</a:t>
            </a:r>
            <a:r>
              <a:rPr lang="en-US" altLang="zh-CN" sz="2000">
                <a:solidFill>
                  <a:schemeClr val="tx1"/>
                </a:solidFill>
              </a:rPr>
              <a:t>deserve</a:t>
            </a:r>
            <a:r>
              <a:rPr lang="zh-CN" altLang="en-US" sz="2000">
                <a:solidFill>
                  <a:schemeClr val="tx1"/>
                </a:solidFill>
              </a:rPr>
              <a:t>造句</a:t>
            </a:r>
            <a:r>
              <a:rPr lang="en-US" altLang="zh-CN" sz="2000">
                <a:solidFill>
                  <a:schemeClr val="tx1"/>
                </a:solidFill>
              </a:rPr>
              <a:t>) 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He listened carefully to the teacher’s advice ... (</a:t>
            </a:r>
            <a:r>
              <a:rPr lang="zh-CN" altLang="en-US" sz="2000">
                <a:solidFill>
                  <a:schemeClr val="tx1"/>
                </a:solidFill>
              </a:rPr>
              <a:t>略</a:t>
            </a:r>
            <a:r>
              <a:rPr lang="en-US" altLang="zh-CN" sz="2000">
                <a:solidFill>
                  <a:schemeClr val="tx1"/>
                </a:solidFill>
              </a:rPr>
              <a:t>) </a:t>
            </a:r>
            <a:endParaRPr lang="en-US" altLang="zh-CN" sz="200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US" altLang="zh-CN" sz="2000">
                <a:solidFill>
                  <a:schemeClr val="tx1"/>
                </a:solidFill>
              </a:rPr>
              <a:t>The office felt quiet, the weight of the teacher’s stern words sinking in as he realized the importance of responsibility. (stern</a:t>
            </a:r>
            <a:r>
              <a:rPr lang="zh-CN" altLang="en-US" sz="2000">
                <a:solidFill>
                  <a:schemeClr val="tx1"/>
                </a:solidFill>
              </a:rPr>
              <a:t>严厉的，该句子了解一下</a:t>
            </a:r>
            <a:r>
              <a:rPr lang="en-US" altLang="zh-CN" sz="2000">
                <a:solidFill>
                  <a:schemeClr val="tx1"/>
                </a:solidFill>
              </a:rPr>
              <a:t>) </a:t>
            </a:r>
            <a:endParaRPr lang="en-US" altLang="zh-CN" sz="2000">
              <a:solidFill>
                <a:schemeClr val="tx1"/>
              </a:solidFill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内容占位符 2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08330" y="460375"/>
            <a:ext cx="10968990" cy="5789295"/>
          </a:xfrm>
          <a:ln>
            <a:solidFill>
              <a:schemeClr val="accent1"/>
            </a:solidFill>
          </a:ln>
        </p:spPr>
        <p:txBody>
          <a:bodyPr/>
          <a:p>
            <a:pPr marL="0" indent="0">
              <a:buNone/>
            </a:pPr>
            <a:r>
              <a:rPr lang="en-US" altLang="zh-CN"/>
              <a:t>Receiving the award felt like the culmination of ... (</a:t>
            </a:r>
            <a:r>
              <a:rPr lang="zh-CN" altLang="en-US"/>
              <a:t>略</a:t>
            </a:r>
            <a:r>
              <a:rPr lang="en-US" altLang="zh-CN"/>
              <a:t>) 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The teacher’s gentle yet clear guidance ... helped her understand </a:t>
            </a:r>
            <a:r>
              <a:rPr lang="en-US" altLang="zh-CN" u="sng"/>
              <a:t>the strengths and weaknesses</a:t>
            </a:r>
            <a:r>
              <a:rPr lang="en-US" altLang="zh-CN"/>
              <a:t>, renewing her confidence </a:t>
            </a:r>
            <a:r>
              <a:rPr lang="en-US" altLang="zh-CN" u="sng"/>
              <a:t>in</a:t>
            </a:r>
            <a:r>
              <a:rPr lang="en-US" altLang="zh-CN"/>
              <a:t> her studies. 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(</a:t>
            </a:r>
            <a:r>
              <a:rPr lang="zh-CN" altLang="en-US"/>
              <a:t>注意划线的表达：优点和缺点，优势和劣势</a:t>
            </a:r>
            <a:r>
              <a:rPr lang="en-US" altLang="zh-CN"/>
              <a:t>) 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The recognition felt surreal as he stood in front of the class, the applause echoing in his ears. (</a:t>
            </a:r>
            <a:r>
              <a:rPr lang="zh-CN" altLang="en-US"/>
              <a:t>这个句子写得不错</a:t>
            </a:r>
            <a:r>
              <a:rPr lang="en-US" altLang="zh-CN"/>
              <a:t>) </a:t>
            </a:r>
            <a:endParaRPr lang="en-US" altLang="zh-CN"/>
          </a:p>
          <a:p>
            <a:pPr marL="0" indent="0">
              <a:buNone/>
            </a:pPr>
            <a:endParaRPr lang="en-US" altLang="zh-CN"/>
          </a:p>
        </p:txBody>
      </p:sp>
    </p:spTree>
    <p:custDataLst>
      <p:tags r:id="rId2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内容占位符 3"/>
          <p:cNvPicPr>
            <a:picLocks noChangeAspect="1"/>
          </p:cNvPicPr>
          <p:nvPr>
            <p:ph idx="1"/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355600" y="375920"/>
            <a:ext cx="11389360" cy="6050915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custDataLst>
      <p:tags r:id="rId3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内容占位符 3"/>
          <p:cNvPicPr>
            <a:picLocks noChangeAspect="1"/>
          </p:cNvPicPr>
          <p:nvPr>
            <p:ph idx="1"/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351155" y="494030"/>
            <a:ext cx="11430000" cy="462915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</p:tagLst>
</file>

<file path=ppt/tags/tag7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</p:tagLst>
</file>

<file path=ppt/tags/tag7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3942</Words>
  <Application>WPS 演示</Application>
  <PresentationFormat>宽屏</PresentationFormat>
  <Paragraphs>74</Paragraphs>
  <Slides>11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0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Times New Roman</vt:lpstr>
      <vt:lpstr>WPS</vt:lpstr>
      <vt:lpstr>《读后续写工具箱》二十七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马宝栋</cp:lastModifiedBy>
  <cp:revision>189</cp:revision>
  <dcterms:created xsi:type="dcterms:W3CDTF">2019-06-19T02:08:00Z</dcterms:created>
  <dcterms:modified xsi:type="dcterms:W3CDTF">2026-01-14T11:43:58Z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2052-12.1.0.22529</vt:lpwstr>
  </property>
  <property fmtid="{D5CDD505-2E9C-101B-9397-08002B2CF9AE}" pid="3" name="ICV">
    <vt:lpwstr>331014888D67491F8328E797AF165DF7_11</vt:lpwstr>
  </property>
</Properties>
</file>