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2.xml"/><Relationship Id="rId2" Type="http://schemas.openxmlformats.org/officeDocument/2006/relationships/image" Target="../media/image1.jpeg"/><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normAutofit fontScale="90000"/>
          </a:bodyPr>
          <a:p>
            <a:br>
              <a:rPr lang="zh-CN" altLang="zh-CN"/>
            </a:br>
            <a:r>
              <a:rPr lang="zh-CN" altLang="zh-CN">
                <a:solidFill>
                  <a:srgbClr val="FF0000"/>
                </a:solidFill>
              </a:rPr>
              <a:t>《读后续写工具箱》</a:t>
            </a:r>
            <a:br>
              <a:rPr lang="zh-CN" altLang="zh-CN">
                <a:solidFill>
                  <a:srgbClr val="FF0000"/>
                </a:solidFill>
              </a:rPr>
            </a:br>
            <a:r>
              <a:rPr lang="zh-CN" altLang="zh-CN">
                <a:solidFill>
                  <a:srgbClr val="FF0000"/>
                </a:solidFill>
              </a:rPr>
              <a:t>二十一</a:t>
            </a:r>
            <a:endParaRPr lang="zh-CN" altLang="zh-CN">
              <a:solidFill>
                <a:srgbClr val="FF0000"/>
              </a:solidFill>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81000"/>
            <a:ext cx="10968990" cy="5868670"/>
          </a:xfrm>
          <a:ln>
            <a:solidFill>
              <a:schemeClr val="accent1"/>
            </a:solidFill>
          </a:ln>
        </p:spPr>
        <p:txBody>
          <a:bodyPr/>
          <a:p>
            <a:pPr marL="0" indent="0">
              <a:buNone/>
            </a:pPr>
            <a:r>
              <a:rPr lang="zh-CN" altLang="en-US" sz="2800">
                <a:solidFill>
                  <a:schemeClr val="tx1"/>
                </a:solidFill>
              </a:rPr>
              <a:t>作业：</a:t>
            </a:r>
            <a:endParaRPr lang="zh-CN" altLang="en-US" sz="2800">
              <a:solidFill>
                <a:schemeClr val="tx1"/>
              </a:solidFill>
            </a:endParaRPr>
          </a:p>
          <a:p>
            <a:pPr marL="0" indent="0">
              <a:buNone/>
            </a:pPr>
            <a:r>
              <a:rPr lang="zh-CN" altLang="en-US" sz="2800">
                <a:solidFill>
                  <a:schemeClr val="tx1"/>
                </a:solidFill>
              </a:rPr>
              <a:t>修改上述文章，之后上交。</a:t>
            </a:r>
            <a:endParaRPr lang="zh-CN" altLang="en-US" sz="2800">
              <a:solidFill>
                <a:schemeClr val="tx1"/>
              </a:solidFill>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93700"/>
            <a:ext cx="10968990" cy="5855970"/>
          </a:xfrm>
          <a:ln>
            <a:solidFill>
              <a:schemeClr val="accent1"/>
            </a:solidFill>
          </a:ln>
        </p:spPr>
        <p:txBody>
          <a:bodyPr/>
          <a:p>
            <a:pPr marL="0" indent="0">
              <a:buNone/>
            </a:pPr>
            <a:r>
              <a:rPr lang="en-US" altLang="zh-CN" sz="2400">
                <a:solidFill>
                  <a:schemeClr val="tx1"/>
                </a:solidFill>
                <a:effectLst>
                  <a:outerShdw blurRad="38100" dist="38100" dir="2700000" algn="tl">
                    <a:srgbClr val="000000">
                      <a:alpha val="43137"/>
                    </a:srgbClr>
                  </a:outerShdw>
                </a:effectLst>
                <a:latin typeface="Sitka Text" charset="0"/>
                <a:cs typeface="Sitka Text" charset="0"/>
              </a:rPr>
              <a:t>Section I. </a:t>
            </a:r>
            <a:r>
              <a:rPr lang="zh-CN" altLang="en-US" sz="2400">
                <a:solidFill>
                  <a:schemeClr val="tx1"/>
                </a:solidFill>
                <a:effectLst>
                  <a:outerShdw blurRad="38100" dist="38100" dir="2700000" algn="tl">
                    <a:srgbClr val="000000">
                      <a:alpha val="43137"/>
                    </a:srgbClr>
                  </a:outerShdw>
                </a:effectLst>
                <a:latin typeface="Sitka Text" charset="0"/>
                <a:cs typeface="Sitka Text" charset="0"/>
              </a:rPr>
              <a:t>新加难度词汇</a:t>
            </a:r>
            <a:r>
              <a:rPr lang="zh-CN" altLang="en-US" sz="3200" b="1">
                <a:solidFill>
                  <a:srgbClr val="FF0000"/>
                </a:solidFill>
                <a:effectLst>
                  <a:outerShdw blurRad="38100" dist="38100" dir="2700000" algn="tl">
                    <a:srgbClr val="000000">
                      <a:alpha val="43137"/>
                    </a:srgbClr>
                  </a:outerShdw>
                </a:effectLst>
                <a:latin typeface="Sitka Text" charset="0"/>
                <a:cs typeface="Sitka Text" charset="0"/>
              </a:rPr>
              <a:t>再</a:t>
            </a:r>
            <a:r>
              <a:rPr lang="zh-CN" altLang="en-US" sz="2400">
                <a:solidFill>
                  <a:schemeClr val="tx1"/>
                </a:solidFill>
                <a:effectLst>
                  <a:outerShdw blurRad="38100" dist="38100" dir="2700000" algn="tl">
                    <a:srgbClr val="000000">
                      <a:alpha val="43137"/>
                    </a:srgbClr>
                  </a:outerShdw>
                </a:effectLst>
                <a:latin typeface="Sitka Text" charset="0"/>
                <a:cs typeface="Sitka Text" charset="0"/>
              </a:rPr>
              <a:t>复习</a:t>
            </a:r>
            <a:endParaRPr lang="zh-CN" altLang="en-US" sz="2400">
              <a:solidFill>
                <a:schemeClr val="tx1"/>
              </a:solidFill>
              <a:effectLst>
                <a:outerShdw blurRad="38100" dist="38100" dir="2700000" algn="tl">
                  <a:srgbClr val="000000">
                    <a:alpha val="43137"/>
                  </a:srgbClr>
                </a:outerShdw>
              </a:effectLst>
              <a:latin typeface="Sitka Text" charset="0"/>
              <a:cs typeface="Sitka Text" charset="0"/>
            </a:endParaRPr>
          </a:p>
          <a:p>
            <a:pPr marL="0" indent="0">
              <a:buNone/>
            </a:pPr>
            <a:r>
              <a:rPr lang="zh-CN" altLang="en-US" sz="2400" u="sng">
                <a:solidFill>
                  <a:srgbClr val="FF0000"/>
                </a:solidFill>
                <a:effectLst>
                  <a:outerShdw blurRad="38100" dist="38100" dir="2700000" algn="tl">
                    <a:srgbClr val="000000">
                      <a:alpha val="43137"/>
                    </a:srgbClr>
                  </a:outerShdw>
                </a:effectLst>
                <a:latin typeface="Sitka Text" charset="0"/>
                <a:cs typeface="Sitka Text" charset="0"/>
              </a:rPr>
              <a:t>词汇广度决定分数高度</a:t>
            </a:r>
            <a:endParaRPr lang="en-US" altLang="zh-CN" sz="2400" u="sng">
              <a:solidFill>
                <a:srgbClr val="FF0000"/>
              </a:solidFill>
              <a:effectLst>
                <a:outerShdw blurRad="38100" dist="38100" dir="2700000" algn="tl">
                  <a:srgbClr val="000000">
                    <a:alpha val="43137"/>
                  </a:srgbClr>
                </a:outerShdw>
              </a:effectLst>
              <a:latin typeface="Sitka Text" charset="0"/>
              <a:cs typeface="Sitka Text" charset="0"/>
            </a:endParaRPr>
          </a:p>
          <a:p>
            <a:pPr marL="0" indent="0" algn="just">
              <a:buNone/>
            </a:pPr>
            <a:r>
              <a:rPr lang="en-US" altLang="zh-CN" sz="2400">
                <a:solidFill>
                  <a:schemeClr val="tx1"/>
                </a:solidFill>
                <a:latin typeface="Sitka Text" charset="0"/>
                <a:cs typeface="Sitka Text" charset="0"/>
              </a:rPr>
              <a:t>portrait, currency, exceed, poverty, prosperity, reinforce, rejuvenate, rival, slave, split, status, supplement, transfer, valid, bias, conscious, controversial, curve, intellectual, loyal, metaphor, numerous, principal, yield, bully, collaborate, dedicate, empathy, exhaust, fulfill, mutual, alert, drone, ethical, modify, compass, craft, ethnic, fable, legend, magnificent, miracle, myth, patriotism, porridge, eliminate, fertile, irrigate, livestock, marine, migration, proportion, rhythm, capture, orchestra</a:t>
            </a:r>
            <a:endParaRPr lang="en-US" altLang="zh-CN" sz="2400">
              <a:solidFill>
                <a:schemeClr val="tx1"/>
              </a:solidFill>
              <a:latin typeface="Sitka Text" charset="0"/>
              <a:cs typeface="Sitka Text" charset="0"/>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29895"/>
            <a:ext cx="10968990" cy="5819775"/>
          </a:xfrm>
          <a:ln>
            <a:solidFill>
              <a:schemeClr val="accent1"/>
            </a:solidFill>
          </a:ln>
        </p:spPr>
        <p:txBody>
          <a:bodyPr>
            <a:noAutofit/>
          </a:bodyPr>
          <a:p>
            <a:pPr marL="0" indent="0" algn="just">
              <a:lnSpc>
                <a:spcPts val="2880"/>
              </a:lnSpc>
              <a:spcAft>
                <a:spcPts val="0"/>
              </a:spcAft>
              <a:buNone/>
            </a:pPr>
            <a:r>
              <a:rPr lang="zh-CN" altLang="en-US" sz="2400" b="1">
                <a:solidFill>
                  <a:schemeClr val="tx1"/>
                </a:solidFill>
                <a:effectLst>
                  <a:outerShdw blurRad="38100" dist="38100" dir="2700000" algn="tl">
                    <a:srgbClr val="000000">
                      <a:alpha val="43137"/>
                    </a:srgbClr>
                  </a:outerShdw>
                </a:effectLst>
                <a:latin typeface="Georgia" panose="02040502050405020303" charset="0"/>
                <a:cs typeface="Georgia" panose="02040502050405020303" charset="0"/>
              </a:rPr>
              <a:t>（</a:t>
            </a:r>
            <a:r>
              <a:rPr lang="en-US" altLang="zh-CN" sz="2400" b="1">
                <a:solidFill>
                  <a:schemeClr val="tx1"/>
                </a:solidFill>
                <a:effectLst>
                  <a:outerShdw blurRad="38100" dist="38100" dir="2700000" algn="tl">
                    <a:srgbClr val="000000">
                      <a:alpha val="43137"/>
                    </a:srgbClr>
                  </a:outerShdw>
                </a:effectLst>
                <a:latin typeface="Georgia" panose="02040502050405020303" charset="0"/>
                <a:cs typeface="Georgia" panose="02040502050405020303" charset="0"/>
              </a:rPr>
              <a:t>2026</a:t>
            </a:r>
            <a:r>
              <a:rPr lang="zh-CN" altLang="en-US" sz="2400" b="1">
                <a:solidFill>
                  <a:schemeClr val="tx1"/>
                </a:solidFill>
                <a:effectLst>
                  <a:outerShdw blurRad="38100" dist="38100" dir="2700000" algn="tl">
                    <a:srgbClr val="000000">
                      <a:alpha val="43137"/>
                    </a:srgbClr>
                  </a:outerShdw>
                </a:effectLst>
                <a:latin typeface="Georgia" panose="02040502050405020303" charset="0"/>
                <a:cs typeface="Georgia" panose="02040502050405020303" charset="0"/>
              </a:rPr>
              <a:t>届高二下济宁期末完形，有修改）</a:t>
            </a:r>
            <a:endParaRPr lang="zh-CN" altLang="en-US" sz="2400" b="1">
              <a:solidFill>
                <a:schemeClr val="tx1"/>
              </a:solidFill>
              <a:effectLst>
                <a:outerShdw blurRad="38100" dist="38100" dir="2700000" algn="tl">
                  <a:srgbClr val="000000">
                    <a:alpha val="43137"/>
                  </a:srgbClr>
                </a:outerShdw>
              </a:effectLst>
              <a:latin typeface="Georgia" panose="02040502050405020303" charset="0"/>
              <a:cs typeface="Georgia" panose="02040502050405020303" charset="0"/>
            </a:endParaRPr>
          </a:p>
          <a:p>
            <a:pPr marL="0" indent="0" algn="just">
              <a:lnSpc>
                <a:spcPts val="2880"/>
              </a:lnSpc>
              <a:spcAft>
                <a:spcPts val="0"/>
              </a:spcAft>
              <a:buNone/>
            </a:pPr>
            <a:r>
              <a:rPr lang="en-US" altLang="zh-CN" sz="2400">
                <a:solidFill>
                  <a:schemeClr val="tx1"/>
                </a:solidFill>
                <a:latin typeface="Georgia" panose="02040502050405020303" charset="0"/>
                <a:cs typeface="Georgia" panose="02040502050405020303" charset="0"/>
              </a:rPr>
              <a:t>     Arriving in Shanghai was a sensory overload that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exceeded my expectations</a:t>
            </a:r>
            <a:r>
              <a:rPr lang="en-US" altLang="zh-CN" sz="2400">
                <a:solidFill>
                  <a:schemeClr val="tx1"/>
                </a:solidFill>
                <a:latin typeface="Georgia" panose="02040502050405020303" charset="0"/>
                <a:cs typeface="Georgia" panose="02040502050405020303" charset="0"/>
              </a:rPr>
              <a:t>.</a:t>
            </a:r>
            <a:r>
              <a:rPr lang="en-US" altLang="zh-CN" sz="2400">
                <a:solidFill>
                  <a:srgbClr val="0070C0"/>
                </a:solidFill>
                <a:latin typeface="Georgia" panose="02040502050405020303" charset="0"/>
                <a:cs typeface="Georgia" panose="02040502050405020303" charset="0"/>
              </a:rPr>
              <a:t> </a:t>
            </a:r>
            <a:r>
              <a:rPr lang="en-US" altLang="zh-CN" sz="2400" b="1" u="sng">
                <a:solidFill>
                  <a:srgbClr val="0070C0"/>
                </a:solidFill>
                <a:effectLst>
                  <a:outerShdw blurRad="38100" dist="38100" dir="2700000" algn="tl">
                    <a:srgbClr val="000000">
                      <a:alpha val="43137"/>
                    </a:srgbClr>
                  </a:outerShdw>
                </a:effectLst>
                <a:latin typeface="Georgia" panose="02040502050405020303" charset="0"/>
                <a:cs typeface="Georgia" panose="02040502050405020303" charset="0"/>
              </a:rPr>
              <a:t>My eyes widened in surprise</a:t>
            </a:r>
            <a:r>
              <a:rPr lang="en-US" altLang="zh-CN" sz="2400">
                <a:solidFill>
                  <a:schemeClr val="tx1"/>
                </a:solidFill>
                <a:latin typeface="Georgia" panose="02040502050405020303" charset="0"/>
                <a:cs typeface="Georgia" panose="02040502050405020303" charset="0"/>
              </a:rPr>
              <a:t> at the sight of the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magnificent buildings</a:t>
            </a:r>
            <a:r>
              <a:rPr lang="en-US" altLang="zh-CN" sz="2400">
                <a:solidFill>
                  <a:schemeClr val="tx1"/>
                </a:solidFill>
                <a:latin typeface="Georgia" panose="02040502050405020303" charset="0"/>
                <a:cs typeface="Georgia" panose="02040502050405020303" charset="0"/>
              </a:rPr>
              <a:t> that seemed to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rival the clouds</a:t>
            </a:r>
            <a:r>
              <a:rPr lang="en-US" altLang="zh-CN" sz="2400">
                <a:solidFill>
                  <a:schemeClr val="tx1"/>
                </a:solidFill>
                <a:latin typeface="Georgia" panose="02040502050405020303" charset="0"/>
                <a:cs typeface="Georgia" panose="02040502050405020303" charset="0"/>
              </a:rPr>
              <a:t>. The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rhythm</a:t>
            </a:r>
            <a:r>
              <a:rPr lang="en-US" altLang="zh-CN" sz="2400">
                <a:solidFill>
                  <a:schemeClr val="tx1"/>
                </a:solidFill>
                <a:latin typeface="Georgia" panose="02040502050405020303" charset="0"/>
                <a:cs typeface="Georgia" panose="02040502050405020303" charset="0"/>
              </a:rPr>
              <a:t> of bustling streets flowed like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a live orchestra</a:t>
            </a:r>
            <a:r>
              <a:rPr lang="en-US" altLang="zh-CN" sz="2400">
                <a:solidFill>
                  <a:schemeClr val="tx1"/>
                </a:solidFill>
                <a:latin typeface="Georgia" panose="02040502050405020303" charset="0"/>
                <a:cs typeface="Georgia" panose="02040502050405020303" charset="0"/>
              </a:rPr>
              <a:t>.  </a:t>
            </a:r>
            <a:endParaRPr lang="en-US" altLang="zh-CN" sz="2400">
              <a:solidFill>
                <a:schemeClr val="tx1"/>
              </a:solidFill>
              <a:latin typeface="Georgia" panose="02040502050405020303" charset="0"/>
              <a:cs typeface="Georgia" panose="02040502050405020303" charset="0"/>
            </a:endParaRPr>
          </a:p>
          <a:p>
            <a:pPr marL="0" indent="457200" algn="just">
              <a:lnSpc>
                <a:spcPts val="2880"/>
              </a:lnSpc>
              <a:spcAft>
                <a:spcPts val="0"/>
              </a:spcAft>
              <a:buNone/>
            </a:pPr>
            <a:r>
              <a:rPr lang="en-US" altLang="zh-CN" sz="2400">
                <a:solidFill>
                  <a:schemeClr val="tx1"/>
                </a:solidFill>
                <a:latin typeface="Georgia" panose="02040502050405020303" charset="0"/>
                <a:cs typeface="Georgia" panose="02040502050405020303" charset="0"/>
              </a:rPr>
              <a:t>But nothing struck me like my first meal at a local eatery. </a:t>
            </a:r>
            <a:r>
              <a:rPr lang="en-US" altLang="zh-CN" sz="2400" b="1" u="sng">
                <a:solidFill>
                  <a:srgbClr val="0070C0"/>
                </a:solidFill>
                <a:effectLst>
                  <a:outerShdw blurRad="38100" dist="38100" dir="2700000" algn="tl">
                    <a:srgbClr val="000000">
                      <a:alpha val="43137"/>
                    </a:srgbClr>
                  </a:outerShdw>
                </a:effectLst>
                <a:latin typeface="Georgia" panose="02040502050405020303" charset="0"/>
                <a:cs typeface="Georgia" panose="02040502050405020303" charset="0"/>
              </a:rPr>
              <a:t>Knitting my brows</a:t>
            </a:r>
            <a:r>
              <a:rPr lang="en-US" altLang="zh-CN" sz="2400">
                <a:solidFill>
                  <a:schemeClr val="tx1"/>
                </a:solidFill>
                <a:latin typeface="Georgia" panose="02040502050405020303" charset="0"/>
                <a:cs typeface="Georgia" panose="02040502050405020303" charset="0"/>
              </a:rPr>
              <a:t>, I fumbled with my chopsticks, </a:t>
            </a:r>
            <a:r>
              <a:rPr lang="en-US" altLang="zh-CN" sz="2400" b="1" u="sng">
                <a:solidFill>
                  <a:srgbClr val="0070C0"/>
                </a:solidFill>
                <a:effectLst>
                  <a:outerShdw blurRad="38100" dist="38100" dir="2700000" algn="tl">
                    <a:srgbClr val="000000">
                      <a:alpha val="43137"/>
                    </a:srgbClr>
                  </a:outerShdw>
                </a:effectLst>
                <a:latin typeface="Georgia" panose="02040502050405020303" charset="0"/>
                <a:cs typeface="Georgia" panose="02040502050405020303" charset="0"/>
              </a:rPr>
              <a:t>my cheeks burning mildly</a:t>
            </a:r>
            <a:r>
              <a:rPr lang="en-US" altLang="zh-CN" sz="2400">
                <a:solidFill>
                  <a:schemeClr val="tx1"/>
                </a:solidFill>
                <a:latin typeface="Georgia" panose="02040502050405020303" charset="0"/>
                <a:cs typeface="Georgia" panose="02040502050405020303" charset="0"/>
              </a:rPr>
              <a:t> with embarrassment.  But the friendly look from the locals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eliminated my unease</a:t>
            </a:r>
            <a:r>
              <a:rPr lang="en-US" altLang="zh-CN" sz="2400">
                <a:solidFill>
                  <a:schemeClr val="tx1"/>
                </a:solidFill>
                <a:latin typeface="Georgia" panose="02040502050405020303" charset="0"/>
                <a:cs typeface="Georgia" panose="02040502050405020303" charset="0"/>
              </a:rPr>
              <a:t>, with one elderly man teaching me the art of holding chopsticks. </a:t>
            </a:r>
            <a:endParaRPr lang="en-US" altLang="zh-CN" sz="2400">
              <a:solidFill>
                <a:schemeClr val="tx1"/>
              </a:solidFill>
              <a:latin typeface="Georgia" panose="02040502050405020303" charset="0"/>
              <a:cs typeface="Georgia" panose="02040502050405020303" charset="0"/>
            </a:endParaRPr>
          </a:p>
          <a:p>
            <a:pPr marL="0" indent="457200" algn="just">
              <a:lnSpc>
                <a:spcPts val="2880"/>
              </a:lnSpc>
              <a:spcAft>
                <a:spcPts val="0"/>
              </a:spcAft>
              <a:buNone/>
            </a:pPr>
            <a:r>
              <a:rPr lang="en-US" altLang="zh-CN" sz="2400">
                <a:solidFill>
                  <a:schemeClr val="tx1"/>
                </a:solidFill>
                <a:latin typeface="Georgia" panose="02040502050405020303" charset="0"/>
                <a:cs typeface="Georgia" panose="02040502050405020303" charset="0"/>
              </a:rPr>
              <a:t>This experience didn't just fill my stomach; it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rejuvenated my spirit</a:t>
            </a:r>
            <a:r>
              <a:rPr lang="en-US" altLang="zh-CN" sz="2400">
                <a:solidFill>
                  <a:schemeClr val="tx1"/>
                </a:solidFill>
                <a:latin typeface="Georgia" panose="02040502050405020303" charset="0"/>
                <a:cs typeface="Georgia" panose="02040502050405020303" charset="0"/>
              </a:rPr>
              <a:t>. Later, I cruised on the Huangpu River, enjoying the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curving</a:t>
            </a:r>
            <a:r>
              <a:rPr lang="en-US" altLang="zh-CN" sz="2400">
                <a:solidFill>
                  <a:schemeClr val="tx1"/>
                </a:solidFill>
                <a:latin typeface="Georgia" panose="02040502050405020303" charset="0"/>
                <a:cs typeface="Georgia" panose="02040502050405020303" charset="0"/>
              </a:rPr>
              <a:t> skyline and feeling the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prosperity</a:t>
            </a:r>
            <a:r>
              <a:rPr lang="en-US" altLang="zh-CN" sz="2400">
                <a:solidFill>
                  <a:schemeClr val="tx1"/>
                </a:solidFill>
                <a:latin typeface="Georgia" panose="02040502050405020303" charset="0"/>
                <a:cs typeface="Georgia" panose="02040502050405020303" charset="0"/>
              </a:rPr>
              <a:t> of this metropolis. It seemed as if I was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transferred to</a:t>
            </a:r>
            <a:r>
              <a:rPr lang="en-US" altLang="zh-CN" sz="2400">
                <a:solidFill>
                  <a:schemeClr val="tx1"/>
                </a:solidFill>
                <a:latin typeface="Georgia" panose="02040502050405020303" charset="0"/>
                <a:cs typeface="Georgia" panose="02040502050405020303" charset="0"/>
              </a:rPr>
              <a:t>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a mythical land</a:t>
            </a:r>
            <a:r>
              <a:rPr lang="en-US" altLang="zh-CN" sz="2400">
                <a:solidFill>
                  <a:schemeClr val="tx1"/>
                </a:solidFill>
                <a:latin typeface="Georgia" panose="02040502050405020303" charset="0"/>
                <a:cs typeface="Georgia" panose="02040502050405020303" charset="0"/>
              </a:rPr>
              <a:t>, challenging any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fertile imagination</a:t>
            </a:r>
            <a:r>
              <a:rPr lang="en-US" altLang="zh-CN" sz="2400">
                <a:solidFill>
                  <a:schemeClr val="tx1"/>
                </a:solidFill>
                <a:latin typeface="Georgia" panose="02040502050405020303" charset="0"/>
                <a:cs typeface="Georgia" panose="02040502050405020303" charset="0"/>
              </a:rPr>
              <a:t>.</a:t>
            </a:r>
            <a:endParaRPr lang="en-US" altLang="zh-CN" sz="2400">
              <a:solidFill>
                <a:schemeClr val="tx1"/>
              </a:solidFill>
              <a:latin typeface="Georgia" panose="02040502050405020303" charset="0"/>
              <a:cs typeface="Georgia" panose="02040502050405020303" charset="0"/>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93700"/>
            <a:ext cx="10968990" cy="5855970"/>
          </a:xfrm>
          <a:ln>
            <a:solidFill>
              <a:schemeClr val="accent1"/>
            </a:solidFill>
          </a:ln>
        </p:spPr>
        <p:txBody>
          <a:bodyPr/>
          <a:p>
            <a:pPr marL="0" indent="0">
              <a:buNone/>
            </a:pPr>
            <a:r>
              <a:rPr lang="en-US" altLang="zh-CN" b="1">
                <a:solidFill>
                  <a:schemeClr val="tx1"/>
                </a:solidFill>
                <a:effectLst>
                  <a:outerShdw blurRad="38100" dist="38100" dir="2700000" algn="tl">
                    <a:srgbClr val="000000">
                      <a:alpha val="43137"/>
                    </a:srgbClr>
                  </a:outerShdw>
                </a:effectLst>
              </a:rPr>
              <a:t>P</a:t>
            </a:r>
            <a:r>
              <a:rPr lang="en-US" altLang="zh-CN" b="1" baseline="-25000">
                <a:solidFill>
                  <a:schemeClr val="tx1"/>
                </a:solidFill>
                <a:effectLst>
                  <a:outerShdw blurRad="38100" dist="38100" dir="2700000" algn="tl">
                    <a:srgbClr val="000000">
                      <a:alpha val="43137"/>
                    </a:srgbClr>
                  </a:outerShdw>
                </a:effectLst>
              </a:rPr>
              <a:t>228</a:t>
            </a:r>
            <a:r>
              <a:rPr lang="en-US" altLang="zh-CN" b="1">
                <a:solidFill>
                  <a:schemeClr val="tx1"/>
                </a:solidFill>
                <a:effectLst>
                  <a:outerShdw blurRad="38100" dist="38100" dir="2700000" algn="tl">
                    <a:srgbClr val="000000">
                      <a:alpha val="43137"/>
                    </a:srgbClr>
                  </a:outerShdw>
                </a:effectLst>
              </a:rPr>
              <a:t> 17.3</a:t>
            </a:r>
            <a:r>
              <a:rPr lang="zh-CN" altLang="en-US" b="1">
                <a:solidFill>
                  <a:schemeClr val="tx1"/>
                </a:solidFill>
                <a:effectLst>
                  <a:outerShdw blurRad="38100" dist="38100" dir="2700000" algn="tl">
                    <a:srgbClr val="000000">
                      <a:alpha val="43137"/>
                    </a:srgbClr>
                  </a:outerShdw>
                </a:effectLst>
              </a:rPr>
              <a:t>面部表情</a:t>
            </a:r>
            <a:endParaRPr lang="zh-CN" altLang="en-US" b="1">
              <a:solidFill>
                <a:schemeClr val="tx1"/>
              </a:solidFill>
              <a:effectLst>
                <a:outerShdw blurRad="38100" dist="38100" dir="2700000" algn="tl">
                  <a:srgbClr val="000000">
                    <a:alpha val="43137"/>
                  </a:srgbClr>
                </a:outerShdw>
              </a:effectLst>
            </a:endParaRPr>
          </a:p>
          <a:p>
            <a:pPr marL="0" indent="0">
              <a:buNone/>
            </a:pPr>
            <a:r>
              <a:rPr lang="en-US" altLang="zh-CN" b="1">
                <a:solidFill>
                  <a:schemeClr val="tx1"/>
                </a:solidFill>
                <a:effectLst>
                  <a:outerShdw blurRad="38100" dist="38100" dir="2700000" algn="tl">
                    <a:srgbClr val="000000">
                      <a:alpha val="43137"/>
                    </a:srgbClr>
                  </a:outerShdw>
                </a:effectLst>
              </a:rPr>
              <a:t>frown</a:t>
            </a:r>
            <a:r>
              <a:rPr lang="zh-CN" altLang="en-US" b="1">
                <a:solidFill>
                  <a:schemeClr val="tx1"/>
                </a:solidFill>
                <a:effectLst>
                  <a:outerShdw blurRad="38100" dist="38100" dir="2700000" algn="tl">
                    <a:srgbClr val="000000">
                      <a:alpha val="43137"/>
                    </a:srgbClr>
                  </a:outerShdw>
                </a:effectLst>
              </a:rPr>
              <a:t>皱眉</a:t>
            </a:r>
            <a:endParaRPr lang="zh-CN" altLang="en-US" b="1">
              <a:solidFill>
                <a:schemeClr val="tx1"/>
              </a:solidFill>
              <a:effectLst>
                <a:outerShdw blurRad="38100" dist="38100" dir="2700000" algn="tl">
                  <a:srgbClr val="000000">
                    <a:alpha val="43137"/>
                  </a:srgbClr>
                </a:outerShdw>
              </a:effectLst>
            </a:endParaRPr>
          </a:p>
          <a:p>
            <a:pPr marL="0" indent="0">
              <a:buNone/>
            </a:pPr>
            <a:r>
              <a:rPr lang="en-US">
                <a:solidFill>
                  <a:schemeClr val="tx1"/>
                </a:solidFill>
                <a:effectLst/>
              </a:rPr>
              <a:t>Staring at the complex math problem, she frowned slightly in concentration. </a:t>
            </a:r>
            <a:endParaRPr lang="en-US">
              <a:solidFill>
                <a:schemeClr val="tx1"/>
              </a:solidFill>
              <a:effectLst/>
            </a:endParaRPr>
          </a:p>
          <a:p>
            <a:pPr marL="0" indent="0">
              <a:buNone/>
            </a:pPr>
            <a:r>
              <a:rPr lang="en-US" b="1">
                <a:solidFill>
                  <a:schemeClr val="tx1"/>
                </a:solidFill>
                <a:effectLst>
                  <a:outerShdw blurRad="38100" dist="38100" dir="2700000" algn="tl">
                    <a:srgbClr val="000000">
                      <a:alpha val="43137"/>
                    </a:srgbClr>
                  </a:outerShdw>
                </a:effectLst>
              </a:rPr>
              <a:t>raise one’s eyebrows</a:t>
            </a:r>
            <a:r>
              <a:rPr lang="zh-CN" altLang="en-US" b="1">
                <a:solidFill>
                  <a:schemeClr val="tx1"/>
                </a:solidFill>
                <a:effectLst>
                  <a:outerShdw blurRad="38100" dist="38100" dir="2700000" algn="tl">
                    <a:srgbClr val="000000">
                      <a:alpha val="43137"/>
                    </a:srgbClr>
                  </a:outerShdw>
                </a:effectLst>
              </a:rPr>
              <a:t>挑眉（表示惊讶、怀疑或轻视）</a:t>
            </a:r>
            <a:endParaRPr lang="zh-CN" altLang="en-US" b="1">
              <a:solidFill>
                <a:schemeClr val="tx1"/>
              </a:solidFill>
              <a:effectLst>
                <a:outerShdw blurRad="38100" dist="38100" dir="2700000" algn="tl">
                  <a:srgbClr val="000000">
                    <a:alpha val="43137"/>
                  </a:srgbClr>
                </a:outerShdw>
              </a:effectLst>
            </a:endParaRPr>
          </a:p>
          <a:p>
            <a:pPr marL="0" indent="0">
              <a:buNone/>
            </a:pPr>
            <a:r>
              <a:rPr lang="en-US" altLang="zh-CN">
                <a:solidFill>
                  <a:schemeClr val="tx1"/>
                </a:solidFill>
                <a:effectLst/>
              </a:rPr>
              <a:t>At the news, she raised her eyebrows in skepticism. </a:t>
            </a:r>
            <a:endParaRPr lang="en-US" altLang="zh-CN">
              <a:solidFill>
                <a:schemeClr val="tx1"/>
              </a:solidFill>
              <a:effectLst/>
            </a:endParaRPr>
          </a:p>
          <a:p>
            <a:pPr marL="0" indent="0">
              <a:buNone/>
            </a:pPr>
            <a:r>
              <a:rPr lang="en-US" altLang="zh-CN">
                <a:solidFill>
                  <a:schemeClr val="tx1"/>
                </a:solidFill>
                <a:effectLst/>
              </a:rPr>
              <a:t>While others were still laboring over the last difficult question, she stood up, walked to the front and submitted her exam paper. All others raised their eyebrows in disbelief. </a:t>
            </a:r>
            <a:endParaRPr lang="en-US" altLang="zh-CN">
              <a:solidFill>
                <a:schemeClr val="tx1"/>
              </a:solidFill>
              <a:effectLst/>
            </a:endParaRPr>
          </a:p>
          <a:p>
            <a:pPr marL="0" indent="0">
              <a:buNone/>
            </a:pPr>
            <a:r>
              <a:rPr lang="en-US" altLang="zh-CN" b="1">
                <a:solidFill>
                  <a:schemeClr val="tx1"/>
                </a:solidFill>
                <a:effectLst>
                  <a:outerShdw blurRad="38100" dist="38100" dir="2700000" algn="tl">
                    <a:srgbClr val="000000">
                      <a:alpha val="43137"/>
                    </a:srgbClr>
                  </a:outerShdw>
                </a:effectLst>
              </a:rPr>
              <a:t>furrow one’s eyebrows, knit one’s eyebrows, wrinkle one’s forehead </a:t>
            </a:r>
            <a:endParaRPr lang="en-US" altLang="zh-CN" b="1">
              <a:solidFill>
                <a:schemeClr val="tx1"/>
              </a:solidFill>
              <a:effectLst>
                <a:outerShdw blurRad="38100" dist="38100" dir="2700000" algn="tl">
                  <a:srgbClr val="000000">
                    <a:alpha val="43137"/>
                  </a:srgbClr>
                </a:outerShdw>
              </a:effectLst>
            </a:endParaRPr>
          </a:p>
          <a:p>
            <a:pPr marL="0" indent="0">
              <a:buNone/>
            </a:pPr>
            <a:r>
              <a:rPr lang="en-US" altLang="zh-CN">
                <a:solidFill>
                  <a:schemeClr val="tx1"/>
                </a:solidFill>
                <a:effectLst/>
              </a:rPr>
              <a:t>His eyebrows furrowed in confusion and displeasure as he spotted the mistake on her paper.</a:t>
            </a:r>
            <a:endParaRPr lang="en-US" altLang="zh-CN">
              <a:solidFill>
                <a:schemeClr val="tx1"/>
              </a:solidFill>
              <a:effectLst/>
            </a:endParaRPr>
          </a:p>
          <a:p>
            <a:pPr marL="0" indent="0">
              <a:buNone/>
            </a:pPr>
            <a:r>
              <a:rPr lang="en-US" altLang="zh-CN">
                <a:solidFill>
                  <a:schemeClr val="tx1"/>
                </a:solidFill>
                <a:effectLst/>
              </a:rPr>
              <a:t>wiggle one’s eyebrows</a:t>
            </a:r>
            <a:r>
              <a:rPr lang="zh-CN" altLang="en-US">
                <a:solidFill>
                  <a:schemeClr val="tx1"/>
                </a:solidFill>
                <a:effectLst/>
              </a:rPr>
              <a:t>动眉毛（搞怪、调侃等，读续罕用）</a:t>
            </a:r>
            <a:endParaRPr lang="zh-CN" altLang="en-US">
              <a:solidFill>
                <a:schemeClr val="tx1"/>
              </a:solidFill>
              <a:effectLst/>
            </a:endParaRPr>
          </a:p>
          <a:p>
            <a:pPr marL="0" indent="0">
              <a:buNone/>
            </a:pPr>
            <a:r>
              <a:rPr lang="en-US" altLang="zh-CN">
                <a:solidFill>
                  <a:schemeClr val="tx1"/>
                </a:solidFill>
                <a:effectLst/>
              </a:rPr>
              <a:t>He wiggled his eyebrows playfully. </a:t>
            </a:r>
            <a:endParaRPr lang="en-US" altLang="zh-CN">
              <a:solidFill>
                <a:schemeClr val="tx1"/>
              </a:solidFill>
              <a:effectLst/>
            </a:endParaRPr>
          </a:p>
          <a:p>
            <a:pPr marL="0" indent="0">
              <a:buNone/>
            </a:pPr>
            <a:endParaRPr lang="en-US" altLang="zh-CN">
              <a:solidFill>
                <a:schemeClr val="tx1"/>
              </a:solidFill>
              <a:effectLst/>
            </a:endParaRPr>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93700"/>
            <a:ext cx="10968990" cy="5855970"/>
          </a:xfrm>
          <a:ln>
            <a:solidFill>
              <a:schemeClr val="accent1"/>
            </a:solidFill>
          </a:ln>
        </p:spPr>
        <p:txBody>
          <a:bodyPr/>
          <a:p>
            <a:pPr marL="0" indent="0">
              <a:buNone/>
            </a:pPr>
            <a:r>
              <a:rPr lang="en-US" altLang="zh-CN">
                <a:solidFill>
                  <a:schemeClr val="tx1"/>
                </a:solidFill>
                <a:effectLst>
                  <a:outerShdw blurRad="38100" dist="38100" dir="2700000" algn="tl">
                    <a:srgbClr val="000000">
                      <a:alpha val="43137"/>
                    </a:srgbClr>
                  </a:outerShdw>
                </a:effectLst>
              </a:rPr>
              <a:t>(</a:t>
            </a:r>
            <a:r>
              <a:rPr lang="zh-CN" altLang="en-US">
                <a:solidFill>
                  <a:schemeClr val="tx1"/>
                </a:solidFill>
                <a:effectLst>
                  <a:outerShdw blurRad="38100" dist="38100" dir="2700000" algn="tl">
                    <a:srgbClr val="000000">
                      <a:alpha val="43137"/>
                    </a:srgbClr>
                  </a:outerShdw>
                </a:effectLst>
              </a:rPr>
              <a:t>拓展</a:t>
            </a:r>
            <a:r>
              <a:rPr lang="en-US" altLang="zh-CN">
                <a:solidFill>
                  <a:schemeClr val="tx1"/>
                </a:solidFill>
                <a:effectLst>
                  <a:outerShdw blurRad="38100" dist="38100" dir="2700000" algn="tl">
                    <a:srgbClr val="000000">
                      <a:alpha val="43137"/>
                    </a:srgbClr>
                  </a:outerShdw>
                </a:effectLst>
              </a:rPr>
              <a:t>) wiggle-wriggle, wobble-waddle </a:t>
            </a:r>
            <a:endParaRPr lang="en-US" altLang="zh-CN">
              <a:solidFill>
                <a:schemeClr val="tx1"/>
              </a:solidFill>
              <a:effectLst>
                <a:outerShdw blurRad="38100" dist="38100" dir="2700000" algn="tl">
                  <a:srgbClr val="000000">
                    <a:alpha val="43137"/>
                  </a:srgbClr>
                </a:outerShdw>
              </a:effectLst>
            </a:endParaRPr>
          </a:p>
          <a:p>
            <a:pPr marL="0" indent="0">
              <a:buNone/>
            </a:pPr>
            <a:endParaRPr lang="en-US" altLang="zh-CN">
              <a:solidFill>
                <a:schemeClr val="tx1"/>
              </a:solidFill>
              <a:effectLst>
                <a:outerShdw blurRad="38100" dist="38100" dir="2700000" algn="tl">
                  <a:srgbClr val="000000">
                    <a:alpha val="43137"/>
                  </a:srgbClr>
                </a:outerShdw>
              </a:effectLst>
            </a:endParaRPr>
          </a:p>
        </p:txBody>
      </p:sp>
      <p:pic>
        <p:nvPicPr>
          <p:cNvPr id="4" name="图片 3" descr="Camera_XHS_1766436034024_edit_116254904083301"/>
          <p:cNvPicPr>
            <a:picLocks noChangeAspect="1"/>
          </p:cNvPicPr>
          <p:nvPr/>
        </p:nvPicPr>
        <p:blipFill>
          <a:blip r:embed="rId2"/>
          <a:stretch>
            <a:fillRect/>
          </a:stretch>
        </p:blipFill>
        <p:spPr>
          <a:xfrm>
            <a:off x="1520190" y="964565"/>
            <a:ext cx="3505200" cy="2844800"/>
          </a:xfrm>
          <a:prstGeom prst="rect">
            <a:avLst/>
          </a:prstGeom>
        </p:spPr>
      </p:pic>
      <p:sp>
        <p:nvSpPr>
          <p:cNvPr id="5" name="文本框 4"/>
          <p:cNvSpPr txBox="1"/>
          <p:nvPr/>
        </p:nvSpPr>
        <p:spPr>
          <a:xfrm>
            <a:off x="748030" y="4174490"/>
            <a:ext cx="10746105" cy="1198880"/>
          </a:xfrm>
          <a:prstGeom prst="rect">
            <a:avLst/>
          </a:prstGeom>
          <a:noFill/>
          <a:ln>
            <a:solidFill>
              <a:schemeClr val="accent1"/>
            </a:solidFill>
          </a:ln>
        </p:spPr>
        <p:txBody>
          <a:bodyPr wrap="square" rtlCol="0">
            <a:spAutoFit/>
          </a:bodyPr>
          <a:p>
            <a:r>
              <a:rPr lang="en-US" altLang="zh-CN" sz="2400">
                <a:solidFill>
                  <a:schemeClr val="tx1"/>
                </a:solidFill>
              </a:rPr>
              <a:t>As the earth revolves around the sun in a timeless fashion, its axis wobbles slightly. </a:t>
            </a:r>
            <a:endParaRPr lang="en-US" altLang="zh-CN" sz="2400">
              <a:solidFill>
                <a:schemeClr val="tx1"/>
              </a:solidFill>
            </a:endParaRPr>
          </a:p>
          <a:p>
            <a:r>
              <a:rPr lang="en-US" altLang="zh-CN" sz="2400">
                <a:solidFill>
                  <a:schemeClr val="tx1"/>
                </a:solidFill>
              </a:rPr>
              <a:t>As she was wiggling happily in the dorm, a knock on the door was heard. </a:t>
            </a:r>
            <a:endParaRPr lang="en-US" altLang="zh-CN" sz="2400">
              <a:solidFill>
                <a:schemeClr val="tx1"/>
              </a:solidFill>
            </a:endParaRPr>
          </a:p>
        </p:txBody>
      </p:sp>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56235"/>
            <a:ext cx="10968990" cy="5893435"/>
          </a:xfrm>
          <a:ln>
            <a:solidFill>
              <a:schemeClr val="accent1"/>
            </a:solidFill>
          </a:ln>
        </p:spPr>
        <p:txBody>
          <a:bodyPr>
            <a:normAutofit lnSpcReduction="10000"/>
          </a:bodyPr>
          <a:p>
            <a:pPr marL="0" indent="0">
              <a:buNone/>
            </a:pPr>
            <a:r>
              <a:rPr lang="zh-CN" altLang="en-US" b="1">
                <a:solidFill>
                  <a:schemeClr val="tx1"/>
                </a:solidFill>
                <a:effectLst>
                  <a:outerShdw blurRad="38100" dist="38100" dir="2700000" algn="tl">
                    <a:srgbClr val="000000">
                      <a:alpha val="43137"/>
                    </a:srgbClr>
                  </a:outerShdw>
                </a:effectLst>
              </a:rPr>
              <a:t>动眼睛</a:t>
            </a:r>
            <a:endParaRPr lang="zh-CN" altLang="en-US" b="1">
              <a:solidFill>
                <a:schemeClr val="tx1"/>
              </a:solidFill>
              <a:effectLst>
                <a:outerShdw blurRad="38100" dist="38100" dir="2700000" algn="tl">
                  <a:srgbClr val="000000">
                    <a:alpha val="43137"/>
                  </a:srgbClr>
                </a:outerShdw>
              </a:effectLst>
            </a:endParaRPr>
          </a:p>
          <a:p>
            <a:pPr marL="0" indent="0">
              <a:buNone/>
            </a:pPr>
            <a:r>
              <a:rPr lang="en-US" altLang="zh-CN">
                <a:solidFill>
                  <a:schemeClr val="tx1"/>
                </a:solidFill>
                <a:effectLst>
                  <a:outerShdw blurRad="38100" dist="38100" dir="2700000" algn="tl">
                    <a:srgbClr val="000000">
                      <a:alpha val="43137"/>
                    </a:srgbClr>
                  </a:outerShdw>
                </a:effectLst>
              </a:rPr>
              <a:t>blink</a:t>
            </a:r>
            <a:r>
              <a:rPr lang="zh-CN" altLang="en-US">
                <a:solidFill>
                  <a:schemeClr val="tx1"/>
                </a:solidFill>
                <a:effectLst>
                  <a:outerShdw blurRad="38100" dist="38100" dir="2700000" algn="tl">
                    <a:srgbClr val="000000">
                      <a:alpha val="43137"/>
                    </a:srgbClr>
                  </a:outerShdw>
                </a:effectLst>
              </a:rPr>
              <a:t>眨眼睛，</a:t>
            </a:r>
            <a:r>
              <a:rPr lang="en-US" altLang="zh-CN">
                <a:solidFill>
                  <a:schemeClr val="tx1"/>
                </a:solidFill>
                <a:effectLst>
                  <a:outerShdw blurRad="38100" dist="38100" dir="2700000" algn="tl">
                    <a:srgbClr val="000000">
                      <a:alpha val="43137"/>
                    </a:srgbClr>
                  </a:outerShdw>
                </a:effectLst>
              </a:rPr>
              <a:t>wink</a:t>
            </a:r>
            <a:r>
              <a:rPr lang="zh-CN" altLang="en-US">
                <a:solidFill>
                  <a:schemeClr val="tx1"/>
                </a:solidFill>
                <a:effectLst>
                  <a:outerShdw blurRad="38100" dist="38100" dir="2700000" algn="tl">
                    <a:srgbClr val="000000">
                      <a:alpha val="43137"/>
                    </a:srgbClr>
                  </a:outerShdw>
                </a:effectLst>
              </a:rPr>
              <a:t>眨一只眼睛（使眼色、开玩笑）</a:t>
            </a:r>
            <a:endParaRPr lang="zh-CN" altLang="en-US">
              <a:solidFill>
                <a:schemeClr val="tx1"/>
              </a:solidFill>
              <a:effectLst>
                <a:outerShdw blurRad="38100" dist="38100" dir="2700000" algn="tl">
                  <a:srgbClr val="000000">
                    <a:alpha val="43137"/>
                  </a:srgbClr>
                </a:outerShdw>
              </a:effectLst>
            </a:endParaRPr>
          </a:p>
          <a:p>
            <a:pPr marL="0" indent="0">
              <a:buNone/>
            </a:pPr>
            <a:r>
              <a:rPr lang="en-US" altLang="zh-CN">
                <a:solidFill>
                  <a:schemeClr val="tx1"/>
                </a:solidFill>
              </a:rPr>
              <a:t>She blinked her eyes in surprise when she knew she had made a mistake. </a:t>
            </a:r>
            <a:endParaRPr lang="en-US" altLang="zh-CN">
              <a:solidFill>
                <a:schemeClr val="tx1"/>
              </a:solidFill>
            </a:endParaRPr>
          </a:p>
          <a:p>
            <a:pPr marL="0" indent="0">
              <a:buNone/>
            </a:pPr>
            <a:r>
              <a:rPr lang="en-US" altLang="zh-CN">
                <a:solidFill>
                  <a:schemeClr val="tx1"/>
                </a:solidFill>
              </a:rPr>
              <a:t>+flutter one’s eyelashes, not bat an eye </a:t>
            </a:r>
            <a:endParaRPr lang="en-US" altLang="zh-CN">
              <a:solidFill>
                <a:schemeClr val="tx1"/>
              </a:solidFill>
            </a:endParaRPr>
          </a:p>
          <a:p>
            <a:pPr marL="0" indent="0">
              <a:buNone/>
            </a:pPr>
            <a:r>
              <a:rPr lang="en-US" altLang="zh-CN">
                <a:solidFill>
                  <a:schemeClr val="tx1"/>
                </a:solidFill>
              </a:rPr>
              <a:t>Hearing that she had made a mistake, she didn’t even bat an eye, firmly believing it was impossible. </a:t>
            </a:r>
            <a:endParaRPr lang="en-US" altLang="zh-CN">
              <a:solidFill>
                <a:schemeClr val="tx1"/>
              </a:solidFill>
            </a:endParaRPr>
          </a:p>
          <a:p>
            <a:pPr marL="0" indent="0">
              <a:buNone/>
            </a:pPr>
            <a:r>
              <a:rPr lang="en-US" altLang="zh-CN">
                <a:solidFill>
                  <a:schemeClr val="tx1"/>
                </a:solidFill>
                <a:effectLst>
                  <a:outerShdw blurRad="38100" dist="38100" dir="2700000" algn="tl">
                    <a:srgbClr val="000000">
                      <a:alpha val="43137"/>
                    </a:srgbClr>
                  </a:outerShdw>
                </a:effectLst>
              </a:rPr>
              <a:t>widen one’s eyes</a:t>
            </a:r>
            <a:r>
              <a:rPr lang="zh-CN" altLang="en-US">
                <a:solidFill>
                  <a:schemeClr val="tx1"/>
                </a:solidFill>
                <a:effectLst>
                  <a:outerShdw blurRad="38100" dist="38100" dir="2700000" algn="tl">
                    <a:srgbClr val="000000">
                      <a:alpha val="43137"/>
                    </a:srgbClr>
                  </a:outerShdw>
                </a:effectLst>
              </a:rPr>
              <a:t>睁大眼睛</a:t>
            </a:r>
            <a:endParaRPr lang="zh-CN" altLang="en-US">
              <a:solidFill>
                <a:schemeClr val="tx1"/>
              </a:solidFill>
              <a:effectLst>
                <a:outerShdw blurRad="38100" dist="38100" dir="2700000" algn="tl">
                  <a:srgbClr val="000000">
                    <a:alpha val="43137"/>
                  </a:srgbClr>
                </a:outerShdw>
              </a:effectLst>
            </a:endParaRPr>
          </a:p>
          <a:p>
            <a:pPr marL="0" indent="0">
              <a:buNone/>
            </a:pPr>
            <a:r>
              <a:rPr lang="en-US" altLang="zh-CN">
                <a:solidFill>
                  <a:schemeClr val="tx1"/>
                </a:solidFill>
              </a:rPr>
              <a:t>She widened her eyes at the wrong calculation which arose from her carelessness. </a:t>
            </a:r>
            <a:endParaRPr lang="en-US" altLang="zh-CN">
              <a:solidFill>
                <a:schemeClr val="tx1"/>
              </a:solidFill>
            </a:endParaRPr>
          </a:p>
          <a:p>
            <a:pPr marL="0" indent="0">
              <a:buNone/>
            </a:pPr>
            <a:r>
              <a:rPr lang="en-US" altLang="zh-CN">
                <a:solidFill>
                  <a:schemeClr val="tx1"/>
                </a:solidFill>
                <a:effectLst>
                  <a:outerShdw blurRad="38100" dist="38100" dir="2700000" algn="tl">
                    <a:srgbClr val="000000">
                      <a:alpha val="43137"/>
                    </a:srgbClr>
                  </a:outerShdw>
                </a:effectLst>
              </a:rPr>
              <a:t>avert one’s eyes</a:t>
            </a:r>
            <a:r>
              <a:rPr lang="zh-CN" altLang="en-US">
                <a:solidFill>
                  <a:schemeClr val="tx1"/>
                </a:solidFill>
                <a:effectLst>
                  <a:outerShdw blurRad="38100" dist="38100" dir="2700000" algn="tl">
                    <a:srgbClr val="000000">
                      <a:alpha val="43137"/>
                    </a:srgbClr>
                  </a:outerShdw>
                </a:effectLst>
              </a:rPr>
              <a:t>转移视线</a:t>
            </a:r>
            <a:endParaRPr lang="zh-CN" altLang="en-US">
              <a:solidFill>
                <a:schemeClr val="tx1"/>
              </a:solidFill>
              <a:effectLst>
                <a:outerShdw blurRad="38100" dist="38100" dir="2700000" algn="tl">
                  <a:srgbClr val="000000">
                    <a:alpha val="43137"/>
                  </a:srgbClr>
                </a:outerShdw>
              </a:effectLst>
            </a:endParaRPr>
          </a:p>
          <a:p>
            <a:pPr marL="0" indent="0">
              <a:buNone/>
            </a:pPr>
            <a:r>
              <a:rPr lang="en-US" altLang="zh-CN">
                <a:solidFill>
                  <a:schemeClr val="tx1"/>
                </a:solidFill>
              </a:rPr>
              <a:t>She averted her eyes, unable to accept the fact that Elizabeth got a full mark. Suddenly, tears came out. </a:t>
            </a:r>
            <a:endParaRPr lang="en-US" altLang="zh-CN">
              <a:solidFill>
                <a:schemeClr val="tx1"/>
              </a:solidFill>
            </a:endParaRPr>
          </a:p>
          <a:p>
            <a:pPr marL="0" indent="0">
              <a:buNone/>
            </a:pPr>
            <a:r>
              <a:rPr lang="en-US" altLang="zh-CN">
                <a:solidFill>
                  <a:schemeClr val="tx1"/>
                </a:solidFill>
                <a:effectLst>
                  <a:outerShdw blurRad="38100" dist="38100" dir="2700000" algn="tl">
                    <a:srgbClr val="000000">
                      <a:alpha val="43137"/>
                    </a:srgbClr>
                  </a:outerShdw>
                </a:effectLst>
              </a:rPr>
              <a:t>clench one’s eyes shut</a:t>
            </a:r>
            <a:r>
              <a:rPr lang="zh-CN" altLang="en-US">
                <a:solidFill>
                  <a:schemeClr val="tx1"/>
                </a:solidFill>
                <a:effectLst>
                  <a:outerShdw blurRad="38100" dist="38100" dir="2700000" algn="tl">
                    <a:srgbClr val="000000">
                      <a:alpha val="43137"/>
                    </a:srgbClr>
                  </a:outerShdw>
                </a:effectLst>
              </a:rPr>
              <a:t>紧闭双眼</a:t>
            </a:r>
            <a:endParaRPr lang="zh-CN" altLang="en-US">
              <a:solidFill>
                <a:schemeClr val="tx1"/>
              </a:solidFill>
              <a:effectLst>
                <a:outerShdw blurRad="38100" dist="38100" dir="2700000" algn="tl">
                  <a:srgbClr val="000000">
                    <a:alpha val="43137"/>
                  </a:srgbClr>
                </a:outerShdw>
              </a:effectLst>
            </a:endParaRPr>
          </a:p>
          <a:p>
            <a:pPr marL="0" indent="0">
              <a:buNone/>
            </a:pPr>
            <a:r>
              <a:rPr lang="en-US" altLang="zh-CN">
                <a:solidFill>
                  <a:schemeClr val="tx1"/>
                </a:solidFill>
              </a:rPr>
              <a:t>She sat still in the chair, clenching her eyes shut. </a:t>
            </a:r>
            <a:endParaRPr lang="en-US" altLang="zh-CN">
              <a:solidFill>
                <a:schemeClr val="tx1"/>
              </a:solidFill>
            </a:endParaRPr>
          </a:p>
          <a:p>
            <a:pPr marL="0" indent="0">
              <a:buNone/>
            </a:pPr>
            <a:endParaRPr lang="zh-CN" altLang="en-US"/>
          </a:p>
          <a:p>
            <a:pPr marL="0" indent="0">
              <a:buNone/>
            </a:pPr>
            <a:endParaRPr lang="zh-CN" altLang="en-US"/>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05130"/>
            <a:ext cx="10968990" cy="5844540"/>
          </a:xfrm>
          <a:ln>
            <a:solidFill>
              <a:schemeClr val="accent1"/>
            </a:solidFill>
          </a:ln>
        </p:spPr>
        <p:txBody>
          <a:bodyPr/>
          <a:p>
            <a:pPr marL="0" indent="0" algn="just">
              <a:buNone/>
            </a:pPr>
            <a:r>
              <a:rPr lang="en-US" sz="2000">
                <a:solidFill>
                  <a:schemeClr val="tx1"/>
                </a:solidFill>
                <a:effectLst/>
                <a:sym typeface="+mn-ea"/>
              </a:rPr>
              <a:t>     </a:t>
            </a:r>
            <a:endParaRPr lang="en-US" sz="2000">
              <a:solidFill>
                <a:schemeClr val="tx1"/>
              </a:solidFill>
              <a:effectLst/>
              <a:sym typeface="+mn-ea"/>
            </a:endParaRPr>
          </a:p>
          <a:p>
            <a:pPr marL="0" indent="457200" algn="just">
              <a:buNone/>
            </a:pPr>
            <a:r>
              <a:rPr lang="en-US" sz="2000">
                <a:solidFill>
                  <a:schemeClr val="tx1"/>
                </a:solidFill>
                <a:effectLst/>
                <a:sym typeface="+mn-ea"/>
              </a:rPr>
              <a:t>Staring at the complex math problem, she frowned slightly in concentration. </a:t>
            </a:r>
            <a:r>
              <a:rPr lang="en-US" altLang="zh-CN" sz="2000">
                <a:solidFill>
                  <a:schemeClr val="tx1"/>
                </a:solidFill>
                <a:effectLst/>
                <a:sym typeface="+mn-ea"/>
              </a:rPr>
              <a:t>While others were still laboring over the last difficult question, she stood up, walked to the front and submitted her exam paper. All others raised their eyebrows in disbelief. His eyebrows furrowed in confusion and displeasure as he spotted the mistake on her paper. </a:t>
            </a:r>
            <a:r>
              <a:rPr lang="en-US" altLang="zh-CN" sz="2000">
                <a:solidFill>
                  <a:schemeClr val="tx1"/>
                </a:solidFill>
                <a:sym typeface="+mn-ea"/>
              </a:rPr>
              <a:t>As she was wiggling happily in the dorm, a knock on the door was heard. She blinked her eyes in surprise when she knew she had made a mistake. She widened her eyes at the wrong calculation which arose from her carelessness. She averted her eyes, unable to accept the fact that Elizabeth got a full mark. Suddenly, tears came out. She sat still in the chair, clenching her eyes shut. </a:t>
            </a:r>
            <a:endParaRPr lang="en-US" altLang="zh-CN" sz="2000">
              <a:solidFill>
                <a:schemeClr val="tx1"/>
              </a:solidFill>
            </a:endParaRPr>
          </a:p>
          <a:p>
            <a:pPr marL="0" indent="0">
              <a:buNone/>
            </a:pPr>
            <a:endParaRPr lang="en-US" altLang="zh-CN">
              <a:solidFill>
                <a:schemeClr val="tx1"/>
              </a:solidFill>
            </a:endParaRPr>
          </a:p>
          <a:p>
            <a:pPr marL="0" indent="0">
              <a:buNone/>
            </a:pPr>
            <a:endParaRPr lang="en-US" altLang="zh-CN">
              <a:solidFill>
                <a:schemeClr val="tx1"/>
              </a:solidFill>
            </a:endParaRPr>
          </a:p>
          <a:p>
            <a:pPr marL="0" indent="0">
              <a:buNone/>
            </a:pPr>
            <a:endParaRPr lang="en-US" altLang="zh-CN">
              <a:solidFill>
                <a:schemeClr val="tx1"/>
              </a:solidFill>
            </a:endParaRPr>
          </a:p>
          <a:p>
            <a:pPr marL="0" indent="0">
              <a:buNone/>
            </a:pPr>
            <a:endParaRPr lang="en-US" altLang="zh-CN">
              <a:solidFill>
                <a:schemeClr val="tx1"/>
              </a:solidFill>
            </a:endParaRPr>
          </a:p>
          <a:p>
            <a:pPr marL="0" indent="0">
              <a:buNone/>
            </a:pPr>
            <a:endParaRPr lang="en-US" altLang="zh-CN">
              <a:solidFill>
                <a:schemeClr val="tx1"/>
              </a:solidFill>
              <a:effectLst/>
            </a:endParaRPr>
          </a:p>
          <a:p>
            <a:pPr marL="0" indent="0">
              <a:buNone/>
            </a:pPr>
            <a:endParaRPr lang="en-US" altLang="zh-CN">
              <a:solidFill>
                <a:schemeClr val="tx1"/>
              </a:solidFill>
              <a:effectLst/>
            </a:endParaRPr>
          </a:p>
          <a:p>
            <a:pPr marL="0" indent="0">
              <a:buNone/>
            </a:pPr>
            <a:endParaRPr lang="en-US">
              <a:solidFill>
                <a:schemeClr val="tx1"/>
              </a:solidFill>
              <a:effectLst/>
            </a:endParaRPr>
          </a:p>
          <a:p>
            <a:pPr marL="0" indent="0">
              <a:buNone/>
            </a:pPr>
            <a:endParaRPr lang="zh-CN" altLang="en-US"/>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99415"/>
            <a:ext cx="10968990" cy="5850255"/>
          </a:xfrm>
          <a:ln>
            <a:solidFill>
              <a:schemeClr val="accent1"/>
            </a:solidFill>
          </a:ln>
        </p:spPr>
        <p:txBody>
          <a:bodyPr>
            <a:normAutofit lnSpcReduction="20000"/>
          </a:bodyPr>
          <a:p>
            <a:pPr marL="0" indent="457200" algn="just">
              <a:spcAft>
                <a:spcPts val="0"/>
              </a:spcAft>
              <a:buNone/>
            </a:pPr>
            <a:r>
              <a:rPr lang="en-US" altLang="zh-CN" sz="2000">
                <a:solidFill>
                  <a:schemeClr val="tx1"/>
                </a:solidFill>
                <a:latin typeface="Georgia" panose="02040502050405020303" charset="0"/>
                <a:cs typeface="Georgia" panose="02040502050405020303" charset="0"/>
              </a:rPr>
              <a:t>Staring at the complex math problem, she </a:t>
            </a:r>
            <a:r>
              <a:rPr lang="en-US" altLang="zh-CN" sz="2000">
                <a:solidFill>
                  <a:srgbClr val="FF0000"/>
                </a:solidFill>
                <a:latin typeface="Georgia" panose="02040502050405020303" charset="0"/>
                <a:cs typeface="Georgia" panose="02040502050405020303" charset="0"/>
              </a:rPr>
              <a:t>frowned</a:t>
            </a:r>
            <a:r>
              <a:rPr lang="en-US" altLang="zh-CN" sz="2000">
                <a:solidFill>
                  <a:schemeClr val="tx1"/>
                </a:solidFill>
                <a:latin typeface="Georgia" panose="02040502050405020303" charset="0"/>
                <a:cs typeface="Georgia" panose="02040502050405020303" charset="0"/>
              </a:rPr>
              <a:t> slightly in concentration. After some thinking, her pen flew on the page. While others were still laboring, she stood up and submitted her paper, confident and delighted, drawing </a:t>
            </a:r>
            <a:r>
              <a:rPr lang="en-US" altLang="zh-CN" sz="2000">
                <a:solidFill>
                  <a:srgbClr val="FF0000"/>
                </a:solidFill>
                <a:latin typeface="Georgia" panose="02040502050405020303" charset="0"/>
                <a:cs typeface="Georgia" panose="02040502050405020303" charset="0"/>
              </a:rPr>
              <a:t>raised eyebrows</a:t>
            </a:r>
            <a:r>
              <a:rPr lang="en-US" altLang="zh-CN" sz="2000">
                <a:solidFill>
                  <a:schemeClr val="tx1"/>
                </a:solidFill>
                <a:latin typeface="Georgia" panose="02040502050405020303" charset="0"/>
                <a:cs typeface="Georgia" panose="02040502050405020303" charset="0"/>
              </a:rPr>
              <a:t> of disbelief from the class. Mr. Smith scanned her paper and </a:t>
            </a:r>
            <a:r>
              <a:rPr lang="en-US" altLang="zh-CN" sz="2000">
                <a:solidFill>
                  <a:srgbClr val="FF0000"/>
                </a:solidFill>
                <a:latin typeface="Georgia" panose="02040502050405020303" charset="0"/>
                <a:cs typeface="Georgia" panose="02040502050405020303" charset="0"/>
              </a:rPr>
              <a:t>furrowed his brows</a:t>
            </a:r>
            <a:r>
              <a:rPr lang="en-US" altLang="zh-CN" sz="2000">
                <a:solidFill>
                  <a:schemeClr val="tx1"/>
                </a:solidFill>
                <a:latin typeface="Georgia" panose="02040502050405020303" charset="0"/>
                <a:cs typeface="Georgia" panose="02040502050405020303" charset="0"/>
              </a:rPr>
              <a:t>, for he saw a mistake.</a:t>
            </a:r>
            <a:endParaRPr lang="en-US" altLang="zh-CN" sz="2000">
              <a:solidFill>
                <a:schemeClr val="tx1"/>
              </a:solidFill>
              <a:latin typeface="Georgia" panose="02040502050405020303" charset="0"/>
              <a:cs typeface="Georgia" panose="02040502050405020303" charset="0"/>
            </a:endParaRPr>
          </a:p>
          <a:p>
            <a:pPr marL="0" indent="457200" algn="just">
              <a:spcAft>
                <a:spcPts val="0"/>
              </a:spcAft>
              <a:buNone/>
            </a:pPr>
            <a:r>
              <a:rPr lang="en-US" altLang="zh-CN" sz="2000">
                <a:solidFill>
                  <a:schemeClr val="tx1"/>
                </a:solidFill>
                <a:latin typeface="Georgia" panose="02040502050405020303" charset="0"/>
                <a:cs typeface="Georgia" panose="02040502050405020303" charset="0"/>
              </a:rPr>
              <a:t>Back in the dorm, she was still wiggling happily, replaying her triumph, when a sharp knock shattered her mood. It was a classmate, sent to fetch her to the teacher’s office. The moment the words “there’s a mistake” left his lips, her happy wiggle froze. She blinked, once, twice, as if clearing a mirage.</a:t>
            </a:r>
            <a:endParaRPr lang="en-US" altLang="zh-CN" sz="2000">
              <a:solidFill>
                <a:schemeClr val="tx1"/>
              </a:solidFill>
              <a:latin typeface="Georgia" panose="02040502050405020303" charset="0"/>
              <a:cs typeface="Georgia" panose="02040502050405020303" charset="0"/>
            </a:endParaRPr>
          </a:p>
          <a:p>
            <a:pPr marL="0" indent="457200" algn="just">
              <a:spcAft>
                <a:spcPts val="0"/>
              </a:spcAft>
              <a:buNone/>
            </a:pPr>
            <a:r>
              <a:rPr lang="en-US" altLang="zh-CN" sz="2000">
                <a:solidFill>
                  <a:schemeClr val="tx1"/>
                </a:solidFill>
                <a:latin typeface="Georgia" panose="02040502050405020303" charset="0"/>
                <a:cs typeface="Georgia" panose="02040502050405020303" charset="0"/>
              </a:rPr>
              <a:t>In the office, confronted with the flawed calculation circled in red, </a:t>
            </a:r>
            <a:r>
              <a:rPr lang="en-US" altLang="zh-CN" sz="2000">
                <a:solidFill>
                  <a:srgbClr val="FF0000"/>
                </a:solidFill>
                <a:latin typeface="Georgia" panose="02040502050405020303" charset="0"/>
                <a:cs typeface="Georgia" panose="02040502050405020303" charset="0"/>
              </a:rPr>
              <a:t>her eyes widened</a:t>
            </a:r>
            <a:r>
              <a:rPr lang="en-US" altLang="zh-CN" sz="2000">
                <a:solidFill>
                  <a:schemeClr val="tx1"/>
                </a:solidFill>
                <a:latin typeface="Georgia" panose="02040502050405020303" charset="0"/>
                <a:cs typeface="Georgia" panose="02040502050405020303" charset="0"/>
              </a:rPr>
              <a:t> in horrified recognition of her own carelessness. Then, her gaze drifted to the desk beside it, where Elizabeth’s perfect paper lay. She </a:t>
            </a:r>
            <a:r>
              <a:rPr lang="en-US" altLang="zh-CN" sz="2000">
                <a:solidFill>
                  <a:srgbClr val="FF0000"/>
                </a:solidFill>
                <a:latin typeface="Georgia" panose="02040502050405020303" charset="0"/>
                <a:cs typeface="Georgia" panose="02040502050405020303" charset="0"/>
              </a:rPr>
              <a:t>averted her eyes</a:t>
            </a:r>
            <a:r>
              <a:rPr lang="en-US" altLang="zh-CN" sz="2000">
                <a:solidFill>
                  <a:schemeClr val="tx1"/>
                </a:solidFill>
                <a:latin typeface="Georgia" panose="02040502050405020303" charset="0"/>
                <a:cs typeface="Georgia" panose="02040502050405020303" charset="0"/>
              </a:rPr>
              <a:t>, the reality of Elizabeth‘s full mark hitting her harder than her own failure. The dam broke. Suddenly, hot tears welled up and spilled over. Back in her dorm, she sank into a chair, </a:t>
            </a:r>
            <a:r>
              <a:rPr lang="en-US" altLang="zh-CN" sz="2000">
                <a:solidFill>
                  <a:srgbClr val="FF0000"/>
                </a:solidFill>
                <a:latin typeface="Georgia" panose="02040502050405020303" charset="0"/>
                <a:cs typeface="Georgia" panose="02040502050405020303" charset="0"/>
              </a:rPr>
              <a:t>clenching her eyes shut</a:t>
            </a:r>
            <a:r>
              <a:rPr lang="en-US" altLang="zh-CN" sz="2000">
                <a:solidFill>
                  <a:schemeClr val="tx1"/>
                </a:solidFill>
                <a:latin typeface="Georgia" panose="02040502050405020303" charset="0"/>
                <a:cs typeface="Georgia" panose="02040502050405020303" charset="0"/>
              </a:rPr>
              <a:t> against the world, the taste of victory turned to ashes in her mouth.</a:t>
            </a:r>
            <a:endParaRPr lang="en-US" altLang="zh-CN" sz="2000">
              <a:solidFill>
                <a:schemeClr val="tx1"/>
              </a:solidFill>
              <a:latin typeface="Georgia" panose="02040502050405020303" charset="0"/>
              <a:cs typeface="Georgia" panose="02040502050405020303" charset="0"/>
            </a:endParaRPr>
          </a:p>
        </p:txBody>
      </p:sp>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12115"/>
            <a:ext cx="10968990" cy="5837555"/>
          </a:xfrm>
          <a:ln>
            <a:solidFill>
              <a:schemeClr val="accent1"/>
            </a:solidFill>
          </a:ln>
        </p:spPr>
        <p:txBody>
          <a:bodyPr/>
          <a:p>
            <a:pPr marL="0" indent="0">
              <a:buNone/>
            </a:pPr>
            <a:endParaRPr lang="en-US" altLang="zh-CN" sz="2800">
              <a:solidFill>
                <a:schemeClr val="tx1"/>
              </a:solidFill>
              <a:latin typeface="Segoe UI Variable Small Semibold" charset="0"/>
              <a:cs typeface="Segoe UI Variable Small Semibold" charset="0"/>
            </a:endParaRPr>
          </a:p>
          <a:p>
            <a:pPr marL="0" indent="0">
              <a:buNone/>
            </a:pPr>
            <a:r>
              <a:rPr lang="en-US" altLang="zh-CN" sz="2800">
                <a:solidFill>
                  <a:schemeClr val="tx1"/>
                </a:solidFill>
                <a:latin typeface="Segoe UI Variable Small Semibold" charset="0"/>
                <a:cs typeface="Segoe UI Variable Small Semibold" charset="0"/>
              </a:rPr>
              <a:t>Q1: </a:t>
            </a:r>
            <a:r>
              <a:rPr lang="zh-CN" altLang="en-US" sz="2800">
                <a:solidFill>
                  <a:schemeClr val="tx1"/>
                </a:solidFill>
                <a:latin typeface="Segoe UI Variable Small Semibold" charset="0"/>
                <a:cs typeface="Segoe UI Variable Small Semibold" charset="0"/>
              </a:rPr>
              <a:t>这篇文章的主旨是否清晰？</a:t>
            </a:r>
            <a:endParaRPr lang="zh-CN" altLang="en-US" sz="2800">
              <a:solidFill>
                <a:schemeClr val="tx1"/>
              </a:solidFill>
              <a:latin typeface="Segoe UI Variable Small Semibold" charset="0"/>
              <a:cs typeface="Segoe UI Variable Small Semibold" charset="0"/>
            </a:endParaRPr>
          </a:p>
          <a:p>
            <a:pPr marL="0" indent="0">
              <a:buNone/>
            </a:pPr>
            <a:r>
              <a:rPr lang="en-US" altLang="zh-CN" sz="2800">
                <a:solidFill>
                  <a:schemeClr val="tx1"/>
                </a:solidFill>
                <a:latin typeface="Segoe UI Variable Small Semibold" charset="0"/>
                <a:cs typeface="Segoe UI Variable Small Semibold" charset="0"/>
              </a:rPr>
              <a:t>Q2: </a:t>
            </a:r>
            <a:r>
              <a:rPr lang="zh-CN" altLang="en-US" sz="2800">
                <a:solidFill>
                  <a:schemeClr val="tx1"/>
                </a:solidFill>
                <a:latin typeface="Segoe UI Variable Small Semibold" charset="0"/>
                <a:cs typeface="Segoe UI Variable Small Semibold" charset="0"/>
              </a:rPr>
              <a:t>这篇文章的段间衔接是否紧密？</a:t>
            </a:r>
            <a:endParaRPr lang="zh-CN" altLang="en-US" sz="2800">
              <a:solidFill>
                <a:schemeClr val="tx1"/>
              </a:solidFill>
              <a:latin typeface="Segoe UI Variable Small Semibold" charset="0"/>
              <a:cs typeface="Segoe UI Variable Small Semibold" charset="0"/>
            </a:endParaRPr>
          </a:p>
          <a:p>
            <a:pPr marL="0" indent="0">
              <a:buNone/>
            </a:pPr>
            <a:r>
              <a:rPr lang="en-US" altLang="zh-CN" sz="2800">
                <a:solidFill>
                  <a:schemeClr val="tx1"/>
                </a:solidFill>
                <a:latin typeface="Segoe UI Variable Small Semibold" charset="0"/>
                <a:cs typeface="Segoe UI Variable Small Semibold" charset="0"/>
              </a:rPr>
              <a:t>Q3: </a:t>
            </a:r>
            <a:r>
              <a:rPr lang="zh-CN" altLang="en-US" sz="2800">
                <a:solidFill>
                  <a:schemeClr val="tx1"/>
                </a:solidFill>
                <a:latin typeface="Segoe UI Variable Small Semibold" charset="0"/>
                <a:cs typeface="Segoe UI Variable Small Semibold" charset="0"/>
              </a:rPr>
              <a:t>这篇文章的句间衔接是否完美？</a:t>
            </a:r>
            <a:endParaRPr lang="zh-CN" altLang="en-US" sz="2800">
              <a:solidFill>
                <a:schemeClr val="tx1"/>
              </a:solidFill>
              <a:latin typeface="Segoe UI Variable Small Semibold" charset="0"/>
              <a:cs typeface="Segoe UI Variable Small Semibold" charset="0"/>
            </a:endParaRPr>
          </a:p>
          <a:p>
            <a:pPr marL="0" indent="0">
              <a:buNone/>
            </a:pPr>
            <a:r>
              <a:rPr lang="en-US" altLang="zh-CN" sz="2800">
                <a:solidFill>
                  <a:schemeClr val="tx1"/>
                </a:solidFill>
                <a:latin typeface="Segoe UI Variable Small Semibold" charset="0"/>
                <a:cs typeface="Segoe UI Variable Small Semibold" charset="0"/>
              </a:rPr>
              <a:t>Q4: </a:t>
            </a:r>
            <a:r>
              <a:rPr lang="zh-CN" altLang="en-US" sz="2800">
                <a:solidFill>
                  <a:schemeClr val="tx1"/>
                </a:solidFill>
                <a:latin typeface="Segoe UI Variable Small Semibold" charset="0"/>
                <a:cs typeface="Segoe UI Variable Small Semibold" charset="0"/>
              </a:rPr>
              <a:t>这篇文章的结尾是否有问题？</a:t>
            </a:r>
            <a:endParaRPr lang="zh-CN" altLang="en-US" sz="2800">
              <a:solidFill>
                <a:schemeClr val="tx1"/>
              </a:solidFill>
              <a:latin typeface="Segoe UI Variable Small Semibold" charset="0"/>
              <a:cs typeface="Segoe UI Variable Small Semibold" charset="0"/>
            </a:endParaRPr>
          </a:p>
          <a:p>
            <a:pPr marL="0" indent="0">
              <a:buNone/>
            </a:pPr>
            <a:r>
              <a:rPr lang="en-US" altLang="zh-CN" sz="2800">
                <a:solidFill>
                  <a:schemeClr val="tx1"/>
                </a:solidFill>
                <a:latin typeface="Segoe UI Variable Small Semibold" charset="0"/>
                <a:cs typeface="Segoe UI Variable Small Semibold" charset="0"/>
                <a:sym typeface="+mn-ea"/>
              </a:rPr>
              <a:t>Q5: </a:t>
            </a:r>
            <a:r>
              <a:rPr lang="zh-CN" altLang="en-US" sz="2800">
                <a:solidFill>
                  <a:schemeClr val="tx1"/>
                </a:solidFill>
                <a:latin typeface="Segoe UI Variable Small Semibold" charset="0"/>
                <a:cs typeface="Segoe UI Variable Small Semibold" charset="0"/>
                <a:sym typeface="+mn-ea"/>
              </a:rPr>
              <a:t>这篇文章的语言表达是否贴切与简练？</a:t>
            </a:r>
            <a:endParaRPr lang="zh-CN" altLang="en-US" sz="2800">
              <a:solidFill>
                <a:schemeClr val="tx1"/>
              </a:solidFill>
              <a:latin typeface="Segoe UI Variable Small Semibold" charset="0"/>
              <a:cs typeface="Segoe UI Variable Small Semibold" charset="0"/>
            </a:endParaRPr>
          </a:p>
          <a:p>
            <a:pPr marL="0" indent="0">
              <a:buNone/>
            </a:pPr>
            <a:endParaRPr lang="zh-CN" altLang="en-US" sz="2800">
              <a:solidFill>
                <a:schemeClr val="tx1"/>
              </a:solidFill>
              <a:latin typeface="Segoe UI Variable Small Semibold" charset="0"/>
              <a:cs typeface="Segoe UI Variable Small Semibold" charset="0"/>
            </a:endParaRPr>
          </a:p>
        </p:txBody>
      </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4714</Words>
  <Application>WPS 演示</Application>
  <PresentationFormat>宽屏</PresentationFormat>
  <Paragraphs>68</Paragraphs>
  <Slides>10</Slides>
  <Notes>4</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10</vt:i4>
      </vt:variant>
    </vt:vector>
  </HeadingPairs>
  <TitlesOfParts>
    <vt:vector size="27" baseType="lpstr">
      <vt:lpstr>Arial</vt:lpstr>
      <vt:lpstr>宋体</vt:lpstr>
      <vt:lpstr>Wingdings</vt:lpstr>
      <vt:lpstr>Wingdings</vt:lpstr>
      <vt:lpstr>微软雅黑</vt:lpstr>
      <vt:lpstr>Arial Unicode MS</vt:lpstr>
      <vt:lpstr>Calibri</vt:lpstr>
      <vt:lpstr>Sitka Small Semibold</vt:lpstr>
      <vt:lpstr>Sylfaen</vt:lpstr>
      <vt:lpstr>Sitka Text</vt:lpstr>
      <vt:lpstr>Candara</vt:lpstr>
      <vt:lpstr>Constantia</vt:lpstr>
      <vt:lpstr>Ebrima</vt:lpstr>
      <vt:lpstr>Gadugi</vt:lpstr>
      <vt:lpstr>Georgia</vt:lpstr>
      <vt:lpstr>Segoe UI Variable Small Semibold</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marble   duang</cp:lastModifiedBy>
  <cp:revision>201</cp:revision>
  <dcterms:created xsi:type="dcterms:W3CDTF">2019-06-19T02:08:00Z</dcterms:created>
  <dcterms:modified xsi:type="dcterms:W3CDTF">2025-12-22T21:47:48Z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2052-12.1.0.24034</vt:lpwstr>
  </property>
  <property fmtid="{D5CDD505-2E9C-101B-9397-08002B2CF9AE}" pid="3" name="ICV">
    <vt:lpwstr>F30E018C578946199552029B243F39D3_11</vt:lpwstr>
  </property>
</Properties>
</file>