
<file path=[Content_Types].xml><?xml version="1.0" encoding="utf-8"?>
<Types xmlns="http://schemas.openxmlformats.org/package/2006/content-types">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0" userDrawn="1">
          <p15:clr>
            <a:srgbClr val="A4A3A4"/>
          </p15:clr>
        </p15:guide>
        <p15:guide id="2" pos="383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80"/>
        <p:guide pos="3838"/>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4.xml"/><Relationship Id="rId1" Type="http://schemas.openxmlformats.org/officeDocument/2006/relationships/tags" Target="../tags/tag63.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82.xml"/><Relationship Id="rId2" Type="http://schemas.openxmlformats.org/officeDocument/2006/relationships/image" Target="../media/image10.jpeg"/><Relationship Id="rId1" Type="http://schemas.openxmlformats.org/officeDocument/2006/relationships/tags" Target="../tags/tag81.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4.xml"/><Relationship Id="rId1" Type="http://schemas.openxmlformats.org/officeDocument/2006/relationships/tags" Target="../tags/tag83.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6.xml"/><Relationship Id="rId1" Type="http://schemas.openxmlformats.org/officeDocument/2006/relationships/tags" Target="../tags/tag85.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88.xml"/><Relationship Id="rId2" Type="http://schemas.openxmlformats.org/officeDocument/2006/relationships/image" Target="../media/image11.jpeg"/><Relationship Id="rId1" Type="http://schemas.openxmlformats.org/officeDocument/2006/relationships/tags" Target="../tags/tag87.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0.xml"/><Relationship Id="rId1" Type="http://schemas.openxmlformats.org/officeDocument/2006/relationships/tags" Target="../tags/tag89.xml"/></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92.xml"/><Relationship Id="rId2" Type="http://schemas.openxmlformats.org/officeDocument/2006/relationships/image" Target="../media/image12.jpeg"/><Relationship Id="rId1" Type="http://schemas.openxmlformats.org/officeDocument/2006/relationships/tags" Target="../tags/tag9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6.xml"/><Relationship Id="rId1" Type="http://schemas.openxmlformats.org/officeDocument/2006/relationships/tags" Target="../tags/tag65.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8.xml"/><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tags" Target="../tags/tag6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0.xml"/><Relationship Id="rId1" Type="http://schemas.openxmlformats.org/officeDocument/2006/relationships/tags" Target="../tags/tag69.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2.xml"/><Relationship Id="rId1" Type="http://schemas.openxmlformats.org/officeDocument/2006/relationships/tags" Target="../tags/tag7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4.xml"/><Relationship Id="rId1" Type="http://schemas.openxmlformats.org/officeDocument/2006/relationships/tags" Target="../tags/tag73.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76.xml"/><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tags" Target="../tags/tag75.xml"/></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78.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tags" Target="../tags/tag7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0.xml"/><Relationship Id="rId1" Type="http://schemas.openxmlformats.org/officeDocument/2006/relationships/tags" Target="../tags/tag7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683260" y="914400"/>
            <a:ext cx="10724515" cy="2570480"/>
          </a:xfrm>
        </p:spPr>
        <p:txBody>
          <a:bodyPr/>
          <a:p>
            <a:r>
              <a:rPr lang="zh-CN" altLang="zh-CN">
                <a:solidFill>
                  <a:srgbClr val="FF0000"/>
                </a:solidFill>
              </a:rPr>
              <a:t>《读后续写工具箱》精编（九）</a:t>
            </a:r>
            <a:endParaRPr lang="zh-CN" altLang="zh-CN">
              <a:solidFill>
                <a:srgbClr val="FF0000"/>
              </a:solidFill>
            </a:endParaRPr>
          </a:p>
        </p:txBody>
      </p:sp>
    </p:spTree>
    <p:custDataLst>
      <p:tags r:id="rId2"/>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custDataLst>
              <p:tags r:id="rId1"/>
            </p:custDataLst>
          </p:nvPr>
        </p:nvSpPr>
        <p:spPr>
          <a:xfrm>
            <a:off x="608330" y="390525"/>
            <a:ext cx="10968990" cy="5859145"/>
          </a:xfrm>
          <a:ln>
            <a:solidFill>
              <a:schemeClr val="accent1"/>
            </a:solidFill>
          </a:ln>
        </p:spPr>
        <p:txBody>
          <a:bodyPr/>
          <a:p>
            <a:pPr marL="0" indent="0">
              <a:buNone/>
            </a:pPr>
            <a:r>
              <a:rPr lang="en-US" altLang="zh-CN" sz="2000">
                <a:solidFill>
                  <a:schemeClr val="tx1"/>
                </a:solidFill>
                <a:effectLst>
                  <a:outerShdw blurRad="38100" dist="38100" dir="2700000" algn="tl">
                    <a:srgbClr val="000000">
                      <a:alpha val="43137"/>
                    </a:srgbClr>
                  </a:outerShdw>
                </a:effectLst>
              </a:rPr>
              <a:t>brave the elements</a:t>
            </a:r>
            <a:r>
              <a:rPr lang="zh-CN" altLang="en-US" sz="2000">
                <a:solidFill>
                  <a:schemeClr val="tx1"/>
                </a:solidFill>
                <a:effectLst>
                  <a:outerShdw blurRad="38100" dist="38100" dir="2700000" algn="tl">
                    <a:srgbClr val="000000">
                      <a:alpha val="43137"/>
                    </a:srgbClr>
                  </a:outerShdw>
                </a:effectLst>
              </a:rPr>
              <a:t>勇敢面对风雨</a:t>
            </a:r>
            <a:endParaRPr lang="zh-CN" altLang="en-US" sz="2000">
              <a:solidFill>
                <a:schemeClr val="tx1"/>
              </a:solidFill>
              <a:effectLst>
                <a:outerShdw blurRad="38100" dist="38100" dir="2700000" algn="tl">
                  <a:srgbClr val="000000">
                    <a:alpha val="43137"/>
                  </a:srgbClr>
                </a:outerShdw>
              </a:effectLst>
            </a:endParaRPr>
          </a:p>
          <a:p>
            <a:pPr marL="0" indent="0">
              <a:buNone/>
            </a:pPr>
            <a:r>
              <a:rPr lang="en-US" altLang="zh-CN" sz="2000">
                <a:solidFill>
                  <a:schemeClr val="tx1"/>
                </a:solidFill>
                <a:effectLst>
                  <a:outerShdw blurRad="38100" dist="38100" dir="2700000" algn="tl">
                    <a:srgbClr val="000000">
                      <a:alpha val="43137"/>
                    </a:srgbClr>
                  </a:outerShdw>
                </a:effectLst>
              </a:rPr>
              <a:t>They braved the elements during the storms, refusing to stop their expedition. </a:t>
            </a:r>
            <a:endParaRPr lang="en-US" altLang="zh-CN" sz="2000">
              <a:solidFill>
                <a:schemeClr val="tx1"/>
              </a:solidFill>
              <a:effectLst>
                <a:outerShdw blurRad="38100" dist="38100" dir="2700000" algn="tl">
                  <a:srgbClr val="000000">
                    <a:alpha val="43137"/>
                  </a:srgbClr>
                </a:outerShdw>
              </a:effectLst>
            </a:endParaRPr>
          </a:p>
          <a:p>
            <a:pPr marL="0" indent="0">
              <a:buNone/>
            </a:pPr>
            <a:r>
              <a:rPr lang="en-US" altLang="zh-CN" sz="2000">
                <a:solidFill>
                  <a:schemeClr val="tx1"/>
                </a:solidFill>
                <a:effectLst>
                  <a:outerShdw blurRad="38100" dist="38100" dir="2700000" algn="tl">
                    <a:srgbClr val="000000">
                      <a:alpha val="43137"/>
                    </a:srgbClr>
                  </a:outerShdw>
                </a:effectLst>
              </a:rPr>
              <a:t>bite the bullet</a:t>
            </a:r>
            <a:r>
              <a:rPr lang="zh-CN" altLang="en-US" sz="2000">
                <a:solidFill>
                  <a:schemeClr val="tx1"/>
                </a:solidFill>
                <a:effectLst>
                  <a:outerShdw blurRad="38100" dist="38100" dir="2700000" algn="tl">
                    <a:srgbClr val="000000">
                      <a:alpha val="43137"/>
                    </a:srgbClr>
                  </a:outerShdw>
                </a:effectLst>
              </a:rPr>
              <a:t>咬紧牙关、硬着头皮</a:t>
            </a:r>
            <a:endParaRPr lang="zh-CN" altLang="en-US" sz="2000">
              <a:solidFill>
                <a:schemeClr val="tx1"/>
              </a:solidFill>
              <a:effectLst>
                <a:outerShdw blurRad="38100" dist="38100" dir="2700000" algn="tl">
                  <a:srgbClr val="000000">
                    <a:alpha val="43137"/>
                  </a:srgbClr>
                </a:outerShdw>
              </a:effectLst>
            </a:endParaRPr>
          </a:p>
          <a:p>
            <a:pPr marL="0" indent="0">
              <a:buNone/>
            </a:pPr>
            <a:endParaRPr lang="zh-CN" altLang="en-US" sz="2000">
              <a:solidFill>
                <a:schemeClr val="tx1"/>
              </a:solidFill>
              <a:effectLst>
                <a:outerShdw blurRad="38100" dist="38100" dir="2700000" algn="tl">
                  <a:srgbClr val="000000">
                    <a:alpha val="43137"/>
                  </a:srgbClr>
                </a:outerShdw>
              </a:effectLst>
            </a:endParaRPr>
          </a:p>
        </p:txBody>
      </p:sp>
      <p:pic>
        <p:nvPicPr>
          <p:cNvPr id="4" name="图片 3" descr="Screenshot_20251127_041549_com.baidu.netdisk_edit"/>
          <p:cNvPicPr>
            <a:picLocks noChangeAspect="1"/>
          </p:cNvPicPr>
          <p:nvPr/>
        </p:nvPicPr>
        <p:blipFill>
          <a:blip r:embed="rId2"/>
          <a:stretch>
            <a:fillRect/>
          </a:stretch>
        </p:blipFill>
        <p:spPr>
          <a:xfrm>
            <a:off x="666115" y="1865630"/>
            <a:ext cx="10911205" cy="4249420"/>
          </a:xfrm>
          <a:prstGeom prst="rect">
            <a:avLst/>
          </a:prstGeom>
        </p:spPr>
      </p:pic>
    </p:spTree>
    <p:custDataLst>
      <p:tags r:id="rId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custDataLst>
              <p:tags r:id="rId1"/>
            </p:custDataLst>
          </p:nvPr>
        </p:nvSpPr>
        <p:spPr>
          <a:xfrm>
            <a:off x="608330" y="415290"/>
            <a:ext cx="10968990" cy="5834380"/>
          </a:xfrm>
          <a:ln>
            <a:solidFill>
              <a:schemeClr val="accent1"/>
            </a:solidFill>
          </a:ln>
        </p:spPr>
        <p:txBody>
          <a:bodyPr>
            <a:noAutofit/>
          </a:bodyPr>
          <a:p>
            <a:pPr marL="0" indent="0" algn="just">
              <a:lnSpc>
                <a:spcPts val="2880"/>
              </a:lnSpc>
              <a:spcAft>
                <a:spcPts val="0"/>
              </a:spcAft>
              <a:buNone/>
            </a:pPr>
            <a:r>
              <a:rPr lang="en-US" altLang="zh-CN"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14.2 </a:t>
            </a:r>
            <a:r>
              <a:rPr lang="zh-CN" altLang="en-US"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坚持不懈</a:t>
            </a:r>
            <a:endParaRPr lang="zh-CN" altLang="en-US"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endParaRPr>
          </a:p>
          <a:p>
            <a:pPr marL="0" indent="0" algn="just">
              <a:lnSpc>
                <a:spcPts val="2880"/>
              </a:lnSpc>
              <a:spcAft>
                <a:spcPts val="0"/>
              </a:spcAft>
              <a:buNone/>
            </a:pPr>
            <a:r>
              <a:rPr lang="en-US" altLang="zh-CN" sz="2400" u="sng">
                <a:solidFill>
                  <a:schemeClr val="tx1"/>
                </a:solidFill>
                <a:latin typeface="Times New Roman" panose="02020603050405020304" charset="0"/>
                <a:cs typeface="Times New Roman" panose="02020603050405020304" charset="0"/>
              </a:rPr>
              <a:t>perseverance, persevere</a:t>
            </a:r>
            <a:r>
              <a:rPr lang="zh-CN" altLang="en-US" sz="2400" u="sng">
                <a:solidFill>
                  <a:schemeClr val="tx1"/>
                </a:solidFill>
                <a:latin typeface="Times New Roman" panose="02020603050405020304" charset="0"/>
                <a:cs typeface="Times New Roman" panose="02020603050405020304" charset="0"/>
              </a:rPr>
              <a:t>坚持不懈</a:t>
            </a:r>
            <a:endParaRPr lang="zh-CN" altLang="en-US" sz="2400" u="sng">
              <a:solidFill>
                <a:schemeClr val="tx1"/>
              </a:solidFill>
              <a:latin typeface="Times New Roman" panose="02020603050405020304" charset="0"/>
              <a:cs typeface="Times New Roman" panose="02020603050405020304" charset="0"/>
            </a:endParaRPr>
          </a:p>
          <a:p>
            <a:pPr marL="0" indent="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rPr>
              <a:t>Her perseverance through years of struggle earned her the recognition she deserved. </a:t>
            </a:r>
            <a:endParaRPr lang="en-US" altLang="zh-CN" sz="2400">
              <a:solidFill>
                <a:schemeClr val="tx1"/>
              </a:solidFill>
              <a:latin typeface="Times New Roman" panose="02020603050405020304" charset="0"/>
              <a:cs typeface="Times New Roman" panose="02020603050405020304" charset="0"/>
            </a:endParaRPr>
          </a:p>
          <a:p>
            <a:pPr marL="0" indent="0" algn="just">
              <a:lnSpc>
                <a:spcPts val="2880"/>
              </a:lnSpc>
              <a:spcAft>
                <a:spcPts val="0"/>
              </a:spcAft>
              <a:buNone/>
            </a:pPr>
            <a:r>
              <a:rPr lang="en-US" altLang="zh-CN" sz="2400" u="sng">
                <a:solidFill>
                  <a:schemeClr val="tx1"/>
                </a:solidFill>
                <a:latin typeface="Times New Roman" panose="02020603050405020304" charset="0"/>
                <a:cs typeface="Times New Roman" panose="02020603050405020304" charset="0"/>
              </a:rPr>
              <a:t>tenacious, tenacity</a:t>
            </a:r>
            <a:r>
              <a:rPr lang="zh-CN" altLang="en-US" sz="2400" u="sng">
                <a:solidFill>
                  <a:schemeClr val="tx1"/>
                </a:solidFill>
                <a:latin typeface="Times New Roman" panose="02020603050405020304" charset="0"/>
                <a:cs typeface="Times New Roman" panose="02020603050405020304" charset="0"/>
              </a:rPr>
              <a:t>坚持不懈</a:t>
            </a:r>
            <a:endParaRPr lang="zh-CN" altLang="en-US" sz="2400" u="sng">
              <a:solidFill>
                <a:schemeClr val="tx1"/>
              </a:solidFill>
              <a:latin typeface="Times New Roman" panose="02020603050405020304" charset="0"/>
              <a:cs typeface="Times New Roman" panose="02020603050405020304" charset="0"/>
            </a:endParaRPr>
          </a:p>
          <a:p>
            <a:pPr marL="0" indent="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rPr>
              <a:t>The tenacity he showed during the project allowed him to finish it despite many setbacks. </a:t>
            </a:r>
            <a:endParaRPr lang="en-US" altLang="zh-CN" sz="2400">
              <a:solidFill>
                <a:schemeClr val="tx1"/>
              </a:solidFill>
              <a:latin typeface="Times New Roman" panose="02020603050405020304" charset="0"/>
              <a:cs typeface="Times New Roman" panose="02020603050405020304" charset="0"/>
            </a:endParaRPr>
          </a:p>
          <a:p>
            <a:pPr marL="0" indent="0" algn="just">
              <a:lnSpc>
                <a:spcPts val="2880"/>
              </a:lnSpc>
              <a:spcAft>
                <a:spcPts val="0"/>
              </a:spcAft>
              <a:buNone/>
            </a:pPr>
            <a:r>
              <a:rPr lang="en-US" altLang="zh-CN" sz="2400" b="1" u="sng">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resilience</a:t>
            </a:r>
            <a:r>
              <a:rPr lang="zh-CN" altLang="en-US" sz="2400" b="1" u="sng">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韧劲</a:t>
            </a:r>
            <a:endParaRPr lang="zh-CN" altLang="en-US" sz="2400" b="1" u="sng">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endParaRPr>
          </a:p>
          <a:p>
            <a:pPr marL="0" indent="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rPr>
              <a:t>Her resilience in the face of hardship is what helped her bounce back after losing her job. </a:t>
            </a:r>
            <a:endParaRPr lang="en-US" altLang="zh-CN" sz="2400">
              <a:solidFill>
                <a:schemeClr val="tx1"/>
              </a:solidFill>
              <a:latin typeface="Times New Roman" panose="02020603050405020304" charset="0"/>
              <a:cs typeface="Times New Roman" panose="02020603050405020304" charset="0"/>
            </a:endParaRPr>
          </a:p>
          <a:p>
            <a:pPr marL="0" indent="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rPr>
              <a:t>His resilience in the face of this challenge was instrumental to our team's ultimate success.</a:t>
            </a:r>
            <a:endParaRPr lang="en-US" altLang="zh-CN" sz="2400">
              <a:solidFill>
                <a:schemeClr val="tx1"/>
              </a:solidFill>
              <a:latin typeface="Times New Roman" panose="02020603050405020304" charset="0"/>
              <a:cs typeface="Times New Roman" panose="02020603050405020304" charset="0"/>
            </a:endParaRPr>
          </a:p>
          <a:p>
            <a:pPr marL="0" indent="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rPr>
              <a:t>Her proven resilience and intellectual vigor convince me that she will not only adapt to your rigorous program but will actively contribute and flourish.</a:t>
            </a:r>
            <a:endParaRPr lang="en-US" altLang="zh-CN" sz="2400">
              <a:solidFill>
                <a:schemeClr val="tx1"/>
              </a:solidFill>
              <a:latin typeface="Times New Roman" panose="02020603050405020304" charset="0"/>
              <a:cs typeface="Times New Roman" panose="02020603050405020304" charset="0"/>
            </a:endParaRPr>
          </a:p>
        </p:txBody>
      </p:sp>
    </p:spTree>
    <p:custDataLst>
      <p:tags r:id="rId2"/>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custDataLst>
              <p:tags r:id="rId1"/>
            </p:custDataLst>
          </p:nvPr>
        </p:nvSpPr>
        <p:spPr>
          <a:xfrm>
            <a:off x="608330" y="408940"/>
            <a:ext cx="10968990" cy="5840730"/>
          </a:xfrm>
          <a:ln>
            <a:solidFill>
              <a:schemeClr val="accent1"/>
            </a:solidFill>
          </a:ln>
        </p:spPr>
        <p:txBody>
          <a:bodyPr>
            <a:noAutofit/>
          </a:bodyPr>
          <a:p>
            <a:pPr marL="0" indent="0" algn="just">
              <a:spcAft>
                <a:spcPts val="0"/>
              </a:spcAft>
              <a:buNone/>
            </a:pPr>
            <a:r>
              <a:rPr lang="en-US" altLang="zh-CN" sz="2400">
                <a:solidFill>
                  <a:schemeClr val="tx1"/>
                </a:solidFill>
                <a:latin typeface="Times New Roman" panose="02020603050405020304" charset="0"/>
                <a:cs typeface="Times New Roman" panose="02020603050405020304" charset="0"/>
              </a:rPr>
              <a:t>endurance</a:t>
            </a:r>
            <a:r>
              <a:rPr lang="zh-CN" altLang="en-US" sz="2400">
                <a:solidFill>
                  <a:schemeClr val="tx1"/>
                </a:solidFill>
                <a:latin typeface="Times New Roman" panose="02020603050405020304" charset="0"/>
                <a:cs typeface="Times New Roman" panose="02020603050405020304" charset="0"/>
              </a:rPr>
              <a:t>耐力</a:t>
            </a:r>
            <a:endParaRPr lang="zh-CN" altLang="en-US" sz="2400">
              <a:solidFill>
                <a:schemeClr val="tx1"/>
              </a:solidFill>
              <a:latin typeface="Times New Roman" panose="02020603050405020304" charset="0"/>
              <a:cs typeface="Times New Roman" panose="02020603050405020304" charset="0"/>
            </a:endParaRPr>
          </a:p>
          <a:p>
            <a:pPr marL="0" indent="0" algn="just">
              <a:spcAft>
                <a:spcPts val="0"/>
              </a:spcAft>
              <a:buNone/>
            </a:pPr>
            <a:r>
              <a:rPr lang="en-US" altLang="zh-CN" sz="2400">
                <a:solidFill>
                  <a:schemeClr val="tx1"/>
                </a:solidFill>
                <a:latin typeface="Times New Roman" panose="02020603050405020304" charset="0"/>
                <a:cs typeface="Times New Roman" panose="02020603050405020304" charset="0"/>
              </a:rPr>
              <a:t>unwavering focus</a:t>
            </a:r>
            <a:r>
              <a:rPr lang="zh-CN" altLang="en-US" sz="2400">
                <a:solidFill>
                  <a:schemeClr val="tx1"/>
                </a:solidFill>
                <a:latin typeface="Times New Roman" panose="02020603050405020304" charset="0"/>
                <a:cs typeface="Times New Roman" panose="02020603050405020304" charset="0"/>
              </a:rPr>
              <a:t>不动摇的专注</a:t>
            </a:r>
            <a:endParaRPr lang="zh-CN" altLang="en-US" sz="2400">
              <a:solidFill>
                <a:schemeClr val="tx1"/>
              </a:solidFill>
              <a:latin typeface="Times New Roman" panose="02020603050405020304" charset="0"/>
              <a:cs typeface="Times New Roman" panose="02020603050405020304" charset="0"/>
            </a:endParaRPr>
          </a:p>
          <a:p>
            <a:pPr marL="0" indent="0" algn="just">
              <a:spcAft>
                <a:spcPts val="0"/>
              </a:spcAft>
              <a:buNone/>
            </a:pPr>
            <a:r>
              <a:rPr lang="en-US" altLang="zh-CN" sz="2400">
                <a:solidFill>
                  <a:schemeClr val="tx1"/>
                </a:solidFill>
                <a:latin typeface="Times New Roman" panose="02020603050405020304" charset="0"/>
                <a:cs typeface="Times New Roman" panose="02020603050405020304" charset="0"/>
              </a:rPr>
              <a:t>unwavering support</a:t>
            </a:r>
            <a:r>
              <a:rPr lang="zh-CN" altLang="en-US" sz="2400">
                <a:solidFill>
                  <a:schemeClr val="tx1"/>
                </a:solidFill>
                <a:latin typeface="Times New Roman" panose="02020603050405020304" charset="0"/>
                <a:cs typeface="Times New Roman" panose="02020603050405020304" charset="0"/>
              </a:rPr>
              <a:t>不动摇的支持</a:t>
            </a:r>
            <a:endParaRPr lang="zh-CN" altLang="en-US" sz="2400">
              <a:solidFill>
                <a:schemeClr val="tx1"/>
              </a:solidFill>
              <a:latin typeface="Times New Roman" panose="02020603050405020304" charset="0"/>
              <a:cs typeface="Times New Roman" panose="02020603050405020304" charset="0"/>
            </a:endParaRPr>
          </a:p>
          <a:p>
            <a:pPr marL="0" indent="0" algn="just">
              <a:spcAft>
                <a:spcPts val="0"/>
              </a:spcAft>
              <a:buNone/>
            </a:pPr>
            <a:r>
              <a:rPr lang="en-US" altLang="zh-CN" sz="2400">
                <a:solidFill>
                  <a:schemeClr val="tx1"/>
                </a:solidFill>
                <a:latin typeface="Times New Roman" panose="02020603050405020304" charset="0"/>
                <a:cs typeface="Times New Roman" panose="02020603050405020304" charset="0"/>
              </a:rPr>
              <a:t>unwavering determination</a:t>
            </a:r>
            <a:r>
              <a:rPr lang="zh-CN" altLang="en-US" sz="2400">
                <a:solidFill>
                  <a:schemeClr val="tx1"/>
                </a:solidFill>
                <a:latin typeface="Times New Roman" panose="02020603050405020304" charset="0"/>
                <a:cs typeface="Times New Roman" panose="02020603050405020304" charset="0"/>
              </a:rPr>
              <a:t>不动摇的决心</a:t>
            </a:r>
            <a:endParaRPr lang="zh-CN" altLang="en-US" sz="2400">
              <a:solidFill>
                <a:schemeClr val="tx1"/>
              </a:solidFill>
              <a:latin typeface="Times New Roman" panose="02020603050405020304" charset="0"/>
              <a:cs typeface="Times New Roman" panose="02020603050405020304" charset="0"/>
            </a:endParaRPr>
          </a:p>
          <a:p>
            <a:pPr marL="0" indent="0" algn="just">
              <a:spcAft>
                <a:spcPts val="0"/>
              </a:spcAft>
              <a:buNone/>
            </a:pPr>
            <a:r>
              <a:rPr lang="en-US" altLang="zh-CN" sz="2400">
                <a:solidFill>
                  <a:schemeClr val="tx1"/>
                </a:solidFill>
                <a:latin typeface="Times New Roman" panose="02020603050405020304" charset="0"/>
                <a:cs typeface="Times New Roman" panose="02020603050405020304" charset="0"/>
              </a:rPr>
              <a:t>relentless / unrelenting efforts</a:t>
            </a:r>
            <a:r>
              <a:rPr lang="zh-CN" altLang="en-US" sz="2400">
                <a:solidFill>
                  <a:schemeClr val="tx1"/>
                </a:solidFill>
                <a:latin typeface="Times New Roman" panose="02020603050405020304" charset="0"/>
                <a:cs typeface="Times New Roman" panose="02020603050405020304" charset="0"/>
              </a:rPr>
              <a:t>不懈的努力</a:t>
            </a:r>
            <a:endParaRPr lang="zh-CN" altLang="en-US" sz="2400">
              <a:solidFill>
                <a:schemeClr val="tx1"/>
              </a:solidFill>
              <a:latin typeface="Times New Roman" panose="02020603050405020304" charset="0"/>
              <a:cs typeface="Times New Roman" panose="02020603050405020304" charset="0"/>
            </a:endParaRPr>
          </a:p>
          <a:p>
            <a:pPr marL="0" indent="0" algn="just">
              <a:spcAft>
                <a:spcPts val="0"/>
              </a:spcAft>
              <a:buNone/>
            </a:pPr>
            <a:r>
              <a:rPr lang="en-US" altLang="zh-CN" sz="2400">
                <a:solidFill>
                  <a:schemeClr val="tx1"/>
                </a:solidFill>
                <a:latin typeface="Times New Roman" panose="02020603050405020304" charset="0"/>
                <a:cs typeface="Times New Roman" panose="02020603050405020304" charset="0"/>
              </a:rPr>
              <a:t>relentless / unrelenting pursuit</a:t>
            </a:r>
            <a:r>
              <a:rPr lang="zh-CN" altLang="en-US" sz="2400">
                <a:solidFill>
                  <a:schemeClr val="tx1"/>
                </a:solidFill>
                <a:latin typeface="Times New Roman" panose="02020603050405020304" charset="0"/>
                <a:cs typeface="Times New Roman" panose="02020603050405020304" charset="0"/>
              </a:rPr>
              <a:t>不懈的追求</a:t>
            </a:r>
            <a:endParaRPr lang="zh-CN" altLang="en-US" sz="2400">
              <a:solidFill>
                <a:schemeClr val="tx1"/>
              </a:solidFill>
              <a:latin typeface="Times New Roman" panose="02020603050405020304" charset="0"/>
              <a:cs typeface="Times New Roman" panose="02020603050405020304" charset="0"/>
            </a:endParaRPr>
          </a:p>
          <a:p>
            <a:pPr marL="0" indent="0" algn="just">
              <a:spcAft>
                <a:spcPts val="0"/>
              </a:spcAft>
              <a:buNone/>
            </a:pPr>
            <a:r>
              <a:rPr lang="en-US" altLang="zh-CN" sz="2400">
                <a:solidFill>
                  <a:schemeClr val="tx1"/>
                </a:solidFill>
                <a:latin typeface="Times New Roman" panose="02020603050405020304" charset="0"/>
                <a:cs typeface="Times New Roman" panose="02020603050405020304" charset="0"/>
              </a:rPr>
              <a:t>Her relentless effort to master the piano paid off with a grand performance. </a:t>
            </a:r>
            <a:endParaRPr lang="en-US" altLang="zh-CN" sz="2400">
              <a:solidFill>
                <a:schemeClr val="tx1"/>
              </a:solidFill>
              <a:latin typeface="Times New Roman" panose="02020603050405020304" charset="0"/>
              <a:cs typeface="Times New Roman" panose="02020603050405020304" charset="0"/>
            </a:endParaRPr>
          </a:p>
          <a:p>
            <a:pPr marL="0" indent="0" algn="just">
              <a:spcAft>
                <a:spcPts val="0"/>
              </a:spcAft>
              <a:buNone/>
            </a:pPr>
            <a:r>
              <a:rPr lang="en-US" altLang="zh-CN" sz="2400">
                <a:solidFill>
                  <a:schemeClr val="tx1"/>
                </a:solidFill>
                <a:latin typeface="Times New Roman" panose="02020603050405020304" charset="0"/>
                <a:cs typeface="Times New Roman" panose="02020603050405020304" charset="0"/>
              </a:rPr>
              <a:t>stay the course</a:t>
            </a:r>
            <a:r>
              <a:rPr lang="zh-CN" altLang="en-US" sz="2400">
                <a:solidFill>
                  <a:schemeClr val="tx1"/>
                </a:solidFill>
                <a:latin typeface="Times New Roman" panose="02020603050405020304" charset="0"/>
                <a:cs typeface="Times New Roman" panose="02020603050405020304" charset="0"/>
              </a:rPr>
              <a:t>坚持到底</a:t>
            </a:r>
            <a:endParaRPr lang="zh-CN" altLang="en-US" sz="2400">
              <a:solidFill>
                <a:schemeClr val="tx1"/>
              </a:solidFill>
              <a:latin typeface="Times New Roman" panose="02020603050405020304" charset="0"/>
              <a:cs typeface="Times New Roman" panose="02020603050405020304" charset="0"/>
            </a:endParaRPr>
          </a:p>
          <a:p>
            <a:pPr marL="0" indent="0" algn="just">
              <a:spcAft>
                <a:spcPts val="0"/>
              </a:spcAft>
              <a:buNone/>
            </a:pPr>
            <a:r>
              <a:rPr lang="en-US" altLang="zh-CN" sz="2400">
                <a:solidFill>
                  <a:schemeClr val="tx1"/>
                </a:solidFill>
                <a:latin typeface="Times New Roman" panose="02020603050405020304" charset="0"/>
                <a:cs typeface="Times New Roman" panose="02020603050405020304" charset="0"/>
              </a:rPr>
              <a:t>keep your nose to the grindstone</a:t>
            </a:r>
            <a:r>
              <a:rPr lang="zh-CN" altLang="en-US" sz="2400">
                <a:solidFill>
                  <a:schemeClr val="tx1"/>
                </a:solidFill>
                <a:latin typeface="Times New Roman" panose="02020603050405020304" charset="0"/>
                <a:cs typeface="Times New Roman" panose="02020603050405020304" charset="0"/>
              </a:rPr>
              <a:t>埋头苦干</a:t>
            </a:r>
            <a:endParaRPr lang="zh-CN" altLang="en-US" sz="2400">
              <a:solidFill>
                <a:schemeClr val="tx1"/>
              </a:solidFill>
              <a:latin typeface="Times New Roman" panose="02020603050405020304" charset="0"/>
              <a:cs typeface="Times New Roman" panose="02020603050405020304" charset="0"/>
            </a:endParaRPr>
          </a:p>
          <a:p>
            <a:pPr marL="0" indent="0" algn="just">
              <a:spcAft>
                <a:spcPts val="0"/>
              </a:spcAft>
              <a:buNone/>
            </a:pPr>
            <a:r>
              <a:rPr lang="en-US" altLang="zh-CN" sz="2400">
                <a:solidFill>
                  <a:schemeClr val="tx1"/>
                </a:solidFill>
                <a:latin typeface="Times New Roman" panose="02020603050405020304" charset="0"/>
                <a:cs typeface="Times New Roman" panose="02020603050405020304" charset="0"/>
              </a:rPr>
              <a:t>He kept his nose to the grindstone to accumulate dirty jokes and was eventually became a master. </a:t>
            </a:r>
            <a:endParaRPr lang="en-US" altLang="zh-CN" sz="2400">
              <a:solidFill>
                <a:schemeClr val="tx1"/>
              </a:solidFill>
              <a:latin typeface="Times New Roman" panose="02020603050405020304" charset="0"/>
              <a:cs typeface="Times New Roman" panose="02020603050405020304" charset="0"/>
            </a:endParaRPr>
          </a:p>
        </p:txBody>
      </p:sp>
    </p:spTree>
    <p:custDataLst>
      <p:tags r:id="rId2"/>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custDataLst>
              <p:tags r:id="rId1"/>
            </p:custDataLst>
          </p:nvPr>
        </p:nvSpPr>
        <p:spPr>
          <a:xfrm>
            <a:off x="608330" y="384175"/>
            <a:ext cx="10968990" cy="5865495"/>
          </a:xfrm>
          <a:ln>
            <a:solidFill>
              <a:schemeClr val="accent1"/>
            </a:solidFill>
          </a:ln>
        </p:spPr>
        <p:txBody>
          <a:bodyPr/>
          <a:p>
            <a:pPr marL="0" indent="0">
              <a:buNone/>
            </a:pPr>
            <a:endParaRPr lang="zh-CN" altLang="en-US"/>
          </a:p>
        </p:txBody>
      </p:sp>
      <p:pic>
        <p:nvPicPr>
          <p:cNvPr id="4" name="图片 3" descr="Screenshot_20251127_044414_com.baidu.netdisk_edit"/>
          <p:cNvPicPr>
            <a:picLocks noChangeAspect="1"/>
          </p:cNvPicPr>
          <p:nvPr/>
        </p:nvPicPr>
        <p:blipFill>
          <a:blip r:embed="rId2"/>
          <a:stretch>
            <a:fillRect/>
          </a:stretch>
        </p:blipFill>
        <p:spPr>
          <a:xfrm>
            <a:off x="593090" y="542925"/>
            <a:ext cx="10984230" cy="5370195"/>
          </a:xfrm>
          <a:prstGeom prst="rect">
            <a:avLst/>
          </a:prstGeom>
        </p:spPr>
      </p:pic>
    </p:spTree>
    <p:custDataLst>
      <p:tags r:id="rId3"/>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custDataLst>
              <p:tags r:id="rId1"/>
            </p:custDataLst>
          </p:nvPr>
        </p:nvSpPr>
        <p:spPr>
          <a:xfrm>
            <a:off x="608330" y="315595"/>
            <a:ext cx="10968990" cy="5934075"/>
          </a:xfrm>
          <a:ln>
            <a:solidFill>
              <a:schemeClr val="accent1"/>
            </a:solidFill>
          </a:ln>
        </p:spPr>
        <p:txBody>
          <a:bodyPr/>
          <a:p>
            <a:pPr marL="0" indent="0" algn="just">
              <a:buNone/>
            </a:pPr>
            <a:r>
              <a:rPr lang="en-US" altLang="zh-CN" sz="2400">
                <a:solidFill>
                  <a:schemeClr val="tx1"/>
                </a:solidFill>
                <a:latin typeface="Times New Roman" panose="02020603050405020304" charset="0"/>
                <a:cs typeface="Times New Roman" panose="02020603050405020304" charset="0"/>
              </a:rPr>
              <a:t>14.3 </a:t>
            </a:r>
            <a:r>
              <a:rPr lang="zh-CN" altLang="en-US" sz="2400">
                <a:solidFill>
                  <a:schemeClr val="tx1"/>
                </a:solidFill>
                <a:latin typeface="Times New Roman" panose="02020603050405020304" charset="0"/>
                <a:cs typeface="Times New Roman" panose="02020603050405020304" charset="0"/>
              </a:rPr>
              <a:t>理性、明智</a:t>
            </a:r>
            <a:endParaRPr lang="zh-CN" altLang="en-US" sz="2400">
              <a:solidFill>
                <a:schemeClr val="tx1"/>
              </a:solidFill>
              <a:latin typeface="Times New Roman" panose="02020603050405020304" charset="0"/>
              <a:cs typeface="Times New Roman" panose="02020603050405020304" charset="0"/>
            </a:endParaRPr>
          </a:p>
          <a:p>
            <a:pPr marL="0" indent="0" algn="just">
              <a:buNone/>
            </a:pPr>
            <a:r>
              <a:rPr lang="en-US" altLang="zh-CN" sz="2400">
                <a:solidFill>
                  <a:schemeClr val="tx1"/>
                </a:solidFill>
                <a:latin typeface="Times New Roman" panose="02020603050405020304" charset="0"/>
                <a:cs typeface="Times New Roman" panose="02020603050405020304" charset="0"/>
              </a:rPr>
              <a:t>prudent</a:t>
            </a:r>
            <a:r>
              <a:rPr lang="zh-CN" altLang="en-US" sz="2400">
                <a:solidFill>
                  <a:schemeClr val="tx1"/>
                </a:solidFill>
                <a:latin typeface="Times New Roman" panose="02020603050405020304" charset="0"/>
                <a:cs typeface="Times New Roman" panose="02020603050405020304" charset="0"/>
              </a:rPr>
              <a:t>谨慎的</a:t>
            </a:r>
            <a:endParaRPr lang="zh-CN" altLang="en-US" sz="2400">
              <a:solidFill>
                <a:schemeClr val="tx1"/>
              </a:solidFill>
              <a:latin typeface="Times New Roman" panose="02020603050405020304" charset="0"/>
              <a:cs typeface="Times New Roman" panose="02020603050405020304" charset="0"/>
            </a:endParaRPr>
          </a:p>
          <a:p>
            <a:pPr marL="0" indent="0" algn="just">
              <a:buNone/>
            </a:pPr>
            <a:r>
              <a:rPr lang="en-US" altLang="zh-CN" sz="2400">
                <a:solidFill>
                  <a:schemeClr val="tx1"/>
                </a:solidFill>
                <a:latin typeface="Times New Roman" panose="02020603050405020304" charset="0"/>
                <a:cs typeface="Times New Roman" panose="02020603050405020304" charset="0"/>
              </a:rPr>
              <a:t>His prudent approach to spending saved him a lot of money in the long run. </a:t>
            </a:r>
            <a:endParaRPr lang="en-US" altLang="zh-CN" sz="2400">
              <a:solidFill>
                <a:schemeClr val="tx1"/>
              </a:solidFill>
              <a:latin typeface="Times New Roman" panose="02020603050405020304" charset="0"/>
              <a:cs typeface="Times New Roman" panose="02020603050405020304" charset="0"/>
            </a:endParaRPr>
          </a:p>
          <a:p>
            <a:pPr marL="0" indent="0" algn="just">
              <a:buNone/>
            </a:pPr>
            <a:r>
              <a:rPr lang="en-US" altLang="zh-CN" sz="2400">
                <a:solidFill>
                  <a:schemeClr val="tx1"/>
                </a:solidFill>
                <a:latin typeface="Times New Roman" panose="02020603050405020304" charset="0"/>
                <a:cs typeface="Times New Roman" panose="02020603050405020304" charset="0"/>
              </a:rPr>
              <a:t>rational</a:t>
            </a:r>
            <a:r>
              <a:rPr lang="zh-CN" altLang="en-US" sz="2400">
                <a:solidFill>
                  <a:schemeClr val="tx1"/>
                </a:solidFill>
                <a:latin typeface="Times New Roman" panose="02020603050405020304" charset="0"/>
                <a:cs typeface="Times New Roman" panose="02020603050405020304" charset="0"/>
              </a:rPr>
              <a:t>理性的</a:t>
            </a:r>
            <a:endParaRPr lang="zh-CN" altLang="en-US" sz="2400">
              <a:solidFill>
                <a:schemeClr val="tx1"/>
              </a:solidFill>
              <a:latin typeface="Times New Roman" panose="02020603050405020304" charset="0"/>
              <a:cs typeface="Times New Roman" panose="02020603050405020304" charset="0"/>
            </a:endParaRPr>
          </a:p>
          <a:p>
            <a:pPr marL="0" indent="0" algn="just">
              <a:buNone/>
            </a:pPr>
            <a:r>
              <a:rPr lang="en-US" altLang="zh-CN" sz="2400">
                <a:solidFill>
                  <a:schemeClr val="tx1"/>
                </a:solidFill>
                <a:latin typeface="Times New Roman" panose="02020603050405020304" charset="0"/>
                <a:cs typeface="Times New Roman" panose="02020603050405020304" charset="0"/>
              </a:rPr>
              <a:t>rational numbers, irrational numbers </a:t>
            </a:r>
            <a:endParaRPr lang="en-US" altLang="zh-CN" sz="2400">
              <a:solidFill>
                <a:schemeClr val="tx1"/>
              </a:solidFill>
              <a:latin typeface="Times New Roman" panose="02020603050405020304" charset="0"/>
              <a:cs typeface="Times New Roman" panose="02020603050405020304" charset="0"/>
            </a:endParaRPr>
          </a:p>
          <a:p>
            <a:pPr marL="0" indent="0" algn="just">
              <a:buNone/>
            </a:pPr>
            <a:r>
              <a:rPr lang="en-US" altLang="zh-CN" sz="2400">
                <a:solidFill>
                  <a:schemeClr val="tx1"/>
                </a:solidFill>
                <a:latin typeface="Times New Roman" panose="02020603050405020304" charset="0"/>
                <a:cs typeface="Times New Roman" panose="02020603050405020304" charset="0"/>
              </a:rPr>
              <a:t>deliberate</a:t>
            </a:r>
            <a:r>
              <a:rPr lang="zh-CN" altLang="en-US" sz="2400">
                <a:solidFill>
                  <a:schemeClr val="tx1"/>
                </a:solidFill>
                <a:latin typeface="Times New Roman" panose="02020603050405020304" charset="0"/>
                <a:cs typeface="Times New Roman" panose="02020603050405020304" charset="0"/>
              </a:rPr>
              <a:t>深思熟虑的、从容不迫的</a:t>
            </a:r>
            <a:endParaRPr lang="zh-CN" altLang="en-US" sz="2400">
              <a:solidFill>
                <a:schemeClr val="tx1"/>
              </a:solidFill>
              <a:latin typeface="Times New Roman" panose="02020603050405020304" charset="0"/>
              <a:cs typeface="Times New Roman" panose="02020603050405020304" charset="0"/>
            </a:endParaRPr>
          </a:p>
          <a:p>
            <a:pPr marL="0" indent="0" algn="just">
              <a:buNone/>
            </a:pPr>
            <a:r>
              <a:rPr lang="en-US" altLang="zh-CN" sz="2400">
                <a:solidFill>
                  <a:schemeClr val="tx1"/>
                </a:solidFill>
                <a:latin typeface="Times New Roman" panose="02020603050405020304" charset="0"/>
                <a:cs typeface="Times New Roman" panose="02020603050405020304" charset="0"/>
              </a:rPr>
              <a:t>Her deliberate actions in the negotiation helped secure a favorable deal. </a:t>
            </a:r>
            <a:endParaRPr lang="en-US" altLang="zh-CN" sz="2400">
              <a:solidFill>
                <a:schemeClr val="tx1"/>
              </a:solidFill>
              <a:latin typeface="Times New Roman" panose="02020603050405020304" charset="0"/>
              <a:cs typeface="Times New Roman" panose="02020603050405020304" charset="0"/>
            </a:endParaRPr>
          </a:p>
          <a:p>
            <a:pPr marL="0" indent="0" algn="just">
              <a:buNone/>
            </a:pPr>
            <a:endParaRPr lang="en-US" altLang="zh-CN" sz="2400">
              <a:solidFill>
                <a:schemeClr val="tx1"/>
              </a:solidFill>
              <a:latin typeface="Times New Roman" panose="02020603050405020304" charset="0"/>
              <a:cs typeface="Times New Roman" panose="02020603050405020304" charset="0"/>
            </a:endParaRPr>
          </a:p>
        </p:txBody>
      </p:sp>
    </p:spTree>
    <p:custDataLst>
      <p:tags r:id="rId2"/>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custDataLst>
              <p:tags r:id="rId1"/>
            </p:custDataLst>
          </p:nvPr>
        </p:nvSpPr>
        <p:spPr/>
        <p:txBody>
          <a:bodyPr/>
          <a:p>
            <a:pPr marL="0" indent="0">
              <a:buNone/>
            </a:pPr>
            <a:endParaRPr lang="zh-CN" altLang="en-US"/>
          </a:p>
        </p:txBody>
      </p:sp>
      <p:pic>
        <p:nvPicPr>
          <p:cNvPr id="4" name="图片 3" descr="Screenshot_20251127_050050_com.baidu.netdisk_edit"/>
          <p:cNvPicPr>
            <a:picLocks noChangeAspect="1"/>
          </p:cNvPicPr>
          <p:nvPr/>
        </p:nvPicPr>
        <p:blipFill>
          <a:blip r:embed="rId2"/>
          <a:stretch>
            <a:fillRect/>
          </a:stretch>
        </p:blipFill>
        <p:spPr>
          <a:xfrm>
            <a:off x="607695" y="191135"/>
            <a:ext cx="10969625" cy="5604510"/>
          </a:xfrm>
          <a:prstGeom prst="rect">
            <a:avLst/>
          </a:prstGeom>
        </p:spPr>
      </p:pic>
      <p:sp>
        <p:nvSpPr>
          <p:cNvPr id="5" name="文本框 4"/>
          <p:cNvSpPr txBox="1"/>
          <p:nvPr/>
        </p:nvSpPr>
        <p:spPr>
          <a:xfrm>
            <a:off x="2607310" y="5932170"/>
            <a:ext cx="4064000" cy="368300"/>
          </a:xfrm>
          <a:prstGeom prst="rect">
            <a:avLst/>
          </a:prstGeom>
          <a:noFill/>
        </p:spPr>
        <p:txBody>
          <a:bodyPr wrap="square" rtlCol="0">
            <a:spAutoFit/>
          </a:bodyPr>
          <a:p>
            <a:r>
              <a:rPr lang="zh-CN" altLang="en-US" b="1"/>
              <a:t>下节从</a:t>
            </a:r>
            <a:r>
              <a:rPr lang="en-US" altLang="zh-CN" b="1"/>
              <a:t>P</a:t>
            </a:r>
            <a:r>
              <a:rPr lang="en-US" altLang="zh-CN" b="1" baseline="-25000"/>
              <a:t>163 </a:t>
            </a:r>
            <a:r>
              <a:rPr lang="zh-CN" altLang="en-US" b="1"/>
              <a:t>进取、拼搏开始</a:t>
            </a:r>
            <a:endParaRPr lang="zh-CN" altLang="en-US" b="1"/>
          </a:p>
        </p:txBody>
      </p:sp>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custDataLst>
              <p:tags r:id="rId1"/>
            </p:custDataLst>
          </p:nvPr>
        </p:nvSpPr>
        <p:spPr>
          <a:xfrm>
            <a:off x="608330" y="523875"/>
            <a:ext cx="10968990" cy="5946140"/>
          </a:xfrm>
          <a:ln>
            <a:solidFill>
              <a:schemeClr val="accent1"/>
            </a:solidFill>
          </a:ln>
        </p:spPr>
        <p:txBody>
          <a:bodyPr/>
          <a:p>
            <a:pPr marL="0" indent="457200" algn="just">
              <a:lnSpc>
                <a:spcPts val="2400"/>
              </a:lnSpc>
              <a:spcAft>
                <a:spcPts val="0"/>
              </a:spcAft>
              <a:buNone/>
            </a:pPr>
            <a:r>
              <a:rPr lang="en-US" altLang="zh-CN" sz="2400">
                <a:solidFill>
                  <a:schemeClr val="tx1"/>
                </a:solidFill>
                <a:latin typeface="Times New Roman" panose="02020603050405020304" charset="0"/>
                <a:cs typeface="Times New Roman" panose="02020603050405020304" charset="0"/>
                <a:sym typeface="+mn-ea"/>
              </a:rPr>
              <a:t>I stood in the </a:t>
            </a:r>
            <a:r>
              <a:rPr lang="en-US" altLang="zh-CN" sz="2400" u="sng">
                <a:solidFill>
                  <a:srgbClr val="FF0000"/>
                </a:solidFill>
                <a:latin typeface="Times New Roman" panose="02020603050405020304" charset="0"/>
                <a:cs typeface="Times New Roman" panose="02020603050405020304" charset="0"/>
                <a:sym typeface="+mn-ea"/>
              </a:rPr>
              <a:t>batter</a:t>
            </a:r>
            <a:r>
              <a:rPr lang="en-US" altLang="zh-CN" sz="2400">
                <a:solidFill>
                  <a:schemeClr val="tx1"/>
                </a:solidFill>
                <a:latin typeface="Times New Roman" panose="02020603050405020304" charset="0"/>
                <a:cs typeface="Times New Roman" panose="02020603050405020304" charset="0"/>
                <a:sym typeface="+mn-ea"/>
              </a:rPr>
              <a:t>’s box, looking out at the</a:t>
            </a:r>
            <a:r>
              <a:rPr lang="en-US" altLang="zh-CN" sz="2400" u="sng">
                <a:solidFill>
                  <a:srgbClr val="FF0000"/>
                </a:solidFill>
                <a:latin typeface="Times New Roman" panose="02020603050405020304" charset="0"/>
                <a:cs typeface="Times New Roman" panose="02020603050405020304" charset="0"/>
                <a:sym typeface="+mn-ea"/>
              </a:rPr>
              <a:t> pitcher</a:t>
            </a:r>
            <a:r>
              <a:rPr lang="en-US" altLang="zh-CN" sz="2400">
                <a:solidFill>
                  <a:schemeClr val="tx1"/>
                </a:solidFill>
                <a:latin typeface="Times New Roman" panose="02020603050405020304" charset="0"/>
                <a:cs typeface="Times New Roman" panose="02020603050405020304" charset="0"/>
                <a:sym typeface="+mn-ea"/>
              </a:rPr>
              <a:t>’s mound. Standing on the mound was </a:t>
            </a:r>
            <a:r>
              <a:rPr lang="en-US" altLang="zh-CN" sz="2400" u="sng">
                <a:solidFill>
                  <a:srgbClr val="FF0000"/>
                </a:solidFill>
                <a:latin typeface="Times New Roman" panose="02020603050405020304" charset="0"/>
                <a:cs typeface="Times New Roman" panose="02020603050405020304" charset="0"/>
                <a:sym typeface="+mn-ea"/>
              </a:rPr>
              <a:t>none other than</a:t>
            </a:r>
            <a:r>
              <a:rPr lang="en-US" altLang="zh-CN" sz="2400">
                <a:solidFill>
                  <a:schemeClr val="tx1"/>
                </a:solidFill>
                <a:latin typeface="Times New Roman" panose="02020603050405020304" charset="0"/>
                <a:cs typeface="Times New Roman" panose="02020603050405020304" charset="0"/>
                <a:sym typeface="+mn-ea"/>
              </a:rPr>
              <a:t> the legendary New York Yankees relief pitcher, Rich “Goose” Gossage. There were two outs, the bases were loaded, and my Philadelphia Phillies were trailing by three runs in the decisive Game 7 of the World Series. </a:t>
            </a:r>
            <a:r>
              <a:rPr lang="en-US" altLang="zh-CN" sz="2400" u="sng">
                <a:solidFill>
                  <a:srgbClr val="FF0000"/>
                </a:solidFill>
                <a:latin typeface="Times New Roman" panose="02020603050405020304" charset="0"/>
                <a:cs typeface="Times New Roman" panose="02020603050405020304" charset="0"/>
                <a:sym typeface="+mn-ea"/>
              </a:rPr>
              <a:t>As I dug into the batter’s box, the gravity of the moment was not lost on me</a:t>
            </a:r>
            <a:r>
              <a:rPr lang="en-US" altLang="zh-CN" sz="2400">
                <a:solidFill>
                  <a:schemeClr val="tx1"/>
                </a:solidFill>
                <a:latin typeface="Times New Roman" panose="02020603050405020304" charset="0"/>
                <a:cs typeface="Times New Roman" panose="02020603050405020304" charset="0"/>
                <a:sym typeface="+mn-ea"/>
              </a:rPr>
              <a:t>. The Philadelphia crowd roared in anticipation, a sea of fans clad in red, and </a:t>
            </a:r>
            <a:r>
              <a:rPr lang="en-US" altLang="zh-CN" sz="2400" u="sng">
                <a:solidFill>
                  <a:srgbClr val="FF0000"/>
                </a:solidFill>
                <a:latin typeface="Times New Roman" panose="02020603050405020304" charset="0"/>
                <a:cs typeface="Times New Roman" panose="02020603050405020304" charset="0"/>
                <a:sym typeface="+mn-ea"/>
              </a:rPr>
              <a:t>their last hopes were pinned on</a:t>
            </a:r>
            <a:r>
              <a:rPr lang="en-US" altLang="zh-CN" sz="2400" u="sng">
                <a:solidFill>
                  <a:schemeClr val="tx1"/>
                </a:solidFill>
                <a:latin typeface="Times New Roman" panose="02020603050405020304" charset="0"/>
                <a:cs typeface="Times New Roman" panose="02020603050405020304" charset="0"/>
                <a:sym typeface="+mn-ea"/>
              </a:rPr>
              <a:t> </a:t>
            </a:r>
            <a:r>
              <a:rPr lang="en-US" altLang="zh-CN" sz="2400" u="sng">
                <a:solidFill>
                  <a:srgbClr val="FF0000"/>
                </a:solidFill>
                <a:latin typeface="Times New Roman" panose="02020603050405020304" charset="0"/>
                <a:cs typeface="Times New Roman" panose="02020603050405020304" charset="0"/>
                <a:sym typeface="+mn-ea"/>
              </a:rPr>
              <a:t>me</a:t>
            </a:r>
            <a:r>
              <a:rPr lang="en-US" altLang="zh-CN" sz="2400">
                <a:solidFill>
                  <a:schemeClr val="tx1"/>
                </a:solidFill>
                <a:latin typeface="Times New Roman" panose="02020603050405020304" charset="0"/>
                <a:cs typeface="Times New Roman" panose="02020603050405020304" charset="0"/>
                <a:sym typeface="+mn-ea"/>
              </a:rPr>
              <a:t> and me alone.</a:t>
            </a:r>
            <a:endParaRPr lang="en-US" altLang="zh-CN" sz="2400">
              <a:solidFill>
                <a:schemeClr val="tx1"/>
              </a:solidFill>
              <a:latin typeface="Times New Roman" panose="02020603050405020304" charset="0"/>
              <a:cs typeface="Times New Roman" panose="02020603050405020304" charset="0"/>
            </a:endParaRPr>
          </a:p>
          <a:p>
            <a:pPr marL="0" indent="457200" algn="just">
              <a:lnSpc>
                <a:spcPts val="2400"/>
              </a:lnSpc>
              <a:spcAft>
                <a:spcPts val="0"/>
              </a:spcAft>
              <a:buNone/>
            </a:pPr>
            <a:r>
              <a:rPr lang="en-US" altLang="zh-CN" sz="2400" u="sng">
                <a:solidFill>
                  <a:srgbClr val="FF0000"/>
                </a:solidFill>
                <a:latin typeface="Times New Roman" panose="02020603050405020304" charset="0"/>
                <a:cs typeface="Times New Roman" panose="02020603050405020304" charset="0"/>
                <a:sym typeface="+mn-ea"/>
              </a:rPr>
              <a:t>Gossage glared with his signature menacing stare</a:t>
            </a:r>
            <a:r>
              <a:rPr lang="en-US" altLang="zh-CN" sz="2400">
                <a:solidFill>
                  <a:schemeClr val="tx1"/>
                </a:solidFill>
                <a:latin typeface="Times New Roman" panose="02020603050405020304" charset="0"/>
                <a:cs typeface="Times New Roman" panose="02020603050405020304" charset="0"/>
                <a:sym typeface="+mn-ea"/>
              </a:rPr>
              <a:t> complete with his FuManchu mustache. He received his signals from his catcher, paused, and went into his windup before </a:t>
            </a:r>
            <a:r>
              <a:rPr lang="en-US" altLang="zh-CN" sz="2400" u="sng">
                <a:solidFill>
                  <a:srgbClr val="FF0000"/>
                </a:solidFill>
                <a:latin typeface="Times New Roman" panose="02020603050405020304" charset="0"/>
                <a:cs typeface="Times New Roman" panose="02020603050405020304" charset="0"/>
                <a:sym typeface="+mn-ea"/>
              </a:rPr>
              <a:t>unleash</a:t>
            </a:r>
            <a:r>
              <a:rPr lang="en-US" altLang="zh-CN" sz="2400">
                <a:solidFill>
                  <a:schemeClr val="tx1"/>
                </a:solidFill>
                <a:latin typeface="Times New Roman" panose="02020603050405020304" charset="0"/>
                <a:cs typeface="Times New Roman" panose="02020603050405020304" charset="0"/>
                <a:sym typeface="+mn-ea"/>
              </a:rPr>
              <a:t>ing a 100-mile-per-hour fastball. </a:t>
            </a:r>
            <a:r>
              <a:rPr lang="en-US" altLang="zh-CN" sz="2400" u="sng">
                <a:solidFill>
                  <a:srgbClr val="FF0000"/>
                </a:solidFill>
                <a:latin typeface="Times New Roman" panose="02020603050405020304" charset="0"/>
                <a:cs typeface="Times New Roman" panose="02020603050405020304" charset="0"/>
                <a:sym typeface="+mn-ea"/>
              </a:rPr>
              <a:t>Time slowed to a crawl.</a:t>
            </a:r>
            <a:r>
              <a:rPr lang="en-US" altLang="zh-CN" sz="2400">
                <a:solidFill>
                  <a:schemeClr val="tx1"/>
                </a:solidFill>
                <a:latin typeface="Times New Roman" panose="02020603050405020304" charset="0"/>
                <a:cs typeface="Times New Roman" panose="02020603050405020304" charset="0"/>
                <a:sym typeface="+mn-ea"/>
              </a:rPr>
              <a:t> The ball cut through the chilly October air. </a:t>
            </a:r>
            <a:r>
              <a:rPr lang="en-US" altLang="zh-CN" sz="2400" u="sng">
                <a:solidFill>
                  <a:srgbClr val="FF0000"/>
                </a:solidFill>
                <a:latin typeface="Times New Roman" panose="02020603050405020304" charset="0"/>
                <a:cs typeface="Times New Roman" panose="02020603050405020304" charset="0"/>
                <a:sym typeface="+mn-ea"/>
              </a:rPr>
              <a:t>I took a mighty swing that was followed by a distinctive CRACK.</a:t>
            </a:r>
            <a:r>
              <a:rPr lang="en-US" altLang="zh-CN" sz="2400">
                <a:solidFill>
                  <a:schemeClr val="tx1"/>
                </a:solidFill>
                <a:latin typeface="Times New Roman" panose="02020603050405020304" charset="0"/>
                <a:cs typeface="Times New Roman" panose="02020603050405020304" charset="0"/>
                <a:sym typeface="+mn-ea"/>
              </a:rPr>
              <a:t> It’s the sound that only a baseball hitting a bat just right can make. The sound echoed throughout Veterans Stadium; it was so loud that it temporarily drowned out the 50,000 Phillies fans who were in attendance. </a:t>
            </a:r>
            <a:r>
              <a:rPr lang="en-US" altLang="zh-CN" sz="2400" u="sng">
                <a:solidFill>
                  <a:srgbClr val="FF0000"/>
                </a:solidFill>
                <a:latin typeface="Times New Roman" panose="02020603050405020304" charset="0"/>
                <a:cs typeface="Times New Roman" panose="02020603050405020304" charset="0"/>
                <a:sym typeface="+mn-ea"/>
              </a:rPr>
              <a:t>The baseball soared into the night sky, clearing the left-field wall.</a:t>
            </a:r>
            <a:r>
              <a:rPr lang="en-US" altLang="zh-CN" sz="2400">
                <a:solidFill>
                  <a:schemeClr val="tx1"/>
                </a:solidFill>
                <a:latin typeface="Times New Roman" panose="02020603050405020304" charset="0"/>
                <a:cs typeface="Times New Roman" panose="02020603050405020304" charset="0"/>
                <a:sym typeface="+mn-ea"/>
              </a:rPr>
              <a:t> The fans erupted, and I could hear the radio call from legendary Phillies announcer Harry Kalas.</a:t>
            </a:r>
            <a:endParaRPr lang="en-US" altLang="zh-CN" sz="2400">
              <a:solidFill>
                <a:schemeClr val="tx1"/>
              </a:solidFill>
              <a:latin typeface="Times New Roman" panose="02020603050405020304" charset="0"/>
              <a:cs typeface="Times New Roman" panose="02020603050405020304" charset="0"/>
            </a:endParaRPr>
          </a:p>
          <a:p>
            <a:pPr marL="0" indent="0">
              <a:buNone/>
            </a:pPr>
            <a:endParaRPr lang="zh-CN" altLang="en-US" sz="2400"/>
          </a:p>
        </p:txBody>
      </p:sp>
    </p:spTree>
    <p:custDataLst>
      <p:tags r:id="rId2"/>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内容占位符 4" descr="Screenshot_20251126_093306_com.baidu.searchbox_ed"/>
          <p:cNvPicPr>
            <a:picLocks noChangeAspect="1"/>
          </p:cNvPicPr>
          <p:nvPr>
            <p:ph idx="1"/>
            <p:custDataLst>
              <p:tags r:id="rId1"/>
            </p:custDataLst>
          </p:nvPr>
        </p:nvPicPr>
        <p:blipFill>
          <a:blip r:embed="rId2"/>
          <a:stretch>
            <a:fillRect/>
          </a:stretch>
        </p:blipFill>
        <p:spPr>
          <a:xfrm>
            <a:off x="335280" y="459740"/>
            <a:ext cx="5760720" cy="6157595"/>
          </a:xfrm>
          <a:prstGeom prst="rect">
            <a:avLst/>
          </a:prstGeom>
        </p:spPr>
      </p:pic>
      <p:pic>
        <p:nvPicPr>
          <p:cNvPr id="4" name="图片 3" descr="Screenshot_20251126_093312_com.baidu.searchbox_ed"/>
          <p:cNvPicPr>
            <a:picLocks noChangeAspect="1"/>
          </p:cNvPicPr>
          <p:nvPr/>
        </p:nvPicPr>
        <p:blipFill>
          <a:blip r:embed="rId3"/>
          <a:stretch>
            <a:fillRect/>
          </a:stretch>
        </p:blipFill>
        <p:spPr>
          <a:xfrm>
            <a:off x="6094095" y="535940"/>
            <a:ext cx="5823585" cy="5954395"/>
          </a:xfrm>
          <a:prstGeom prst="rect">
            <a:avLst/>
          </a:prstGeom>
        </p:spPr>
      </p:pic>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custDataLst>
              <p:tags r:id="rId1"/>
            </p:custDataLst>
          </p:nvPr>
        </p:nvSpPr>
        <p:spPr>
          <a:xfrm>
            <a:off x="608330" y="512445"/>
            <a:ext cx="10968990" cy="5737225"/>
          </a:xfrm>
          <a:ln>
            <a:solidFill>
              <a:schemeClr val="accent1"/>
            </a:solidFill>
          </a:ln>
        </p:spPr>
        <p:txBody>
          <a:bodyPr/>
          <a:p>
            <a:pPr marL="0" indent="0" algn="just">
              <a:lnSpc>
                <a:spcPts val="2400"/>
              </a:lnSpc>
              <a:spcAft>
                <a:spcPts val="0"/>
              </a:spcAft>
              <a:buNone/>
            </a:pPr>
            <a:r>
              <a:rPr lang="en-US" altLang="zh-CN" sz="2400">
                <a:solidFill>
                  <a:schemeClr val="tx1"/>
                </a:solidFill>
                <a:latin typeface="Times New Roman" panose="02020603050405020304" charset="0"/>
                <a:cs typeface="Times New Roman" panose="02020603050405020304" charset="0"/>
                <a:sym typeface="+mn-ea"/>
              </a:rPr>
              <a:t>... Every instinct screamed at him to flee the approaching seniors, but the bird’s desperate fluttering mirrored the panic in his own chest. He saw himself in its trapped, helpless state. Taking a deep breath, he blocked out everything else. His slender fingers, usually skilled only at sketching delicate wings, now worked with frantic urgency to pick at the knots confining the creature. The messy tangle of string and debris finally gave way, and the sparrow, with a grateful chirp, shot into the dim hallway just as footsteps halted right behind him. </a:t>
            </a:r>
            <a:endParaRPr lang="en-US" altLang="zh-CN" sz="2400">
              <a:solidFill>
                <a:schemeClr val="tx1"/>
              </a:solidFill>
              <a:latin typeface="Times New Roman" panose="02020603050405020304" charset="0"/>
              <a:cs typeface="Times New Roman" panose="02020603050405020304" charset="0"/>
            </a:endParaRPr>
          </a:p>
          <a:p>
            <a:pPr marL="0" indent="0" algn="just">
              <a:lnSpc>
                <a:spcPts val="2400"/>
              </a:lnSpc>
              <a:spcAft>
                <a:spcPts val="0"/>
              </a:spcAft>
              <a:buNone/>
            </a:pPr>
            <a:r>
              <a:rPr lang="en-US" altLang="zh-CN" sz="2400">
                <a:solidFill>
                  <a:schemeClr val="tx1"/>
                </a:solidFill>
                <a:latin typeface="Times New Roman" panose="02020603050405020304" charset="0"/>
                <a:cs typeface="Times New Roman" panose="02020603050405020304" charset="0"/>
                <a:sym typeface="+mn-ea"/>
              </a:rPr>
              <a:t>... He wasn’t smirking like others. Instead, he watched the sparrow disappear out of a high window before looking back at Leo, who was still crouched on the floor, braced for ridicule. “It takes courage to stop for something when you are running for yourself,” Mark said, his usually harsh voice turning soft. After this, he reached a hand to Leo and tugged him up to his feet. “Are we good?” The question was gentle, accompanied by a smile that disarmed Leo's lingering tension. It was at that moment that Leo understood his moment of vulnerability had unexpectedly bridged the gap between two different souls. </a:t>
            </a:r>
            <a:endParaRPr lang="en-US" altLang="zh-CN" sz="2400">
              <a:solidFill>
                <a:schemeClr val="tx1"/>
              </a:solidFill>
              <a:latin typeface="Times New Roman" panose="02020603050405020304" charset="0"/>
              <a:cs typeface="Times New Roman" panose="02020603050405020304" charset="0"/>
            </a:endParaRPr>
          </a:p>
          <a:p>
            <a:pPr marL="0" indent="0">
              <a:buNone/>
            </a:pPr>
            <a:endParaRPr lang="zh-CN" altLang="en-US" sz="2400"/>
          </a:p>
        </p:txBody>
      </p:sp>
    </p:spTree>
    <p:custDataLst>
      <p:tags r:id="rId2"/>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custDataLst>
              <p:tags r:id="rId1"/>
            </p:custDataLst>
          </p:nvPr>
        </p:nvSpPr>
        <p:spPr>
          <a:xfrm>
            <a:off x="608330" y="459740"/>
            <a:ext cx="10968990" cy="5789930"/>
          </a:xfrm>
          <a:ln>
            <a:solidFill>
              <a:schemeClr val="accent1"/>
            </a:solidFill>
          </a:ln>
        </p:spPr>
        <p:txBody>
          <a:bodyPr/>
          <a:p>
            <a:pPr marL="0" indent="0" algn="just">
              <a:buNone/>
            </a:pPr>
            <a:r>
              <a:rPr lang="en-US" altLang="zh-CN" sz="2400" b="1">
                <a:solidFill>
                  <a:srgbClr val="FF0000"/>
                </a:solidFill>
                <a:latin typeface="Times New Roman" panose="02020603050405020304" charset="0"/>
                <a:cs typeface="Times New Roman" panose="02020603050405020304" charset="0"/>
              </a:rPr>
              <a:t>P</a:t>
            </a:r>
            <a:r>
              <a:rPr lang="en-US" altLang="zh-CN" sz="2400" b="1" baseline="-25000">
                <a:solidFill>
                  <a:srgbClr val="FF0000"/>
                </a:solidFill>
                <a:latin typeface="Times New Roman" panose="02020603050405020304" charset="0"/>
                <a:cs typeface="Times New Roman" panose="02020603050405020304" charset="0"/>
              </a:rPr>
              <a:t>154</a:t>
            </a:r>
            <a:r>
              <a:rPr lang="en-US" altLang="zh-CN" sz="2400" b="1">
                <a:solidFill>
                  <a:srgbClr val="FF0000"/>
                </a:solidFill>
                <a:latin typeface="Times New Roman" panose="02020603050405020304" charset="0"/>
                <a:cs typeface="Times New Roman" panose="02020603050405020304" charset="0"/>
              </a:rPr>
              <a:t> </a:t>
            </a:r>
            <a:r>
              <a:rPr lang="zh-CN" altLang="en-US" sz="2400" b="1">
                <a:solidFill>
                  <a:srgbClr val="FF0000"/>
                </a:solidFill>
                <a:latin typeface="Times New Roman" panose="02020603050405020304" charset="0"/>
                <a:cs typeface="Times New Roman" panose="02020603050405020304" charset="0"/>
              </a:rPr>
              <a:t>第</a:t>
            </a:r>
            <a:r>
              <a:rPr lang="en-US" altLang="zh-CN" sz="2400" b="1">
                <a:solidFill>
                  <a:srgbClr val="FF0000"/>
                </a:solidFill>
                <a:latin typeface="Times New Roman" panose="02020603050405020304" charset="0"/>
                <a:cs typeface="Times New Roman" panose="02020603050405020304" charset="0"/>
              </a:rPr>
              <a:t>14</a:t>
            </a:r>
            <a:r>
              <a:rPr lang="zh-CN" altLang="en-US" sz="2400" b="1">
                <a:solidFill>
                  <a:srgbClr val="FF0000"/>
                </a:solidFill>
                <a:latin typeface="Times New Roman" panose="02020603050405020304" charset="0"/>
                <a:cs typeface="Times New Roman" panose="02020603050405020304" charset="0"/>
              </a:rPr>
              <a:t>章</a:t>
            </a:r>
            <a:r>
              <a:rPr lang="en-US" altLang="zh-CN" sz="2400" b="1">
                <a:solidFill>
                  <a:srgbClr val="FF0000"/>
                </a:solidFill>
                <a:latin typeface="Times New Roman" panose="02020603050405020304" charset="0"/>
                <a:cs typeface="Times New Roman" panose="02020603050405020304" charset="0"/>
              </a:rPr>
              <a:t>  </a:t>
            </a:r>
            <a:r>
              <a:rPr lang="zh-CN" altLang="en-US" sz="2400" b="1">
                <a:solidFill>
                  <a:srgbClr val="FF0000"/>
                </a:solidFill>
                <a:latin typeface="Times New Roman" panose="02020603050405020304" charset="0"/>
                <a:cs typeface="Times New Roman" panose="02020603050405020304" charset="0"/>
              </a:rPr>
              <a:t>复杂情绪</a:t>
            </a:r>
            <a:endParaRPr lang="zh-CN" altLang="en-US" sz="2400" b="1">
              <a:solidFill>
                <a:srgbClr val="FF0000"/>
              </a:solidFill>
              <a:latin typeface="Times New Roman" panose="02020603050405020304" charset="0"/>
              <a:cs typeface="Times New Roman" panose="02020603050405020304" charset="0"/>
            </a:endParaRPr>
          </a:p>
          <a:p>
            <a:pPr marL="0" indent="0" algn="just">
              <a:buNone/>
            </a:pPr>
            <a:r>
              <a:rPr lang="en-US" altLang="zh-CN" sz="2400">
                <a:solidFill>
                  <a:schemeClr val="tx1"/>
                </a:solidFill>
                <a:latin typeface="Times New Roman" panose="02020603050405020304" charset="0"/>
                <a:cs typeface="Times New Roman" panose="02020603050405020304" charset="0"/>
              </a:rPr>
              <a:t>Unexpected +</a:t>
            </a:r>
            <a:r>
              <a:rPr lang="zh-CN" altLang="en-US" sz="2400">
                <a:solidFill>
                  <a:schemeClr val="tx1"/>
                </a:solidFill>
                <a:latin typeface="Times New Roman" panose="02020603050405020304" charset="0"/>
                <a:cs typeface="Times New Roman" panose="02020603050405020304" charset="0"/>
              </a:rPr>
              <a:t>情绪</a:t>
            </a:r>
            <a:r>
              <a:rPr lang="en-US" altLang="zh-CN" sz="2400">
                <a:solidFill>
                  <a:schemeClr val="tx1"/>
                </a:solidFill>
                <a:latin typeface="Times New Roman" panose="02020603050405020304" charset="0"/>
                <a:cs typeface="Times New Roman" panose="02020603050405020304" charset="0"/>
              </a:rPr>
              <a:t>surged within me like a relentless tide, pushing me forward with an unyielding force. (</a:t>
            </a:r>
            <a:r>
              <a:rPr lang="zh-CN" altLang="en-US" sz="2400">
                <a:solidFill>
                  <a:schemeClr val="tx1"/>
                </a:solidFill>
                <a:latin typeface="Times New Roman" panose="02020603050405020304" charset="0"/>
                <a:cs typeface="Times New Roman" panose="02020603050405020304" charset="0"/>
              </a:rPr>
              <a:t>这个句子可以背诵）</a:t>
            </a:r>
            <a:r>
              <a:rPr lang="en-US" altLang="zh-CN" sz="2400">
                <a:solidFill>
                  <a:schemeClr val="tx1"/>
                </a:solidFill>
                <a:latin typeface="Times New Roman" panose="02020603050405020304" charset="0"/>
                <a:cs typeface="Times New Roman" panose="02020603050405020304" charset="0"/>
              </a:rPr>
              <a:t> </a:t>
            </a:r>
            <a:endParaRPr lang="en-US" altLang="zh-CN" sz="2400">
              <a:solidFill>
                <a:schemeClr val="tx1"/>
              </a:solidFill>
              <a:latin typeface="Times New Roman" panose="02020603050405020304" charset="0"/>
              <a:cs typeface="Times New Roman" panose="02020603050405020304" charset="0"/>
            </a:endParaRPr>
          </a:p>
          <a:p>
            <a:pPr marL="0" indent="0" algn="just">
              <a:buNone/>
            </a:pPr>
            <a:r>
              <a:rPr lang="en-US" altLang="zh-CN" sz="2400" b="1">
                <a:solidFill>
                  <a:schemeClr val="tx1"/>
                </a:solidFill>
                <a:latin typeface="Times New Roman" panose="02020603050405020304" charset="0"/>
                <a:cs typeface="Times New Roman" panose="02020603050405020304" charset="0"/>
              </a:rPr>
              <a:t>14.1</a:t>
            </a:r>
            <a:r>
              <a:rPr lang="zh-CN" altLang="en-US" sz="2400" b="1">
                <a:solidFill>
                  <a:schemeClr val="tx1"/>
                </a:solidFill>
                <a:latin typeface="Times New Roman" panose="02020603050405020304" charset="0"/>
                <a:cs typeface="Times New Roman" panose="02020603050405020304" charset="0"/>
              </a:rPr>
              <a:t>勇敢</a:t>
            </a:r>
            <a:endParaRPr lang="zh-CN" altLang="en-US" sz="2400" b="1">
              <a:solidFill>
                <a:schemeClr val="tx1"/>
              </a:solidFill>
              <a:latin typeface="Times New Roman" panose="02020603050405020304" charset="0"/>
              <a:cs typeface="Times New Roman" panose="02020603050405020304" charset="0"/>
            </a:endParaRPr>
          </a:p>
          <a:p>
            <a:pPr marL="0" indent="0" algn="just">
              <a:buNone/>
            </a:pPr>
            <a:r>
              <a:rPr lang="en-US" altLang="zh-CN" sz="2400">
                <a:solidFill>
                  <a:schemeClr val="tx1"/>
                </a:solidFill>
                <a:latin typeface="Times New Roman" panose="02020603050405020304" charset="0"/>
                <a:cs typeface="Times New Roman" panose="02020603050405020304" charset="0"/>
              </a:rPr>
              <a:t>courageous</a:t>
            </a:r>
            <a:endParaRPr lang="en-US" altLang="zh-CN" sz="2400">
              <a:solidFill>
                <a:schemeClr val="tx1"/>
              </a:solidFill>
              <a:latin typeface="Times New Roman" panose="02020603050405020304" charset="0"/>
              <a:cs typeface="Times New Roman" panose="02020603050405020304" charset="0"/>
            </a:endParaRPr>
          </a:p>
          <a:p>
            <a:pPr marL="0" indent="0" algn="just">
              <a:buNone/>
            </a:pPr>
            <a:r>
              <a:rPr lang="en-US" altLang="zh-CN" sz="2400">
                <a:solidFill>
                  <a:schemeClr val="tx1"/>
                </a:solidFill>
                <a:latin typeface="Times New Roman" panose="02020603050405020304" charset="0"/>
                <a:cs typeface="Times New Roman" panose="02020603050405020304" charset="0"/>
              </a:rPr>
              <a:t>Despite </a:t>
            </a:r>
            <a:r>
              <a:rPr lang="en-US" altLang="zh-CN" sz="2400" b="1">
                <a:solidFill>
                  <a:schemeClr val="tx1"/>
                </a:solidFill>
                <a:latin typeface="Times New Roman" panose="02020603050405020304" charset="0"/>
                <a:cs typeface="Times New Roman" panose="02020603050405020304" charset="0"/>
              </a:rPr>
              <a:t>the overwhelming odds</a:t>
            </a:r>
            <a:r>
              <a:rPr lang="en-US" altLang="zh-CN" sz="2400">
                <a:solidFill>
                  <a:schemeClr val="tx1"/>
                </a:solidFill>
                <a:latin typeface="Times New Roman" panose="02020603050405020304" charset="0"/>
                <a:cs typeface="Times New Roman" panose="02020603050405020304" charset="0"/>
              </a:rPr>
              <a:t>, she made a courageous decision to stand up for what she believed in. </a:t>
            </a:r>
            <a:endParaRPr lang="en-US" altLang="zh-CN" sz="2400">
              <a:solidFill>
                <a:schemeClr val="tx1"/>
              </a:solidFill>
              <a:latin typeface="Times New Roman" panose="02020603050405020304" charset="0"/>
              <a:cs typeface="Times New Roman" panose="02020603050405020304" charset="0"/>
            </a:endParaRPr>
          </a:p>
          <a:p>
            <a:pPr marL="0" indent="0" algn="just">
              <a:buNone/>
            </a:pPr>
            <a:r>
              <a:rPr lang="en-US" altLang="zh-CN" sz="2400">
                <a:solidFill>
                  <a:schemeClr val="tx1"/>
                </a:solidFill>
                <a:latin typeface="Times New Roman" panose="02020603050405020304" charset="0"/>
                <a:cs typeface="Times New Roman" panose="02020603050405020304" charset="0"/>
              </a:rPr>
              <a:t>They secured a victory in the face of </a:t>
            </a:r>
            <a:r>
              <a:rPr lang="en-US" altLang="zh-CN" sz="2400" b="1">
                <a:solidFill>
                  <a:schemeClr val="tx1"/>
                </a:solidFill>
                <a:latin typeface="Times New Roman" panose="02020603050405020304" charset="0"/>
                <a:cs typeface="Times New Roman" panose="02020603050405020304" charset="0"/>
              </a:rPr>
              <a:t>overwhelming odds</a:t>
            </a:r>
            <a:r>
              <a:rPr lang="en-US" altLang="zh-CN" sz="2400">
                <a:solidFill>
                  <a:schemeClr val="tx1"/>
                </a:solidFill>
                <a:latin typeface="Times New Roman" panose="02020603050405020304" charset="0"/>
                <a:cs typeface="Times New Roman" panose="02020603050405020304" charset="0"/>
              </a:rPr>
              <a:t>. </a:t>
            </a:r>
            <a:endParaRPr lang="en-US" altLang="zh-CN" sz="2400">
              <a:solidFill>
                <a:schemeClr val="tx1"/>
              </a:solidFill>
              <a:latin typeface="Times New Roman" panose="02020603050405020304" charset="0"/>
              <a:cs typeface="Times New Roman" panose="02020603050405020304" charset="0"/>
            </a:endParaRPr>
          </a:p>
          <a:p>
            <a:pPr marL="0" indent="0" algn="just">
              <a:buNone/>
            </a:pPr>
            <a:r>
              <a:rPr lang="en-US" altLang="zh-CN" sz="2400" b="1">
                <a:solidFill>
                  <a:schemeClr val="tx1"/>
                </a:solidFill>
                <a:latin typeface="Times New Roman" panose="02020603050405020304" charset="0"/>
                <a:cs typeface="Times New Roman" panose="02020603050405020304" charset="0"/>
              </a:rPr>
              <a:t>Against all odds</a:t>
            </a:r>
            <a:r>
              <a:rPr lang="en-US" altLang="zh-CN" sz="2400">
                <a:solidFill>
                  <a:schemeClr val="tx1"/>
                </a:solidFill>
                <a:latin typeface="Times New Roman" panose="02020603050405020304" charset="0"/>
                <a:cs typeface="Times New Roman" panose="02020603050405020304" charset="0"/>
              </a:rPr>
              <a:t>, he made a full recovery. </a:t>
            </a:r>
            <a:endParaRPr lang="en-US" altLang="zh-CN" sz="2400">
              <a:solidFill>
                <a:schemeClr val="tx1"/>
              </a:solidFill>
              <a:latin typeface="Times New Roman" panose="02020603050405020304" charset="0"/>
              <a:cs typeface="Times New Roman" panose="02020603050405020304" charset="0"/>
            </a:endParaRPr>
          </a:p>
        </p:txBody>
      </p:sp>
    </p:spTree>
    <p:custDataLst>
      <p:tags r:id="rId2"/>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custDataLst>
              <p:tags r:id="rId1"/>
            </p:custDataLst>
          </p:nvPr>
        </p:nvSpPr>
        <p:spPr>
          <a:xfrm>
            <a:off x="608330" y="576580"/>
            <a:ext cx="10968990" cy="5767070"/>
          </a:xfrm>
          <a:ln>
            <a:solidFill>
              <a:schemeClr val="accent1"/>
            </a:solidFill>
          </a:ln>
        </p:spPr>
        <p:txBody>
          <a:bodyPr/>
          <a:p>
            <a:pPr marL="0" indent="0" algn="just">
              <a:buNone/>
            </a:pPr>
            <a:r>
              <a:rPr lang="en-US" altLang="zh-CN" sz="2400">
                <a:solidFill>
                  <a:schemeClr val="tx1"/>
                </a:solidFill>
                <a:latin typeface="Times New Roman" panose="02020603050405020304" charset="0"/>
                <a:cs typeface="Times New Roman" panose="02020603050405020304" charset="0"/>
              </a:rPr>
              <a:t>bold</a:t>
            </a:r>
            <a:r>
              <a:rPr lang="zh-CN" altLang="en-US" sz="2400">
                <a:solidFill>
                  <a:schemeClr val="tx1"/>
                </a:solidFill>
                <a:latin typeface="Times New Roman" panose="02020603050405020304" charset="0"/>
                <a:cs typeface="Times New Roman" panose="02020603050405020304" charset="0"/>
              </a:rPr>
              <a:t>大胆的</a:t>
            </a:r>
            <a:endParaRPr lang="zh-CN" altLang="en-US" sz="2400">
              <a:solidFill>
                <a:schemeClr val="tx1"/>
              </a:solidFill>
              <a:latin typeface="Times New Roman" panose="02020603050405020304" charset="0"/>
              <a:cs typeface="Times New Roman" panose="02020603050405020304" charset="0"/>
            </a:endParaRPr>
          </a:p>
          <a:p>
            <a:pPr marL="0" indent="0" algn="just">
              <a:buNone/>
            </a:pPr>
            <a:r>
              <a:rPr lang="en-US" altLang="zh-CN" sz="2400">
                <a:solidFill>
                  <a:schemeClr val="tx1"/>
                </a:solidFill>
                <a:latin typeface="Times New Roman" panose="02020603050405020304" charset="0"/>
                <a:cs typeface="Times New Roman" panose="02020603050405020304" charset="0"/>
              </a:rPr>
              <a:t>His bold move to start a business during the recession paid off in the end.</a:t>
            </a:r>
            <a:endParaRPr lang="en-US" altLang="zh-CN" sz="2400">
              <a:solidFill>
                <a:schemeClr val="tx1"/>
              </a:solidFill>
              <a:latin typeface="Times New Roman" panose="02020603050405020304" charset="0"/>
              <a:cs typeface="Times New Roman" panose="02020603050405020304" charset="0"/>
            </a:endParaRPr>
          </a:p>
          <a:p>
            <a:pPr marL="0" indent="0" algn="just">
              <a:buNone/>
            </a:pPr>
            <a:r>
              <a:rPr lang="en-US" altLang="zh-CN" sz="2400">
                <a:solidFill>
                  <a:schemeClr val="tx1"/>
                </a:solidFill>
                <a:latin typeface="Times New Roman" panose="02020603050405020304" charset="0"/>
                <a:cs typeface="Times New Roman" panose="02020603050405020304" charset="0"/>
              </a:rPr>
              <a:t>The poster, with its title in bold letters, featured a central image of an open book beside a willow tree, whose branches were fluttering in the breeze.</a:t>
            </a:r>
            <a:endParaRPr lang="en-US" altLang="zh-CN" sz="2400">
              <a:solidFill>
                <a:schemeClr val="tx1"/>
              </a:solidFill>
              <a:latin typeface="Times New Roman" panose="02020603050405020304" charset="0"/>
              <a:cs typeface="Times New Roman" panose="02020603050405020304" charset="0"/>
            </a:endParaRPr>
          </a:p>
          <a:p>
            <a:pPr marL="0" indent="0" algn="just">
              <a:buNone/>
            </a:pPr>
            <a:r>
              <a:rPr lang="en-US" altLang="zh-CN" sz="2400">
                <a:solidFill>
                  <a:schemeClr val="tx1"/>
                </a:solidFill>
                <a:latin typeface="Times New Roman" panose="02020603050405020304" charset="0"/>
                <a:cs typeface="Times New Roman" panose="02020603050405020304" charset="0"/>
              </a:rPr>
              <a:t>take a leap of faith</a:t>
            </a:r>
            <a:r>
              <a:rPr lang="zh-CN" altLang="en-US" sz="2400">
                <a:solidFill>
                  <a:schemeClr val="tx1"/>
                </a:solidFill>
                <a:latin typeface="Times New Roman" panose="02020603050405020304" charset="0"/>
                <a:cs typeface="Times New Roman" panose="02020603050405020304" charset="0"/>
              </a:rPr>
              <a:t>做出大胆的决定、信仰之跃</a:t>
            </a:r>
            <a:endParaRPr lang="zh-CN" altLang="en-US" sz="2400">
              <a:solidFill>
                <a:schemeClr val="tx1"/>
              </a:solidFill>
              <a:latin typeface="Times New Roman" panose="02020603050405020304" charset="0"/>
              <a:cs typeface="Times New Roman" panose="02020603050405020304" charset="0"/>
            </a:endParaRPr>
          </a:p>
          <a:p>
            <a:pPr marL="0" indent="0" algn="just">
              <a:buNone/>
            </a:pPr>
            <a:endParaRPr lang="zh-CN" altLang="en-US" sz="2400">
              <a:solidFill>
                <a:schemeClr val="tx1"/>
              </a:solidFill>
              <a:latin typeface="Times New Roman" panose="02020603050405020304" charset="0"/>
              <a:cs typeface="Times New Roman" panose="02020603050405020304" charset="0"/>
            </a:endParaRPr>
          </a:p>
        </p:txBody>
      </p:sp>
    </p:spTree>
    <p:custDataLst>
      <p:tags r:id="rId2"/>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custDataLst>
              <p:tags r:id="rId1"/>
            </p:custDataLst>
          </p:nvPr>
        </p:nvSpPr>
        <p:spPr>
          <a:xfrm>
            <a:off x="608330" y="353060"/>
            <a:ext cx="10968990" cy="5896610"/>
          </a:xfrm>
        </p:spPr>
        <p:txBody>
          <a:bodyPr/>
          <a:p>
            <a:pPr marL="0" indent="0">
              <a:buNone/>
            </a:pPr>
            <a:endParaRPr lang="zh-CN" altLang="en-US"/>
          </a:p>
        </p:txBody>
      </p:sp>
      <p:pic>
        <p:nvPicPr>
          <p:cNvPr id="4" name="图片 3" descr="Screenshot_20251126_230215_com.xingin.xhs_edit_36"/>
          <p:cNvPicPr>
            <a:picLocks noChangeAspect="1"/>
          </p:cNvPicPr>
          <p:nvPr/>
        </p:nvPicPr>
        <p:blipFill>
          <a:blip r:embed="rId2"/>
          <a:stretch>
            <a:fillRect/>
          </a:stretch>
        </p:blipFill>
        <p:spPr>
          <a:xfrm>
            <a:off x="0" y="0"/>
            <a:ext cx="6055360" cy="6784340"/>
          </a:xfrm>
          <a:prstGeom prst="rect">
            <a:avLst/>
          </a:prstGeom>
        </p:spPr>
      </p:pic>
      <p:pic>
        <p:nvPicPr>
          <p:cNvPr id="5" name="图片 4" descr="Screenshot_20251126_230220_com.xingin.xhs_edit_36"/>
          <p:cNvPicPr>
            <a:picLocks noChangeAspect="1"/>
          </p:cNvPicPr>
          <p:nvPr/>
        </p:nvPicPr>
        <p:blipFill>
          <a:blip r:embed="rId3"/>
          <a:stretch>
            <a:fillRect/>
          </a:stretch>
        </p:blipFill>
        <p:spPr>
          <a:xfrm>
            <a:off x="6045835" y="98425"/>
            <a:ext cx="6031865" cy="6685915"/>
          </a:xfrm>
          <a:prstGeom prst="rect">
            <a:avLst/>
          </a:prstGeom>
        </p:spPr>
      </p:pic>
    </p:spTree>
    <p:custDataLst>
      <p:tags r:id="rId4"/>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custDataLst>
              <p:tags r:id="rId1"/>
            </p:custDataLst>
          </p:nvPr>
        </p:nvSpPr>
        <p:spPr>
          <a:xfrm>
            <a:off x="608330" y="353060"/>
            <a:ext cx="10968990" cy="5896610"/>
          </a:xfrm>
        </p:spPr>
        <p:txBody>
          <a:bodyPr/>
          <a:p>
            <a:pPr marL="0" indent="0">
              <a:buNone/>
            </a:pPr>
            <a:endParaRPr lang="zh-CN" altLang="en-US"/>
          </a:p>
        </p:txBody>
      </p:sp>
      <p:pic>
        <p:nvPicPr>
          <p:cNvPr id="4" name="图片 3" descr="IMG_20251124_150627"/>
          <p:cNvPicPr>
            <a:picLocks noChangeAspect="1"/>
          </p:cNvPicPr>
          <p:nvPr/>
        </p:nvPicPr>
        <p:blipFill>
          <a:blip r:embed="rId2"/>
          <a:stretch>
            <a:fillRect/>
          </a:stretch>
        </p:blipFill>
        <p:spPr>
          <a:xfrm>
            <a:off x="66040" y="122555"/>
            <a:ext cx="6029325" cy="6635750"/>
          </a:xfrm>
          <a:prstGeom prst="rect">
            <a:avLst/>
          </a:prstGeom>
        </p:spPr>
      </p:pic>
      <p:sp>
        <p:nvSpPr>
          <p:cNvPr id="5" name="文本框 4"/>
          <p:cNvSpPr txBox="1"/>
          <p:nvPr/>
        </p:nvSpPr>
        <p:spPr>
          <a:xfrm>
            <a:off x="6206490" y="122555"/>
            <a:ext cx="4657725" cy="829945"/>
          </a:xfrm>
          <a:prstGeom prst="rect">
            <a:avLst/>
          </a:prstGeom>
          <a:noFill/>
        </p:spPr>
        <p:txBody>
          <a:bodyPr wrap="square" rtlCol="0">
            <a:spAutoFit/>
          </a:bodyPr>
          <a:p>
            <a:r>
              <a:rPr lang="en-US" altLang="zh-CN" sz="2400" b="1"/>
              <a:t>Where does the phrase appear?</a:t>
            </a:r>
            <a:endParaRPr lang="en-US" altLang="zh-CN" sz="2400" b="1"/>
          </a:p>
          <a:p>
            <a:endParaRPr lang="en-US" altLang="zh-CN" sz="2400" b="1"/>
          </a:p>
        </p:txBody>
      </p:sp>
      <p:pic>
        <p:nvPicPr>
          <p:cNvPr id="6" name="图片 5" descr="Screenshot_20251126_231755_com.xingin.xhs_edit_36"/>
          <p:cNvPicPr>
            <a:picLocks noChangeAspect="1"/>
          </p:cNvPicPr>
          <p:nvPr/>
        </p:nvPicPr>
        <p:blipFill>
          <a:blip r:embed="rId3"/>
          <a:stretch>
            <a:fillRect/>
          </a:stretch>
        </p:blipFill>
        <p:spPr>
          <a:xfrm>
            <a:off x="6163945" y="572770"/>
            <a:ext cx="2442210" cy="2792730"/>
          </a:xfrm>
          <a:prstGeom prst="rect">
            <a:avLst/>
          </a:prstGeom>
        </p:spPr>
      </p:pic>
      <p:pic>
        <p:nvPicPr>
          <p:cNvPr id="7" name="图片 6" descr="Screenshot_20251126_231650_com.xingin.xhs_edit_36"/>
          <p:cNvPicPr>
            <a:picLocks noChangeAspect="1"/>
          </p:cNvPicPr>
          <p:nvPr/>
        </p:nvPicPr>
        <p:blipFill>
          <a:blip r:embed="rId4"/>
          <a:stretch>
            <a:fillRect/>
          </a:stretch>
        </p:blipFill>
        <p:spPr>
          <a:xfrm>
            <a:off x="8674735" y="572770"/>
            <a:ext cx="2679700" cy="2792730"/>
          </a:xfrm>
          <a:prstGeom prst="rect">
            <a:avLst/>
          </a:prstGeom>
        </p:spPr>
      </p:pic>
      <p:pic>
        <p:nvPicPr>
          <p:cNvPr id="8" name="图片 7" descr="Screenshot_20251126_231541_com.xingin.xhs_edit_36"/>
          <p:cNvPicPr>
            <a:picLocks noChangeAspect="1"/>
          </p:cNvPicPr>
          <p:nvPr/>
        </p:nvPicPr>
        <p:blipFill>
          <a:blip r:embed="rId5"/>
          <a:stretch>
            <a:fillRect/>
          </a:stretch>
        </p:blipFill>
        <p:spPr>
          <a:xfrm>
            <a:off x="6173470" y="3429000"/>
            <a:ext cx="2686685" cy="3329940"/>
          </a:xfrm>
          <a:prstGeom prst="rect">
            <a:avLst/>
          </a:prstGeom>
        </p:spPr>
      </p:pic>
      <p:pic>
        <p:nvPicPr>
          <p:cNvPr id="9" name="图片 8" descr="Screenshot_20251126_231251_com.xingin.xhs_edit_36"/>
          <p:cNvPicPr>
            <a:picLocks noChangeAspect="1"/>
          </p:cNvPicPr>
          <p:nvPr/>
        </p:nvPicPr>
        <p:blipFill>
          <a:blip r:embed="rId6"/>
          <a:stretch>
            <a:fillRect/>
          </a:stretch>
        </p:blipFill>
        <p:spPr>
          <a:xfrm>
            <a:off x="8938260" y="3429000"/>
            <a:ext cx="2645410" cy="3328670"/>
          </a:xfrm>
          <a:prstGeom prst="rect">
            <a:avLst/>
          </a:prstGeom>
        </p:spPr>
      </p:pic>
    </p:spTree>
    <p:custDataLst>
      <p:tags r:id="rId7"/>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custDataLst>
              <p:tags r:id="rId1"/>
            </p:custDataLst>
          </p:nvPr>
        </p:nvSpPr>
        <p:spPr>
          <a:xfrm>
            <a:off x="608330" y="384175"/>
            <a:ext cx="10968990" cy="5865495"/>
          </a:xfrm>
          <a:ln>
            <a:solidFill>
              <a:schemeClr val="accent1"/>
            </a:solidFill>
          </a:ln>
        </p:spPr>
        <p:txBody>
          <a:bodyPr>
            <a:noAutofit/>
          </a:bodyPr>
          <a:p>
            <a:pPr marL="0" indent="0" algn="just">
              <a:lnSpc>
                <a:spcPts val="2880"/>
              </a:lnSpc>
              <a:spcAft>
                <a:spcPts val="0"/>
              </a:spcAft>
              <a:buNone/>
            </a:pP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face the music </a:t>
            </a:r>
            <a:r>
              <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迎接现实、面对挑战（地道表达）</a:t>
            </a:r>
            <a:endPar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endParaRPr>
          </a:p>
          <a:p>
            <a:pPr marL="0" indent="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rPr>
              <a:t>After making the mistake, he </a:t>
            </a:r>
            <a:r>
              <a:rPr lang="en-US" altLang="zh-CN" sz="2400" u="sng">
                <a:solidFill>
                  <a:schemeClr val="tx1"/>
                </a:solidFill>
                <a:latin typeface="Times New Roman" panose="02020603050405020304" charset="0"/>
                <a:cs typeface="Times New Roman" panose="02020603050405020304" charset="0"/>
              </a:rPr>
              <a:t>had no choice but to face</a:t>
            </a:r>
            <a:r>
              <a:rPr lang="en-US" altLang="zh-CN" sz="2400">
                <a:solidFill>
                  <a:schemeClr val="tx1"/>
                </a:solidFill>
                <a:latin typeface="Times New Roman" panose="02020603050405020304" charset="0"/>
                <a:cs typeface="Times New Roman" panose="02020603050405020304" charset="0"/>
              </a:rPr>
              <a:t> the music. </a:t>
            </a:r>
            <a:endParaRPr lang="en-US" altLang="zh-CN" sz="2400">
              <a:solidFill>
                <a:schemeClr val="tx1"/>
              </a:solidFill>
              <a:latin typeface="Times New Roman" panose="02020603050405020304" charset="0"/>
              <a:cs typeface="Times New Roman" panose="02020603050405020304" charset="0"/>
            </a:endParaRPr>
          </a:p>
          <a:p>
            <a:pPr marL="0" indent="0" algn="just">
              <a:lnSpc>
                <a:spcPts val="2880"/>
              </a:lnSpc>
              <a:spcAft>
                <a:spcPts val="0"/>
              </a:spcAft>
              <a:buNone/>
            </a:pP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go out on a limb</a:t>
            </a:r>
            <a:r>
              <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冒险、豁出去了（地道表达）</a:t>
            </a:r>
            <a:endPar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endParaRPr>
          </a:p>
          <a:p>
            <a:pPr marL="0" indent="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rPr>
              <a:t>I‘ve hit rock bottom emotionally lately. It may be because I caught up with my family the other day, when they guilt-tripped me into returning home to find a job. My parents aren’t control freaks. They don’t have a hold over me. They simply want me to be physically present in their lives. As for what I want to do, for all they care. Logically, I can put things into perspective. Growing up, they struggled to make ends meet, so I walked on eggshells to avoid adding to their burden. I was afraid to go out on a limb. </a:t>
            </a:r>
            <a:endParaRPr lang="en-US" altLang="zh-CN" sz="2400">
              <a:solidFill>
                <a:schemeClr val="tx1"/>
              </a:solidFill>
              <a:latin typeface="Times New Roman" panose="02020603050405020304" charset="0"/>
              <a:cs typeface="Times New Roman" panose="02020603050405020304" charset="0"/>
            </a:endParaRPr>
          </a:p>
          <a:p>
            <a:pPr marL="0" indent="0" algn="just">
              <a:lnSpc>
                <a:spcPts val="2880"/>
              </a:lnSpc>
              <a:spcAft>
                <a:spcPts val="0"/>
              </a:spcAft>
              <a:buNone/>
            </a:pP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put oneself on the line</a:t>
            </a:r>
            <a:r>
              <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将自己置于危险中</a:t>
            </a:r>
            <a:endPar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endParaRPr>
          </a:p>
          <a:p>
            <a:pPr marL="0" indent="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rPr>
              <a:t>The politician put himself on the line by standing up for the controversial issue. </a:t>
            </a:r>
            <a:endParaRPr lang="en-US" altLang="zh-CN" sz="2400">
              <a:solidFill>
                <a:schemeClr val="tx1"/>
              </a:solidFill>
              <a:latin typeface="Times New Roman" panose="02020603050405020304" charset="0"/>
              <a:cs typeface="Times New Roman" panose="02020603050405020304" charset="0"/>
            </a:endParaRPr>
          </a:p>
          <a:p>
            <a:pPr marL="0" indent="0" algn="just">
              <a:lnSpc>
                <a:spcPts val="2880"/>
              </a:lnSpc>
              <a:spcAft>
                <a:spcPts val="0"/>
              </a:spcAft>
              <a:buNone/>
            </a:pP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take the bull by the horns</a:t>
            </a:r>
            <a:r>
              <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勇敢面对问题</a:t>
            </a:r>
            <a:endPar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endParaRPr>
          </a:p>
          <a:p>
            <a:pPr marL="0" indent="0" algn="just">
              <a:lnSpc>
                <a:spcPts val="2880"/>
              </a:lnSpc>
              <a:spcAft>
                <a:spcPts val="0"/>
              </a:spcAft>
              <a:buNone/>
            </a:pPr>
            <a:endPar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endParaRPr>
          </a:p>
        </p:txBody>
      </p:sp>
    </p:spTree>
    <p:custDataLst>
      <p:tags r:id="rId2"/>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wm#"/>
</p:tagLst>
</file>

<file path=ppt/tags/tag64.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6.xml><?xml version="1.0" encoding="utf-8"?>
<p:tagLst xmlns:p="http://schemas.openxmlformats.org/presentationml/2006/main">
  <p:tag name="KSO_WM_BEAUTIFY_FLAG" val="#wm#"/>
  <p:tag name="KSO_WM_TEMPLATE_CATEGORY" val="custom"/>
  <p:tag name="KSO_WM_TEMPLATE_INDEX" val="20205081"/>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8.xml><?xml version="1.0" encoding="utf-8"?>
<p:tagLst xmlns:p="http://schemas.openxmlformats.org/presentationml/2006/main">
  <p:tag name="KSO_WM_BEAUTIFY_FLAG" val="#wm#"/>
  <p:tag name="KSO_WM_TEMPLATE_CATEGORY" val="custom"/>
  <p:tag name="KSO_WM_TEMPLATE_INDEX" val="20205081"/>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BEAUTIFY_FLAG" val="#wm#"/>
  <p:tag name="KSO_WM_TEMPLATE_CATEGORY" val="custom"/>
  <p:tag name="KSO_WM_TEMPLATE_INDEX" val="20205081"/>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2.xml><?xml version="1.0" encoding="utf-8"?>
<p:tagLst xmlns:p="http://schemas.openxmlformats.org/presentationml/2006/main">
  <p:tag name="KSO_WM_BEAUTIFY_FLAG" val="#wm#"/>
  <p:tag name="KSO_WM_TEMPLATE_CATEGORY" val="custom"/>
  <p:tag name="KSO_WM_TEMPLATE_INDEX" val="20205081"/>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4.xml><?xml version="1.0" encoding="utf-8"?>
<p:tagLst xmlns:p="http://schemas.openxmlformats.org/presentationml/2006/main">
  <p:tag name="KSO_WM_BEAUTIFY_FLAG" val="#wm#"/>
  <p:tag name="KSO_WM_TEMPLATE_CATEGORY" val="custom"/>
  <p:tag name="KSO_WM_TEMPLATE_INDEX" val="20205081"/>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6.xml><?xml version="1.0" encoding="utf-8"?>
<p:tagLst xmlns:p="http://schemas.openxmlformats.org/presentationml/2006/main">
  <p:tag name="KSO_WM_BEAUTIFY_FLAG" val="#wm#"/>
  <p:tag name="KSO_WM_TEMPLATE_CATEGORY" val="custom"/>
  <p:tag name="KSO_WM_TEMPLATE_INDEX" val="20205081"/>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8.xml><?xml version="1.0" encoding="utf-8"?>
<p:tagLst xmlns:p="http://schemas.openxmlformats.org/presentationml/2006/main">
  <p:tag name="KSO_WM_BEAUTIFY_FLAG" val="#wm#"/>
  <p:tag name="KSO_WM_TEMPLATE_CATEGORY" val="custom"/>
  <p:tag name="KSO_WM_TEMPLATE_INDEX" val="20205081"/>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BEAUTIFY_FLAG" val="#wm#"/>
  <p:tag name="KSO_WM_TEMPLATE_CATEGORY" val="custom"/>
  <p:tag name="KSO_WM_TEMPLATE_INDEX" val="20205081"/>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2.xml><?xml version="1.0" encoding="utf-8"?>
<p:tagLst xmlns:p="http://schemas.openxmlformats.org/presentationml/2006/main">
  <p:tag name="KSO_WM_BEAUTIFY_FLAG" val="#wm#"/>
  <p:tag name="KSO_WM_TEMPLATE_CATEGORY" val="custom"/>
  <p:tag name="KSO_WM_TEMPLATE_INDEX" val="20205081"/>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4.xml><?xml version="1.0" encoding="utf-8"?>
<p:tagLst xmlns:p="http://schemas.openxmlformats.org/presentationml/2006/main">
  <p:tag name="KSO_WM_BEAUTIFY_FLAG" val="#wm#"/>
  <p:tag name="KSO_WM_TEMPLATE_CATEGORY" val="custom"/>
  <p:tag name="KSO_WM_TEMPLATE_INDEX" val="20205081"/>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6.xml><?xml version="1.0" encoding="utf-8"?>
<p:tagLst xmlns:p="http://schemas.openxmlformats.org/presentationml/2006/main">
  <p:tag name="KSO_WM_BEAUTIFY_FLAG" val="#wm#"/>
  <p:tag name="KSO_WM_TEMPLATE_CATEGORY" val="custom"/>
  <p:tag name="KSO_WM_TEMPLATE_INDEX" val="20205081"/>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8.xml><?xml version="1.0" encoding="utf-8"?>
<p:tagLst xmlns:p="http://schemas.openxmlformats.org/presentationml/2006/main">
  <p:tag name="KSO_WM_BEAUTIFY_FLAG" val="#wm#"/>
  <p:tag name="KSO_WM_TEMPLATE_CATEGORY" val="custom"/>
  <p:tag name="KSO_WM_TEMPLATE_INDEX" val="20205081"/>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BEAUTIFY_FLAG" val="#wm#"/>
  <p:tag name="KSO_WM_TEMPLATE_CATEGORY" val="custom"/>
  <p:tag name="KSO_WM_TEMPLATE_INDEX" val="20205081"/>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2.xml><?xml version="1.0" encoding="utf-8"?>
<p:tagLst xmlns:p="http://schemas.openxmlformats.org/presentationml/2006/main">
  <p:tag name="KSO_WM_BEAUTIFY_FLAG" val="#wm#"/>
  <p:tag name="KSO_WM_TEMPLATE_CATEGORY" val="custom"/>
  <p:tag name="KSO_WM_TEMPLATE_INDEX" val="20205081"/>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5207</Words>
  <Application>WPS 演示</Application>
  <PresentationFormat>宽屏</PresentationFormat>
  <Paragraphs>73</Paragraphs>
  <Slides>15</Slides>
  <Notes>4</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15</vt:i4>
      </vt:variant>
    </vt:vector>
  </HeadingPairs>
  <TitlesOfParts>
    <vt:vector size="24" baseType="lpstr">
      <vt:lpstr>Arial</vt:lpstr>
      <vt:lpstr>宋体</vt:lpstr>
      <vt:lpstr>Wingdings</vt:lpstr>
      <vt:lpstr>Wingdings</vt:lpstr>
      <vt:lpstr>Times New Roman</vt:lpstr>
      <vt:lpstr>微软雅黑</vt:lpstr>
      <vt:lpstr>Arial Unicode MS</vt:lpstr>
      <vt:lpstr>Calibri</vt:lpstr>
      <vt:lpstr>WPS</vt:lpstr>
      <vt:lpstr>《读后续写工具箱》精编（九）</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marble   duang</cp:lastModifiedBy>
  <cp:revision>182</cp:revision>
  <dcterms:created xsi:type="dcterms:W3CDTF">2019-06-19T02:08:00Z</dcterms:created>
  <dcterms:modified xsi:type="dcterms:W3CDTF">2025-11-26T21:03:14Z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2052-12.1.0.23542</vt:lpwstr>
  </property>
  <property fmtid="{D5CDD505-2E9C-101B-9397-08002B2CF9AE}" pid="3" name="ICV">
    <vt:lpwstr>701B574790674690A4A047BC88370DA7_11</vt:lpwstr>
  </property>
</Properties>
</file>