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61" r:id="rId5"/>
    <p:sldId id="269" r:id="rId6"/>
    <p:sldId id="270" r:id="rId7"/>
    <p:sldId id="271" r:id="rId8"/>
    <p:sldId id="272" r:id="rId9"/>
    <p:sldId id="273" r:id="rId10"/>
    <p:sldId id="274" r:id="rId11"/>
    <p:sldId id="275" r:id="rId12"/>
    <p:sldId id="276" r:id="rId13"/>
    <p:sldId id="277" r:id="rId14"/>
    <p:sldId id="27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9"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9"/>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4.jpeg"/><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5.png"/><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1.jpeg"/><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2.jpeg"/><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0.xml"/><Relationship Id="rId2" Type="http://schemas.openxmlformats.org/officeDocument/2006/relationships/image" Target="../media/image3.jpeg"/><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olidFill>
                  <a:srgbClr val="FF0000"/>
                </a:solidFill>
              </a:rPr>
              <a:t>《读后续写工具箱》三十</a:t>
            </a:r>
            <a:endParaRPr lang="zh-CN" altLang="zh-CN">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628650"/>
            <a:ext cx="10968990" cy="5621020"/>
          </a:xfrm>
        </p:spPr>
        <p:txBody>
          <a:bodyPr/>
          <a:p>
            <a:pPr marL="0" indent="0">
              <a:buNone/>
            </a:pPr>
            <a:endParaRPr lang="zh-CN" altLang="en-US"/>
          </a:p>
        </p:txBody>
      </p:sp>
      <p:pic>
        <p:nvPicPr>
          <p:cNvPr id="4" name="图片 3" descr="IMG_20230526_090231_edit_82025504031232"/>
          <p:cNvPicPr>
            <a:picLocks noChangeAspect="1"/>
          </p:cNvPicPr>
          <p:nvPr/>
        </p:nvPicPr>
        <p:blipFill>
          <a:blip r:embed="rId2"/>
          <a:stretch>
            <a:fillRect/>
          </a:stretch>
        </p:blipFill>
        <p:spPr>
          <a:xfrm>
            <a:off x="635" y="0"/>
            <a:ext cx="12191365" cy="685800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70535"/>
            <a:ext cx="10968990" cy="5779135"/>
          </a:xfrm>
          <a:ln>
            <a:solidFill>
              <a:schemeClr val="accent1"/>
            </a:solidFill>
          </a:ln>
        </p:spPr>
        <p:txBody>
          <a:bodyPr/>
          <a:p>
            <a:pPr marL="0" indent="0">
              <a:buNone/>
            </a:pPr>
            <a:r>
              <a:rPr lang="en-US" altLang="zh-CN" sz="2000">
                <a:solidFill>
                  <a:schemeClr val="tx1"/>
                </a:solidFill>
              </a:rPr>
              <a:t>20.10</a:t>
            </a:r>
            <a:r>
              <a:rPr lang="zh-CN" altLang="en-US" sz="2000">
                <a:solidFill>
                  <a:schemeClr val="tx1"/>
                </a:solidFill>
              </a:rPr>
              <a:t>安全演练</a:t>
            </a:r>
            <a:endParaRPr lang="zh-CN" altLang="en-US" sz="2000">
              <a:solidFill>
                <a:schemeClr val="tx1"/>
              </a:solidFill>
            </a:endParaRPr>
          </a:p>
          <a:p>
            <a:pPr marL="0" indent="0">
              <a:buNone/>
            </a:pPr>
            <a:r>
              <a:rPr lang="zh-CN" altLang="en-US" sz="2000">
                <a:solidFill>
                  <a:schemeClr val="tx1"/>
                </a:solidFill>
              </a:rPr>
              <a:t>应急演练：</a:t>
            </a:r>
            <a:r>
              <a:rPr lang="en-US" altLang="zh-CN" sz="2000">
                <a:solidFill>
                  <a:schemeClr val="tx1"/>
                </a:solidFill>
              </a:rPr>
              <a:t>emergency drill </a:t>
            </a:r>
            <a:endParaRPr lang="en-US" altLang="zh-CN" sz="2000">
              <a:solidFill>
                <a:schemeClr val="tx1"/>
              </a:solidFill>
            </a:endParaRPr>
          </a:p>
          <a:p>
            <a:pPr marL="0" indent="0">
              <a:buNone/>
            </a:pPr>
            <a:r>
              <a:rPr lang="zh-CN" altLang="en-US" sz="2000">
                <a:solidFill>
                  <a:schemeClr val="tx1"/>
                </a:solidFill>
              </a:rPr>
              <a:t>有序撤离：</a:t>
            </a:r>
            <a:r>
              <a:rPr lang="en-US" altLang="zh-CN" sz="2000">
                <a:solidFill>
                  <a:schemeClr val="tx1"/>
                </a:solidFill>
              </a:rPr>
              <a:t>file out in an orderly way, orderly evacuation </a:t>
            </a:r>
            <a:endParaRPr lang="en-US" altLang="zh-CN" sz="2000">
              <a:solidFill>
                <a:schemeClr val="tx1"/>
              </a:solidFill>
            </a:endParaRPr>
          </a:p>
          <a:p>
            <a:pPr marL="0" indent="0">
              <a:buNone/>
            </a:pPr>
            <a:r>
              <a:rPr lang="zh-CN" altLang="en-US" sz="2000">
                <a:solidFill>
                  <a:schemeClr val="tx1"/>
                </a:solidFill>
              </a:rPr>
              <a:t>指定集合点：</a:t>
            </a:r>
            <a:r>
              <a:rPr lang="en-US" altLang="zh-CN" sz="2000">
                <a:solidFill>
                  <a:schemeClr val="tx1"/>
                </a:solidFill>
              </a:rPr>
              <a:t>designated assembly area </a:t>
            </a:r>
            <a:endParaRPr lang="en-US" altLang="zh-CN" sz="2000">
              <a:solidFill>
                <a:schemeClr val="tx1"/>
              </a:solidFill>
            </a:endParaRPr>
          </a:p>
          <a:p>
            <a:pPr marL="0" indent="0">
              <a:buNone/>
            </a:pPr>
            <a:r>
              <a:rPr lang="zh-CN" altLang="en-US" sz="2000">
                <a:solidFill>
                  <a:schemeClr val="tx1"/>
                </a:solidFill>
              </a:rPr>
              <a:t>演练顺利结束：</a:t>
            </a:r>
            <a:r>
              <a:rPr lang="en-US" altLang="zh-CN" sz="2000">
                <a:solidFill>
                  <a:schemeClr val="tx1"/>
                </a:solidFill>
              </a:rPr>
              <a:t>The emergency drill concluded with a success. </a:t>
            </a:r>
            <a:endParaRPr lang="en-US" altLang="zh-CN" sz="2000">
              <a:solidFill>
                <a:schemeClr val="tx1"/>
              </a:solidFill>
            </a:endParaRPr>
          </a:p>
          <a:p>
            <a:pPr marL="0" indent="0">
              <a:buNone/>
            </a:pPr>
            <a:r>
              <a:rPr lang="zh-CN" altLang="en-US" sz="2000">
                <a:solidFill>
                  <a:schemeClr val="tx1"/>
                </a:solidFill>
              </a:rPr>
              <a:t>模拟火灾演练：</a:t>
            </a:r>
            <a:r>
              <a:rPr lang="en-US" altLang="zh-CN" sz="2000">
                <a:solidFill>
                  <a:schemeClr val="tx1"/>
                </a:solidFill>
              </a:rPr>
              <a:t>the mock fire drill </a:t>
            </a:r>
            <a:endParaRPr lang="en-US" altLang="zh-CN" sz="2000">
              <a:solidFill>
                <a:schemeClr val="tx1"/>
              </a:solidFill>
            </a:endParaRPr>
          </a:p>
          <a:p>
            <a:pPr marL="0" indent="0">
              <a:buNone/>
            </a:pPr>
            <a:r>
              <a:rPr lang="en-US" altLang="zh-CN" sz="2000">
                <a:solidFill>
                  <a:schemeClr val="tx1"/>
                </a:solidFill>
              </a:rPr>
              <a:t>Fire alarms blared, and students quickly filed out of the building, each following the desginated exit. </a:t>
            </a:r>
            <a:endParaRPr lang="en-US" altLang="zh-CN" sz="2000">
              <a:solidFill>
                <a:schemeClr val="tx1"/>
              </a:solidFill>
            </a:endParaRPr>
          </a:p>
          <a:p>
            <a:pPr marL="0" indent="0">
              <a:buNone/>
            </a:pPr>
            <a:r>
              <a:rPr lang="zh-CN" altLang="en-US" sz="2000">
                <a:solidFill>
                  <a:schemeClr val="tx1"/>
                </a:solidFill>
              </a:rPr>
              <a:t>其余的句子不用看</a:t>
            </a:r>
            <a:endParaRPr lang="zh-CN" altLang="en-US" sz="2000">
              <a:solidFill>
                <a:schemeClr val="tx1"/>
              </a:solidFill>
            </a:endParaRPr>
          </a:p>
          <a:p>
            <a:pPr marL="0" indent="0">
              <a:buNone/>
            </a:pPr>
            <a:endParaRPr lang="en-US" altLang="zh-CN"/>
          </a:p>
          <a:p>
            <a:pPr marL="0" indent="0">
              <a:buNone/>
            </a:pPr>
            <a:endParaRPr lang="en-US" altLang="zh-CN"/>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tretch>
            <a:fillRect/>
          </a:stretch>
        </p:blipFill>
        <p:spPr>
          <a:xfrm>
            <a:off x="701040" y="555625"/>
            <a:ext cx="10782300" cy="4504055"/>
          </a:xfrm>
          <a:prstGeom prst="rect">
            <a:avLst/>
          </a:prstGeom>
          <a:ln>
            <a:solidFill>
              <a:schemeClr val="accent1"/>
            </a:solidFill>
          </a:ln>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92125"/>
            <a:ext cx="10968990" cy="5757545"/>
          </a:xfrm>
          <a:ln>
            <a:solidFill>
              <a:schemeClr val="accent1"/>
            </a:solidFill>
          </a:ln>
        </p:spPr>
        <p:txBody>
          <a:bodyPr/>
          <a:p>
            <a:pPr marL="0" indent="457200" algn="just">
              <a:spcAft>
                <a:spcPts val="0"/>
              </a:spcAft>
              <a:buNone/>
            </a:pPr>
            <a:r>
              <a:rPr lang="en-US" altLang="zh-CN" sz="2000">
                <a:solidFill>
                  <a:schemeClr val="tx1"/>
                </a:solidFill>
              </a:rPr>
              <a:t>Yesterday morning, a comprehensive fire drill was successfully conducted across our school campus, involving all faculty and students. </a:t>
            </a:r>
            <a:endParaRPr lang="en-US" altLang="zh-CN" sz="2000">
              <a:solidFill>
                <a:schemeClr val="tx1"/>
              </a:solidFill>
            </a:endParaRPr>
          </a:p>
          <a:p>
            <a:pPr marL="0" indent="457200" algn="just">
              <a:spcAft>
                <a:spcPts val="0"/>
              </a:spcAft>
              <a:buNone/>
            </a:pPr>
            <a:r>
              <a:rPr lang="en-US" altLang="zh-CN" sz="2000">
                <a:solidFill>
                  <a:schemeClr val="tx1"/>
                </a:solidFill>
              </a:rPr>
              <a:t>The drill began with the piercing sound of the alarm, prompting everyone to evacuate classrooms immediately and in perfect order, following designated routes to the assembly points. Subsequently, firefighters demonstrated the proper use of fire extinguishers, with several students and teachers gaining hands-on experience.</a:t>
            </a:r>
            <a:endParaRPr lang="en-US" altLang="zh-CN" sz="2000">
              <a:solidFill>
                <a:schemeClr val="tx1"/>
              </a:solidFill>
            </a:endParaRPr>
          </a:p>
          <a:p>
            <a:pPr marL="0" indent="457200" algn="just">
              <a:spcAft>
                <a:spcPts val="0"/>
              </a:spcAft>
              <a:buNone/>
            </a:pPr>
            <a:r>
              <a:rPr lang="en-US" altLang="zh-CN" sz="2000">
                <a:solidFill>
                  <a:schemeClr val="tx1"/>
                </a:solidFill>
              </a:rPr>
              <a:t>The activity was met with widespread positive feedback. Participants expressed that it was an eye-opening and practical lesson, which significantly heightened their awareness of fire safety and their confidence in responding to emergencies.</a:t>
            </a:r>
            <a:endParaRPr lang="en-US" altLang="zh-CN" sz="2000">
              <a:solidFill>
                <a:schemeClr val="tx1"/>
              </a:solidFill>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7" descr="Screenshot_20260116_144107_com.xingin.xhs_edit_86"/>
          <p:cNvPicPr>
            <a:picLocks noChangeAspect="1"/>
          </p:cNvPicPr>
          <p:nvPr>
            <p:ph idx="1"/>
            <p:custDataLst>
              <p:tags r:id="rId1"/>
            </p:custDataLst>
          </p:nvPr>
        </p:nvPicPr>
        <p:blipFill>
          <a:blip r:embed="rId2"/>
          <a:stretch>
            <a:fillRect/>
          </a:stretch>
        </p:blipFill>
        <p:spPr>
          <a:xfrm>
            <a:off x="476885" y="462280"/>
            <a:ext cx="11031220" cy="5236845"/>
          </a:xfrm>
          <a:prstGeom prst="rect">
            <a:avLst/>
          </a:prstGeom>
          <a:ln>
            <a:solidFill>
              <a:schemeClr val="accent1"/>
            </a:solidFill>
          </a:ln>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12445"/>
            <a:ext cx="10968990" cy="5737225"/>
          </a:xfrm>
          <a:ln>
            <a:solidFill>
              <a:schemeClr val="accent1"/>
            </a:solidFill>
          </a:ln>
        </p:spPr>
        <p:txBody>
          <a:bodyPr>
            <a:normAutofit lnSpcReduction="10000"/>
          </a:bodyPr>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 </a:t>
            </a:r>
            <a:r>
              <a:rPr lang="zh-CN" altLang="en-US" sz="2000">
                <a:solidFill>
                  <a:schemeClr val="tx1"/>
                </a:solidFill>
                <a:latin typeface="Bookman Old Style" panose="02050604050505020204" charset="0"/>
                <a:cs typeface="Bookman Old Style" panose="02050604050505020204" charset="0"/>
              </a:rPr>
              <a:t>假定你是李华，你校将举行第一届学生校园书画展，并进行部分书画拍卖，所得善款用于偏远山区小学生图书购买。请给</a:t>
            </a:r>
            <a:r>
              <a:rPr lang="zh-CN" altLang="en-US" sz="2000" b="1">
                <a:solidFill>
                  <a:schemeClr val="tx1"/>
                </a:solidFill>
                <a:latin typeface="Bookman Old Style" panose="02050604050505020204" charset="0"/>
                <a:cs typeface="Bookman Old Style" panose="02050604050505020204" charset="0"/>
              </a:rPr>
              <a:t>校园广播站</a:t>
            </a:r>
            <a:r>
              <a:rPr lang="zh-CN" altLang="en-US" sz="2000">
                <a:solidFill>
                  <a:schemeClr val="tx1"/>
                </a:solidFill>
                <a:latin typeface="Bookman Old Style" panose="02050604050505020204" charset="0"/>
                <a:cs typeface="Bookman Old Style" panose="02050604050505020204" charset="0"/>
              </a:rPr>
              <a:t>写一篇宣传稿，内容包括：</a:t>
            </a:r>
            <a:endParaRPr lang="zh-CN" altLang="en-US" sz="2000">
              <a:solidFill>
                <a:schemeClr val="tx1"/>
              </a:solidFill>
              <a:latin typeface="Bookman Old Style" panose="02050604050505020204" charset="0"/>
              <a:cs typeface="Bookman Old Style" panose="02050604050505020204" charset="0"/>
            </a:endParaRPr>
          </a:p>
          <a:p>
            <a:pPr marL="0" indent="457200" algn="just">
              <a:spcAft>
                <a:spcPts val="0"/>
              </a:spcAft>
              <a:buNone/>
            </a:pPr>
            <a:r>
              <a:rPr lang="zh-CN" altLang="en-US" sz="2000">
                <a:solidFill>
                  <a:schemeClr val="tx1"/>
                </a:solidFill>
                <a:latin typeface="Bookman Old Style" panose="02050604050505020204" charset="0"/>
                <a:cs typeface="Bookman Old Style" panose="02050604050505020204" charset="0"/>
              </a:rPr>
              <a:t> </a:t>
            </a:r>
            <a:r>
              <a:rPr lang="en-US" altLang="zh-CN" sz="2000">
                <a:solidFill>
                  <a:schemeClr val="tx1"/>
                </a:solidFill>
                <a:latin typeface="Bookman Old Style" panose="02050604050505020204" charset="0"/>
                <a:cs typeface="Bookman Old Style" panose="02050604050505020204" charset="0"/>
              </a:rPr>
              <a:t>1. </a:t>
            </a:r>
            <a:r>
              <a:rPr lang="zh-CN" altLang="en-US" sz="2000">
                <a:solidFill>
                  <a:schemeClr val="tx1"/>
                </a:solidFill>
                <a:latin typeface="Bookman Old Style" panose="02050604050505020204" charset="0"/>
                <a:cs typeface="Bookman Old Style" panose="02050604050505020204" charset="0"/>
              </a:rPr>
              <a:t>活动简介；</a:t>
            </a:r>
            <a:r>
              <a:rPr lang="en-US" altLang="zh-CN" sz="2000">
                <a:solidFill>
                  <a:schemeClr val="tx1"/>
                </a:solidFill>
                <a:latin typeface="Bookman Old Style" panose="02050604050505020204" charset="0"/>
                <a:cs typeface="Bookman Old Style" panose="02050604050505020204" charset="0"/>
              </a:rPr>
              <a:t>2. </a:t>
            </a:r>
            <a:r>
              <a:rPr lang="zh-CN" altLang="en-US" sz="2000">
                <a:solidFill>
                  <a:schemeClr val="tx1"/>
                </a:solidFill>
                <a:latin typeface="Bookman Old Style" panose="02050604050505020204" charset="0"/>
                <a:cs typeface="Bookman Old Style" panose="02050604050505020204" charset="0"/>
              </a:rPr>
              <a:t>诚邀参加。</a:t>
            </a:r>
            <a:endParaRPr lang="zh-CN" altLang="en-US" sz="2000">
              <a:solidFill>
                <a:schemeClr val="tx1"/>
              </a:solidFill>
              <a:latin typeface="Bookman Old Style" panose="02050604050505020204" charset="0"/>
              <a:cs typeface="Bookman Old Style" panose="02050604050505020204" charset="0"/>
            </a:endParaRP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Your attention, please! Our school is due to launch its first Campus Art Exhibition from January 22nd to 23rd in the school gym. The exhibition will showcase exceptional works where every brush stroke reflects the creativity and imagination of our students.</a:t>
            </a:r>
            <a:endParaRPr lang="en-US" altLang="zh-CN" sz="2000">
              <a:solidFill>
                <a:schemeClr val="tx1"/>
              </a:solidFill>
              <a:latin typeface="Bookman Old Style" panose="02050604050505020204" charset="0"/>
              <a:cs typeface="Bookman Old Style" panose="02050604050505020204" charset="0"/>
            </a:endParaRP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The highlight is a charity auction of selected artworks starting at 14:00 on the afternoon of 23rd. All proceeds will fund books for primary school students in remote mountainous areas, transforming these delicate brush strokes into lasting stories for young readers.</a:t>
            </a:r>
            <a:endParaRPr lang="en-US" altLang="zh-CN" sz="2000">
              <a:solidFill>
                <a:schemeClr val="tx1"/>
              </a:solidFill>
              <a:latin typeface="Bookman Old Style" panose="02050604050505020204" charset="0"/>
              <a:cs typeface="Bookman Old Style" panose="02050604050505020204" charset="0"/>
            </a:endParaRPr>
          </a:p>
          <a:p>
            <a:pPr marL="0" indent="457200" algn="just">
              <a:spcAft>
                <a:spcPts val="0"/>
              </a:spcAft>
              <a:buNone/>
            </a:pPr>
            <a:r>
              <a:rPr lang="en-US" altLang="zh-CN" sz="2000">
                <a:solidFill>
                  <a:schemeClr val="tx1"/>
                </a:solidFill>
                <a:latin typeface="Bookman Old Style" panose="02050604050505020204" charset="0"/>
                <a:cs typeface="Bookman Old Style" panose="02050604050505020204" charset="0"/>
              </a:rPr>
              <a:t>We warmly invite every member of our school to attend the exhibition and participate in the bidding. Your support will not only celebrate campus artistry but also fuel a noble cause. Let's unite to share beauty and extend love. Thanks for your attentive listening! </a:t>
            </a:r>
            <a:endParaRPr lang="en-US" altLang="zh-CN" sz="2000">
              <a:solidFill>
                <a:schemeClr val="tx1"/>
              </a:solidFill>
              <a:latin typeface="Bookman Old Style" panose="02050604050505020204" charset="0"/>
              <a:cs typeface="Bookman Old Style" panose="02050604050505020204" charset="0"/>
            </a:endParaRPr>
          </a:p>
          <a:p>
            <a:pPr marL="0" indent="0" algn="just">
              <a:buNone/>
            </a:pPr>
            <a:endParaRPr lang="en-US" altLang="zh-CN" sz="2000">
              <a:solidFill>
                <a:schemeClr val="tx1"/>
              </a:solidFill>
              <a:latin typeface="Bookman Old Style" panose="02050604050505020204" charset="0"/>
              <a:cs typeface="Bookman Old Style" panose="020506040505050202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44195"/>
            <a:ext cx="10968990" cy="5705475"/>
          </a:xfrm>
          <a:ln>
            <a:solidFill>
              <a:schemeClr val="accent1"/>
            </a:solidFill>
          </a:ln>
        </p:spPr>
        <p:txBody>
          <a:bodyPr>
            <a:noAutofit/>
          </a:bodyPr>
          <a:p>
            <a:pPr marL="0" indent="0" algn="just">
              <a:lnSpc>
                <a:spcPts val="2400"/>
              </a:lnSpc>
              <a:spcAft>
                <a:spcPts val="0"/>
              </a:spcAft>
              <a:buNone/>
            </a:pPr>
            <a:r>
              <a:rPr lang="en-US" altLang="zh-CN" sz="2000">
                <a:solidFill>
                  <a:schemeClr val="tx1"/>
                </a:solidFill>
              </a:rPr>
              <a:t>(2026.01.20</a:t>
            </a:r>
            <a:r>
              <a:rPr lang="zh-CN" altLang="en-US" sz="2000">
                <a:solidFill>
                  <a:schemeClr val="tx1"/>
                </a:solidFill>
              </a:rPr>
              <a:t>周二晚间任务：</a:t>
            </a:r>
            <a:r>
              <a:rPr lang="en-US" altLang="zh-CN" sz="2000">
                <a:solidFill>
                  <a:schemeClr val="tx1"/>
                </a:solidFill>
              </a:rPr>
              <a:t>2026.01</a:t>
            </a:r>
            <a:r>
              <a:rPr lang="zh-CN" altLang="en-US" sz="2000">
                <a:solidFill>
                  <a:schemeClr val="tx1"/>
                </a:solidFill>
              </a:rPr>
              <a:t>浙江应用文，阅读至少</a:t>
            </a:r>
            <a:r>
              <a:rPr lang="en-US" altLang="zh-CN" sz="2000">
                <a:solidFill>
                  <a:schemeClr val="tx1"/>
                </a:solidFill>
              </a:rPr>
              <a:t>5</a:t>
            </a:r>
            <a:r>
              <a:rPr lang="zh-CN" altLang="en-US" sz="2000">
                <a:solidFill>
                  <a:schemeClr val="tx1"/>
                </a:solidFill>
              </a:rPr>
              <a:t>遍）</a:t>
            </a:r>
            <a:r>
              <a:rPr lang="en-US" altLang="zh-CN" sz="2000">
                <a:solidFill>
                  <a:schemeClr val="tx1"/>
                </a:solidFill>
              </a:rPr>
              <a:t> </a:t>
            </a:r>
            <a:endParaRPr lang="en-US" altLang="zh-CN" sz="2000">
              <a:solidFill>
                <a:schemeClr val="tx1"/>
              </a:solidFill>
            </a:endParaRPr>
          </a:p>
          <a:p>
            <a:pPr marL="0" indent="457200" algn="just">
              <a:lnSpc>
                <a:spcPts val="2400"/>
              </a:lnSpc>
              <a:spcAft>
                <a:spcPts val="0"/>
              </a:spcAft>
              <a:buNone/>
            </a:pPr>
            <a:r>
              <a:rPr lang="en-US" altLang="zh-CN" sz="2000">
                <a:solidFill>
                  <a:schemeClr val="tx1"/>
                </a:solidFill>
              </a:rPr>
              <a:t> </a:t>
            </a:r>
            <a:r>
              <a:rPr lang="zh-CN" altLang="en-US" sz="2000">
                <a:solidFill>
                  <a:schemeClr val="tx1"/>
                </a:solidFill>
              </a:rPr>
              <a:t>假如你是李华，你发现校图书馆的藏书存在被勾画涂改的现象。请你向校园电台投稿，内容包括：</a:t>
            </a:r>
            <a:endParaRPr lang="zh-CN" altLang="en-US" sz="2000">
              <a:solidFill>
                <a:schemeClr val="tx1"/>
              </a:solidFill>
            </a:endParaRPr>
          </a:p>
          <a:p>
            <a:pPr marL="0" indent="457200" algn="just">
              <a:lnSpc>
                <a:spcPts val="2400"/>
              </a:lnSpc>
              <a:spcAft>
                <a:spcPts val="0"/>
              </a:spcAft>
              <a:buNone/>
            </a:pPr>
            <a:r>
              <a:rPr lang="en-US" altLang="zh-CN" sz="2000">
                <a:solidFill>
                  <a:schemeClr val="tx1"/>
                </a:solidFill>
              </a:rPr>
              <a:t> 1. </a:t>
            </a:r>
            <a:r>
              <a:rPr lang="zh-CN" altLang="en-US" sz="2000">
                <a:solidFill>
                  <a:schemeClr val="tx1"/>
                </a:solidFill>
              </a:rPr>
              <a:t>具体陈述现象；</a:t>
            </a:r>
            <a:endParaRPr lang="zh-CN" altLang="en-US" sz="2000">
              <a:solidFill>
                <a:schemeClr val="tx1"/>
              </a:solidFill>
            </a:endParaRPr>
          </a:p>
          <a:p>
            <a:pPr marL="0" indent="457200" algn="just">
              <a:lnSpc>
                <a:spcPts val="2400"/>
              </a:lnSpc>
              <a:spcAft>
                <a:spcPts val="0"/>
              </a:spcAft>
              <a:buNone/>
            </a:pPr>
            <a:r>
              <a:rPr lang="en-US" altLang="zh-CN" sz="2000">
                <a:solidFill>
                  <a:schemeClr val="tx1"/>
                </a:solidFill>
              </a:rPr>
              <a:t> 2. </a:t>
            </a:r>
            <a:r>
              <a:rPr lang="zh-CN" altLang="en-US" sz="2000">
                <a:solidFill>
                  <a:schemeClr val="tx1"/>
                </a:solidFill>
              </a:rPr>
              <a:t>呼吁爱护书籍。</a:t>
            </a:r>
            <a:endParaRPr lang="zh-CN" altLang="en-US" sz="2000">
              <a:solidFill>
                <a:schemeClr val="tx1"/>
              </a:solidFill>
            </a:endParaRPr>
          </a:p>
          <a:p>
            <a:pPr marL="0" indent="457200" algn="just">
              <a:lnSpc>
                <a:spcPts val="2400"/>
              </a:lnSpc>
              <a:spcAft>
                <a:spcPts val="0"/>
              </a:spcAft>
              <a:buNone/>
            </a:pPr>
            <a:r>
              <a:rPr lang="en-US" altLang="zh-CN" sz="2000">
                <a:solidFill>
                  <a:schemeClr val="tx1"/>
                </a:solidFill>
              </a:rPr>
              <a:t>Recently, exploring the shelves of our school library, I have been deeply disheartened to see many beloved books bearing the marks of thoughtless handling. Words are scribbled in margins, pages are torn out, and covers are creased and worn. Such rude actions not only damage the books physically but also disrespect our shared intellectual space, robbing future readers of the joy of reading. </a:t>
            </a:r>
            <a:endParaRPr lang="en-US" altLang="zh-CN" sz="2000">
              <a:solidFill>
                <a:schemeClr val="tx1"/>
              </a:solidFill>
            </a:endParaRPr>
          </a:p>
          <a:p>
            <a:pPr marL="0" indent="457200" algn="just">
              <a:lnSpc>
                <a:spcPts val="2400"/>
              </a:lnSpc>
              <a:spcAft>
                <a:spcPts val="0"/>
              </a:spcAft>
              <a:buNone/>
            </a:pPr>
            <a:r>
              <a:rPr lang="en-US" altLang="zh-CN" sz="2000">
                <a:solidFill>
                  <a:schemeClr val="tx1"/>
                </a:solidFill>
              </a:rPr>
              <a:t>Books serve as gateways to knowledge and imagination, opening doors to endless possibilities. Our library’s collection is a shared treasure, and it is our collective responsibility to preserve it. Le’s handle each book with the utmost care, safeguarding it from damage and ensuring its prompt return. </a:t>
            </a:r>
            <a:endParaRPr lang="en-US" altLang="zh-CN" sz="2000">
              <a:solidFill>
                <a:schemeClr val="tx1"/>
              </a:solidFill>
            </a:endParaRPr>
          </a:p>
          <a:p>
            <a:pPr marL="0" indent="457200" algn="just">
              <a:lnSpc>
                <a:spcPts val="2400"/>
              </a:lnSpc>
              <a:spcAft>
                <a:spcPts val="0"/>
              </a:spcAft>
              <a:buNone/>
            </a:pPr>
            <a:r>
              <a:rPr lang="en-US" altLang="zh-CN" sz="2000">
                <a:solidFill>
                  <a:schemeClr val="tx1"/>
                </a:solidFill>
              </a:rPr>
              <a:t>By doing so, we guarantee that these invaluable resources can continue to enrich our academic lives for years to come. A book in good hands benefits us all. Let’s act now! </a:t>
            </a:r>
            <a:endParaRPr lang="en-US" altLang="zh-CN" sz="2000">
              <a:solidFill>
                <a:schemeClr val="tx1"/>
              </a:solidFill>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91490"/>
            <a:ext cx="10968990" cy="5758180"/>
          </a:xfrm>
          <a:ln>
            <a:solidFill>
              <a:schemeClr val="accent1"/>
            </a:solidFill>
          </a:ln>
        </p:spPr>
        <p:txBody>
          <a:bodyPr/>
          <a:p>
            <a:pPr marL="0" indent="0" algn="just">
              <a:buNone/>
            </a:pPr>
            <a:r>
              <a:rPr lang="en-US" altLang="zh-CN">
                <a:solidFill>
                  <a:schemeClr val="tx1"/>
                </a:solidFill>
              </a:rPr>
              <a:t>20.8 </a:t>
            </a:r>
            <a:r>
              <a:rPr lang="zh-CN" altLang="en-US">
                <a:solidFill>
                  <a:schemeClr val="tx1"/>
                </a:solidFill>
              </a:rPr>
              <a:t>礼堂活动</a:t>
            </a:r>
            <a:endParaRPr lang="zh-CN" altLang="en-US">
              <a:solidFill>
                <a:schemeClr val="tx1"/>
              </a:solidFill>
            </a:endParaRPr>
          </a:p>
          <a:p>
            <a:pPr marL="0" indent="0" algn="just">
              <a:buNone/>
            </a:pPr>
            <a:r>
              <a:rPr lang="en-US" altLang="zh-CN">
                <a:solidFill>
                  <a:schemeClr val="tx1"/>
                </a:solidFill>
              </a:rPr>
              <a:t>The audience fell silent as </a:t>
            </a:r>
            <a:r>
              <a:rPr lang="en-US" altLang="zh-CN" b="1">
                <a:solidFill>
                  <a:schemeClr val="tx1"/>
                </a:solidFill>
                <a:effectLst>
                  <a:outerShdw blurRad="38100" dist="38100" dir="2700000" algn="tl">
                    <a:srgbClr val="000000">
                      <a:alpha val="43137"/>
                    </a:srgbClr>
                  </a:outerShdw>
                </a:effectLst>
              </a:rPr>
              <a:t>the award recipients</a:t>
            </a:r>
            <a:r>
              <a:rPr lang="en-US" altLang="zh-CN">
                <a:solidFill>
                  <a:schemeClr val="tx1"/>
                </a:solidFill>
              </a:rPr>
              <a:t> walked to the stage, their steps slow and measured, reflecting the weight of their hard-earned achievements. </a:t>
            </a:r>
            <a:endParaRPr lang="en-US" altLang="zh-CN">
              <a:solidFill>
                <a:schemeClr val="tx1"/>
              </a:solidFill>
            </a:endParaRPr>
          </a:p>
          <a:p>
            <a:pPr marL="0" indent="0" algn="just">
              <a:buNone/>
            </a:pPr>
            <a:r>
              <a:rPr lang="en-US" altLang="zh-CN">
                <a:solidFill>
                  <a:schemeClr val="tx1"/>
                </a:solidFill>
              </a:rPr>
              <a:t>recipient</a:t>
            </a:r>
            <a:r>
              <a:rPr lang="zh-CN" altLang="en-US">
                <a:solidFill>
                  <a:schemeClr val="tx1"/>
                </a:solidFill>
              </a:rPr>
              <a:t>接受者</a:t>
            </a:r>
            <a:endParaRPr lang="zh-CN" altLang="en-US">
              <a:solidFill>
                <a:schemeClr val="tx1"/>
              </a:solidFill>
            </a:endParaRPr>
          </a:p>
          <a:p>
            <a:pPr marL="0" indent="0" algn="just">
              <a:buNone/>
            </a:pPr>
            <a:r>
              <a:rPr lang="en-US" altLang="zh-CN">
                <a:solidFill>
                  <a:schemeClr val="tx1"/>
                </a:solidFill>
              </a:rPr>
              <a:t>recipient. recipe, receipt?</a:t>
            </a:r>
            <a:r>
              <a:rPr lang="zh-CN" altLang="en-US">
                <a:solidFill>
                  <a:schemeClr val="tx1"/>
                </a:solidFill>
              </a:rPr>
              <a:t>能区分这三个单词吗？</a:t>
            </a:r>
            <a:endParaRPr lang="zh-CN" altLang="en-US">
              <a:solidFill>
                <a:schemeClr val="tx1"/>
              </a:solidFill>
            </a:endParaRPr>
          </a:p>
          <a:p>
            <a:pPr marL="0" indent="0" algn="just">
              <a:buNone/>
            </a:pPr>
            <a:r>
              <a:rPr lang="en-US" altLang="zh-CN">
                <a:solidFill>
                  <a:schemeClr val="tx1"/>
                </a:solidFill>
              </a:rPr>
              <a:t>The sole reason Maxwell was not a recipient of the Nobel Prize in Physics was that the prize did not exist during his lifetime.</a:t>
            </a:r>
            <a:endParaRPr lang="en-US" altLang="zh-CN">
              <a:solidFill>
                <a:schemeClr val="tx1"/>
              </a:solidFill>
            </a:endParaRPr>
          </a:p>
          <a:p>
            <a:pPr marL="0" indent="0" algn="just">
              <a:buNone/>
            </a:pPr>
            <a:r>
              <a:rPr lang="en-US" altLang="zh-CN">
                <a:solidFill>
                  <a:schemeClr val="tx1"/>
                </a:solidFill>
              </a:rPr>
              <a:t>The Nobel Foundation’s limit of three recipients per prize, each of whom must still be living has long been outgrown by the collaborative nature of modern research, as will be demonstrated by the inevitable row over who is ignored when it comes to acknowledging the discovery of the HIggs boson (</a:t>
            </a:r>
            <a:r>
              <a:rPr lang="zh-CN" altLang="en-US">
                <a:solidFill>
                  <a:schemeClr val="tx1"/>
                </a:solidFill>
              </a:rPr>
              <a:t>希格斯玻色子</a:t>
            </a:r>
            <a:r>
              <a:rPr lang="en-US" altLang="zh-CN">
                <a:solidFill>
                  <a:schemeClr val="tx1"/>
                </a:solidFill>
              </a:rPr>
              <a:t>). </a:t>
            </a:r>
            <a:endParaRPr lang="en-US" altLang="zh-CN">
              <a:solidFill>
                <a:schemeClr val="tx1"/>
              </a:solidFill>
            </a:endParaRPr>
          </a:p>
          <a:p>
            <a:pPr marL="0" indent="0" algn="just">
              <a:buNone/>
            </a:pPr>
            <a:r>
              <a:rPr lang="en-US" altLang="zh-CN">
                <a:solidFill>
                  <a:schemeClr val="tx1"/>
                </a:solidFill>
              </a:rPr>
              <a:t>measured</a:t>
            </a:r>
            <a:r>
              <a:rPr lang="zh-CN" altLang="en-US">
                <a:solidFill>
                  <a:schemeClr val="tx1"/>
                </a:solidFill>
              </a:rPr>
              <a:t>缓慢谨慎的、慎重的、克制的</a:t>
            </a:r>
            <a:endParaRPr lang="zh-CN" altLang="en-US">
              <a:solidFill>
                <a:schemeClr val="tx1"/>
              </a:solidFill>
            </a:endParaRPr>
          </a:p>
          <a:p>
            <a:pPr marL="0" indent="0" algn="just">
              <a:buNone/>
            </a:pPr>
            <a:r>
              <a:rPr lang="en-US" altLang="zh-CN">
                <a:solidFill>
                  <a:schemeClr val="tx1"/>
                </a:solidFill>
              </a:rPr>
              <a:t>He walked down the corridor with measured steps. </a:t>
            </a:r>
            <a:endParaRPr lang="en-US" altLang="zh-CN">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91490"/>
            <a:ext cx="10968990" cy="5758180"/>
          </a:xfrm>
          <a:ln>
            <a:solidFill>
              <a:schemeClr val="accent1"/>
            </a:solidFill>
          </a:ln>
        </p:spPr>
        <p:txBody>
          <a:bodyPr/>
          <a:p>
            <a:pPr marL="0" indent="0" algn="just">
              <a:spcAft>
                <a:spcPts val="0"/>
              </a:spcAft>
              <a:buNone/>
            </a:pPr>
            <a:r>
              <a:rPr lang="en-US" altLang="zh-CN" sz="2000">
                <a:solidFill>
                  <a:schemeClr val="tx1"/>
                </a:solidFill>
                <a:effectLst/>
                <a:latin typeface="Times New Roman" panose="02020603050405020304" charset="0"/>
                <a:cs typeface="Times New Roman" panose="02020603050405020304" charset="0"/>
              </a:rPr>
              <a:t>The crowd erupted in applause as the award winner stepped forward, </a:t>
            </a:r>
            <a:r>
              <a:rPr lang="en-US" altLang="zh-CN" sz="2000" b="1">
                <a:solidFill>
                  <a:schemeClr val="tx1"/>
                </a:solidFill>
                <a:effectLst/>
                <a:latin typeface="Times New Roman" panose="02020603050405020304" charset="0"/>
                <a:cs typeface="Times New Roman" panose="02020603050405020304" charset="0"/>
              </a:rPr>
              <a:t>his face lit up with a mixture of disbelief and joy. </a:t>
            </a:r>
            <a:endParaRPr lang="en-US" altLang="zh-CN" sz="2000" b="1">
              <a:solidFill>
                <a:schemeClr val="tx1"/>
              </a:solidFill>
              <a:effectLst/>
              <a:latin typeface="Times New Roman" panose="02020603050405020304" charset="0"/>
              <a:cs typeface="Times New Roman" panose="02020603050405020304" charset="0"/>
            </a:endParaRPr>
          </a:p>
          <a:p>
            <a:pPr marL="0" indent="0" algn="just">
              <a:spcAft>
                <a:spcPts val="0"/>
              </a:spcAft>
              <a:buNone/>
            </a:pPr>
            <a:r>
              <a:rPr lang="zh-CN" altLang="en-US" sz="2000" b="1">
                <a:solidFill>
                  <a:schemeClr val="tx1"/>
                </a:solidFill>
                <a:effectLst/>
                <a:latin typeface="Times New Roman" panose="02020603050405020304" charset="0"/>
                <a:cs typeface="Times New Roman" panose="02020603050405020304" charset="0"/>
              </a:rPr>
              <a:t>其余的句子不用看</a:t>
            </a:r>
            <a:endParaRPr lang="zh-CN" altLang="en-US" sz="2000" b="1">
              <a:solidFill>
                <a:schemeClr val="tx1"/>
              </a:solidFill>
              <a:effectLst/>
              <a:latin typeface="Times New Roman" panose="02020603050405020304" charset="0"/>
              <a:cs typeface="Times New Roman" panose="02020603050405020304" charset="0"/>
            </a:endParaRPr>
          </a:p>
          <a:p>
            <a:pPr marL="0" indent="0" algn="just">
              <a:spcAft>
                <a:spcPts val="0"/>
              </a:spcAft>
              <a:buNone/>
            </a:pPr>
            <a:r>
              <a:rPr lang="zh-CN" altLang="en-US" sz="2000">
                <a:solidFill>
                  <a:schemeClr val="tx1"/>
                </a:solidFill>
                <a:effectLst/>
                <a:latin typeface="Times New Roman" panose="02020603050405020304" charset="0"/>
                <a:cs typeface="Times New Roman" panose="02020603050405020304" charset="0"/>
              </a:rPr>
              <a:t>翻译：这个奖杯不仅仅反映了我们过去的努力，也必将激励我们实现更大的目标。</a:t>
            </a:r>
            <a:endParaRPr lang="zh-CN" altLang="en-US" sz="2000">
              <a:solidFill>
                <a:schemeClr val="tx1"/>
              </a:solidFill>
              <a:effectLst/>
              <a:latin typeface="Times New Roman" panose="02020603050405020304" charset="0"/>
              <a:cs typeface="Times New Roman" panose="02020603050405020304" charset="0"/>
            </a:endParaRPr>
          </a:p>
          <a:p>
            <a:pPr marL="0" indent="0" algn="just">
              <a:spcAft>
                <a:spcPts val="0"/>
              </a:spcAft>
              <a:buNone/>
            </a:pPr>
            <a:r>
              <a:rPr lang="en-US" altLang="zh-CN" sz="2000">
                <a:solidFill>
                  <a:schemeClr val="tx1"/>
                </a:solidFill>
                <a:effectLst/>
                <a:latin typeface="Times New Roman" panose="02020603050405020304" charset="0"/>
                <a:cs typeface="Times New Roman" panose="02020603050405020304" charset="0"/>
              </a:rPr>
              <a:t>The trophy was not just a testament to our efforts, but also an impetus for future pursuits.</a:t>
            </a:r>
            <a:endParaRPr lang="en-US" altLang="zh-CN" sz="2000">
              <a:solidFill>
                <a:schemeClr val="tx1"/>
              </a:solidFill>
              <a:effectLst/>
              <a:latin typeface="Times New Roman" panose="02020603050405020304" charset="0"/>
              <a:cs typeface="Times New Roman" panose="02020603050405020304" charset="0"/>
            </a:endParaRPr>
          </a:p>
          <a:p>
            <a:pPr marL="0" indent="0" algn="just">
              <a:spcAft>
                <a:spcPts val="0"/>
              </a:spcAft>
              <a:buNone/>
            </a:pPr>
            <a:r>
              <a:rPr lang="en-US" altLang="zh-CN" sz="2000">
                <a:solidFill>
                  <a:schemeClr val="tx1"/>
                </a:solidFill>
                <a:effectLst/>
                <a:latin typeface="Times New Roman" panose="02020603050405020304" charset="0"/>
                <a:cs typeface="Times New Roman" panose="02020603050405020304" charset="0"/>
              </a:rPr>
              <a:t>The trophy crowned our past efforts and served as a stepping stone toward greater aspirations.</a:t>
            </a:r>
            <a:endParaRPr lang="en-US" altLang="zh-CN" sz="2000">
              <a:solidFill>
                <a:schemeClr val="tx1"/>
              </a:solidFill>
              <a:effectLst/>
              <a:latin typeface="Times New Roman" panose="02020603050405020304" charset="0"/>
              <a:cs typeface="Times New Roman" panose="02020603050405020304" charset="0"/>
            </a:endParaRPr>
          </a:p>
          <a:p>
            <a:pPr marL="0" indent="0" algn="just">
              <a:spcAft>
                <a:spcPts val="0"/>
              </a:spcAft>
              <a:buNone/>
            </a:pPr>
            <a:r>
              <a:rPr lang="en-US" altLang="zh-CN" sz="2000">
                <a:solidFill>
                  <a:schemeClr val="tx1"/>
                </a:solidFill>
                <a:effectLst/>
                <a:latin typeface="Times New Roman" panose="02020603050405020304" charset="0"/>
                <a:cs typeface="Times New Roman" panose="02020603050405020304" charset="0"/>
              </a:rPr>
              <a:t>The trophy was not merely the epitome of our past efforts, but also the seed of future endeavors.</a:t>
            </a:r>
            <a:endParaRPr lang="en-US" altLang="zh-CN" sz="2000">
              <a:solidFill>
                <a:schemeClr val="tx1"/>
              </a:solidFill>
              <a:effectLst/>
              <a:latin typeface="Times New Roman" panose="02020603050405020304" charset="0"/>
              <a:cs typeface="Times New Roman" panose="02020603050405020304" charset="0"/>
            </a:endParaRPr>
          </a:p>
          <a:p>
            <a:pPr marL="0" indent="0" algn="just">
              <a:buNone/>
            </a:pPr>
            <a:endParaRPr lang="en-US" altLang="zh-CN" sz="2000">
              <a:solidFill>
                <a:schemeClr val="tx1"/>
              </a:solidFill>
              <a:effectLst/>
              <a:latin typeface="Times New Roman" panose="02020603050405020304" charset="0"/>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13080"/>
            <a:ext cx="10968990" cy="5736590"/>
          </a:xfrm>
          <a:ln>
            <a:solidFill>
              <a:schemeClr val="accent1"/>
            </a:solidFill>
          </a:ln>
        </p:spPr>
        <p:txBody>
          <a:bodyPr/>
          <a:p>
            <a:pPr marL="0" indent="0">
              <a:buNone/>
            </a:pPr>
            <a:r>
              <a:rPr lang="en-US" altLang="zh-CN" sz="2000">
                <a:solidFill>
                  <a:schemeClr val="tx1"/>
                </a:solidFill>
              </a:rPr>
              <a:t>20.9 </a:t>
            </a:r>
            <a:r>
              <a:rPr lang="zh-CN" altLang="en-US" sz="2000">
                <a:solidFill>
                  <a:schemeClr val="tx1"/>
                </a:solidFill>
              </a:rPr>
              <a:t>应急医疗</a:t>
            </a:r>
            <a:endParaRPr lang="zh-CN" altLang="en-US" sz="2000">
              <a:solidFill>
                <a:schemeClr val="tx1"/>
              </a:solidFill>
            </a:endParaRPr>
          </a:p>
          <a:p>
            <a:pPr marL="0" indent="0">
              <a:buNone/>
            </a:pPr>
            <a:r>
              <a:rPr lang="en-US" altLang="zh-CN" sz="2000">
                <a:solidFill>
                  <a:schemeClr val="tx1"/>
                </a:solidFill>
              </a:rPr>
              <a:t>As the emergency medical team arrived, they swiftly assessed the situation, their calm demeanor reassuring the panicked students. </a:t>
            </a:r>
            <a:endParaRPr lang="en-US" altLang="zh-CN" sz="2000">
              <a:solidFill>
                <a:schemeClr val="tx1"/>
              </a:solidFill>
            </a:endParaRPr>
          </a:p>
          <a:p>
            <a:pPr marL="0" indent="0">
              <a:buNone/>
            </a:pPr>
            <a:r>
              <a:rPr lang="en-US" altLang="zh-CN" sz="2000">
                <a:solidFill>
                  <a:schemeClr val="tx1"/>
                </a:solidFill>
              </a:rPr>
              <a:t>demeanor</a:t>
            </a:r>
            <a:r>
              <a:rPr lang="zh-CN" altLang="en-US" sz="2000">
                <a:solidFill>
                  <a:schemeClr val="tx1"/>
                </a:solidFill>
              </a:rPr>
              <a:t>行为、举止</a:t>
            </a:r>
            <a:endParaRPr lang="zh-CN" altLang="en-US" sz="2000">
              <a:solidFill>
                <a:schemeClr val="tx1"/>
              </a:solidFill>
            </a:endParaRPr>
          </a:p>
          <a:p>
            <a:pPr marL="0" indent="0">
              <a:buNone/>
            </a:pPr>
            <a:r>
              <a:rPr lang="en-US" altLang="zh-CN" sz="2000">
                <a:solidFill>
                  <a:schemeClr val="tx1"/>
                </a:solidFill>
              </a:rPr>
              <a:t>Despite the intense pressure, her calm and professional demeanor never wavered. </a:t>
            </a:r>
            <a:endParaRPr lang="en-US" altLang="zh-CN" sz="2000">
              <a:solidFill>
                <a:schemeClr val="tx1"/>
              </a:solidFill>
            </a:endParaRPr>
          </a:p>
          <a:p>
            <a:pPr marL="0" indent="0">
              <a:buNone/>
            </a:pPr>
            <a:r>
              <a:rPr lang="en-US" altLang="zh-CN" sz="2000">
                <a:solidFill>
                  <a:schemeClr val="tx1"/>
                </a:solidFill>
              </a:rPr>
              <a:t>The teacher’s stern demeanor kept the classroom in order. </a:t>
            </a:r>
            <a:endParaRPr lang="en-US" altLang="zh-CN" sz="2000">
              <a:solidFill>
                <a:schemeClr val="tx1"/>
              </a:solidFill>
            </a:endParaRPr>
          </a:p>
          <a:p>
            <a:pPr marL="0" indent="0">
              <a:buNone/>
            </a:pPr>
            <a:r>
              <a:rPr lang="zh-CN" altLang="en-US" sz="2000">
                <a:solidFill>
                  <a:schemeClr val="tx1"/>
                </a:solidFill>
              </a:rPr>
              <a:t>其余句子选择性阅读</a:t>
            </a:r>
            <a:endParaRPr lang="zh-CN" altLang="en-US" sz="2000">
              <a:solidFill>
                <a:schemeClr val="tx1"/>
              </a:solidFill>
            </a:endParaRPr>
          </a:p>
          <a:p>
            <a:pPr marL="0" indent="0">
              <a:buNone/>
            </a:pPr>
            <a:r>
              <a:rPr lang="zh-CN" altLang="en-US" sz="2000">
                <a:solidFill>
                  <a:schemeClr val="tx1"/>
                </a:solidFill>
              </a:rPr>
              <a:t>（阅读下面的读续，</a:t>
            </a:r>
            <a:r>
              <a:rPr lang="en-US" altLang="zh-CN" sz="2000">
                <a:solidFill>
                  <a:schemeClr val="tx1"/>
                </a:solidFill>
              </a:rPr>
              <a:t>2023</a:t>
            </a:r>
            <a:r>
              <a:rPr lang="zh-CN" altLang="en-US" sz="2000">
                <a:solidFill>
                  <a:schemeClr val="tx1"/>
                </a:solidFill>
              </a:rPr>
              <a:t>届济南三模</a:t>
            </a:r>
            <a:r>
              <a:rPr lang="en-US" altLang="zh-CN" sz="2000">
                <a:solidFill>
                  <a:schemeClr val="tx1"/>
                </a:solidFill>
              </a:rPr>
              <a:t>) </a:t>
            </a:r>
            <a:endParaRPr lang="en-US" altLang="zh-CN" sz="2000">
              <a:solidFill>
                <a:schemeClr val="tx1"/>
              </a:solidFill>
            </a:endParaRPr>
          </a:p>
          <a:p>
            <a:pPr marL="0" indent="0">
              <a:buNone/>
            </a:pPr>
            <a:r>
              <a:rPr lang="en-US" altLang="zh-CN" sz="2000">
                <a:solidFill>
                  <a:schemeClr val="tx1"/>
                </a:solidFill>
              </a:rPr>
              <a:t>Brandon-Father</a:t>
            </a:r>
            <a:endParaRPr lang="en-US" altLang="zh-CN" sz="2000">
              <a:solidFill>
                <a:schemeClr val="tx1"/>
              </a:solidFill>
            </a:endParaRPr>
          </a:p>
          <a:p>
            <a:pPr marL="0" indent="0">
              <a:buNone/>
            </a:pPr>
            <a:r>
              <a:rPr lang="zh-CN" altLang="en-US" sz="2000">
                <a:solidFill>
                  <a:schemeClr val="tx1"/>
                </a:solidFill>
              </a:rPr>
              <a:t>两个儿子</a:t>
            </a:r>
            <a:r>
              <a:rPr lang="en-US" altLang="zh-CN" sz="2000">
                <a:solidFill>
                  <a:schemeClr val="tx1"/>
                </a:solidFill>
              </a:rPr>
              <a:t>-Louie</a:t>
            </a:r>
            <a:r>
              <a:rPr lang="zh-CN" altLang="en-US" sz="2000">
                <a:solidFill>
                  <a:schemeClr val="tx1"/>
                </a:solidFill>
              </a:rPr>
              <a:t>大儿子，</a:t>
            </a:r>
            <a:r>
              <a:rPr lang="en-US" altLang="zh-CN" sz="2000">
                <a:solidFill>
                  <a:schemeClr val="tx1"/>
                </a:solidFill>
              </a:rPr>
              <a:t>Everett</a:t>
            </a:r>
            <a:r>
              <a:rPr lang="zh-CN" altLang="en-US" sz="2000">
                <a:solidFill>
                  <a:schemeClr val="tx1"/>
                </a:solidFill>
              </a:rPr>
              <a:t>小儿子</a:t>
            </a:r>
            <a:endParaRPr lang="zh-CN" altLang="en-US" sz="2000">
              <a:solidFill>
                <a:schemeClr val="tx1"/>
              </a:solidFill>
            </a:endParaRPr>
          </a:p>
          <a:p>
            <a:pPr marL="0" indent="0">
              <a:buNone/>
            </a:pPr>
            <a:r>
              <a:rPr lang="zh-CN" altLang="en-US" sz="2000">
                <a:solidFill>
                  <a:schemeClr val="tx1"/>
                </a:solidFill>
              </a:rPr>
              <a:t>事情：</a:t>
            </a:r>
            <a:r>
              <a:rPr lang="en-US" altLang="zh-CN" sz="2000">
                <a:solidFill>
                  <a:schemeClr val="tx1"/>
                </a:solidFill>
              </a:rPr>
              <a:t>Louie</a:t>
            </a:r>
            <a:r>
              <a:rPr lang="zh-CN" altLang="en-US" sz="2000">
                <a:solidFill>
                  <a:schemeClr val="tx1"/>
                </a:solidFill>
              </a:rPr>
              <a:t>不小心落入井中，</a:t>
            </a:r>
            <a:r>
              <a:rPr lang="en-US" altLang="zh-CN" sz="2000">
                <a:solidFill>
                  <a:schemeClr val="tx1"/>
                </a:solidFill>
              </a:rPr>
              <a:t>Brandon</a:t>
            </a:r>
            <a:r>
              <a:rPr lang="zh-CN" altLang="en-US" sz="2000">
                <a:solidFill>
                  <a:schemeClr val="tx1"/>
                </a:solidFill>
              </a:rPr>
              <a:t>让小儿子到路边去寻求他人救援</a:t>
            </a:r>
            <a:endParaRPr lang="zh-CN" altLang="en-US" sz="2000">
              <a:solidFill>
                <a:schemeClr val="tx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70535"/>
            <a:ext cx="10968990" cy="5779135"/>
          </a:xfrm>
          <a:ln>
            <a:solidFill>
              <a:schemeClr val="accent1"/>
            </a:solidFill>
          </a:ln>
        </p:spPr>
        <p:txBody>
          <a:bodyPr/>
          <a:p>
            <a:pPr marL="0" indent="0">
              <a:buNone/>
            </a:pPr>
            <a:endParaRPr lang="zh-CN" altLang="en-US"/>
          </a:p>
        </p:txBody>
      </p:sp>
      <p:pic>
        <p:nvPicPr>
          <p:cNvPr id="4" name="图片 3" descr="IMG_20230523_152437_edit_135001038483565"/>
          <p:cNvPicPr>
            <a:picLocks noChangeAspect="1"/>
          </p:cNvPicPr>
          <p:nvPr/>
        </p:nvPicPr>
        <p:blipFill>
          <a:blip r:embed="rId2"/>
          <a:stretch>
            <a:fillRect/>
          </a:stretch>
        </p:blipFill>
        <p:spPr>
          <a:xfrm>
            <a:off x="-635" y="0"/>
            <a:ext cx="12258675" cy="685736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91490"/>
            <a:ext cx="10968990" cy="5758180"/>
          </a:xfrm>
        </p:spPr>
        <p:txBody>
          <a:bodyPr/>
          <a:p>
            <a:pPr marL="0" indent="0">
              <a:buNone/>
            </a:pPr>
            <a:endParaRPr lang="zh-CN" altLang="en-US"/>
          </a:p>
        </p:txBody>
      </p:sp>
      <p:pic>
        <p:nvPicPr>
          <p:cNvPr id="4" name="图片 3" descr="IMG_20230523_152504_edit_134957758509093"/>
          <p:cNvPicPr>
            <a:picLocks noChangeAspect="1"/>
          </p:cNvPicPr>
          <p:nvPr/>
        </p:nvPicPr>
        <p:blipFill>
          <a:blip r:embed="rId2"/>
          <a:stretch>
            <a:fillRect/>
          </a:stretch>
        </p:blipFill>
        <p:spPr>
          <a:xfrm>
            <a:off x="635" y="0"/>
            <a:ext cx="12192000" cy="685800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4421</Words>
  <Application>WPS 演示</Application>
  <PresentationFormat>宽屏</PresentationFormat>
  <Paragraphs>60</Paragraphs>
  <Slides>13</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宋体</vt:lpstr>
      <vt:lpstr>Wingdings</vt:lpstr>
      <vt:lpstr>Wingdings</vt:lpstr>
      <vt:lpstr>Times New Roman</vt:lpstr>
      <vt:lpstr>Bookman Old Style</vt:lpstr>
      <vt:lpstr>微软雅黑</vt:lpstr>
      <vt:lpstr>Arial Unicode MS</vt:lpstr>
      <vt:lpstr>Calibri</vt:lpstr>
      <vt:lpstr>WPS</vt:lpstr>
      <vt:lpstr>《读后续写工具箱》二十九</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马宝栋</cp:lastModifiedBy>
  <cp:revision>205</cp:revision>
  <dcterms:created xsi:type="dcterms:W3CDTF">2019-06-19T02:08:00Z</dcterms:created>
  <dcterms:modified xsi:type="dcterms:W3CDTF">2026-01-21T01:59:28Z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64A3DA85137D46B7AC29A0F030CD6AD5_13</vt:lpwstr>
  </property>
</Properties>
</file>