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《读后续写工具箱》三十四</a:t>
            </a:r>
            <a:endParaRPr lang="zh-CN" altLang="zh-CN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05130"/>
            <a:ext cx="10968990" cy="584454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从外部环境到人物内心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sound of the rain tapping on the window seemed distant.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力度不同：</a:t>
            </a:r>
            <a:r>
              <a:rPr lang="en-US" altLang="zh-CN" sz="2000">
                <a:solidFill>
                  <a:schemeClr val="tx1"/>
                </a:solidFill>
              </a:rPr>
              <a:t>the rain drums / beat / pound against the window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海浪轻轻拍打海岸？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air was still, and yet, inside her mind, an overwhelming sense of urgency took hold.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air was thick with tension, but to the casual observer, everything seemed normal.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zh-CN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22.5 </a:t>
            </a:r>
            <a:r>
              <a:rPr lang="zh-CN" alt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清洁与整理</a:t>
            </a:r>
            <a:endParaRPr lang="zh-CN" altLang="en-US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个人健康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apply sunscreen</a:t>
            </a:r>
            <a:r>
              <a:rPr lang="zh-CN" altLang="en-US">
                <a:solidFill>
                  <a:schemeClr val="tx1"/>
                </a:solidFill>
              </a:rPr>
              <a:t>涂防晒霜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applied sunscreen before going out for a run in the sun.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take medication</a:t>
            </a:r>
            <a:r>
              <a:rPr lang="zh-CN" altLang="en-US">
                <a:solidFill>
                  <a:schemeClr val="tx1"/>
                </a:solidFill>
              </a:rPr>
              <a:t>服药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took his medication after breakfast to manage his condition.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包扎伤口？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医生告诉他，三天之后回诊所换药，以防止感染。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家务与卫生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dust</a:t>
            </a:r>
            <a:r>
              <a:rPr lang="zh-CN" altLang="en-US">
                <a:solidFill>
                  <a:schemeClr val="tx1"/>
                </a:solidFill>
              </a:rPr>
              <a:t>除尘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dusted the furniture before the guests arrived.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stack</a:t>
            </a:r>
            <a:r>
              <a:rPr lang="zh-CN" altLang="en-US">
                <a:solidFill>
                  <a:schemeClr val="tx1"/>
                </a:solidFill>
              </a:rPr>
              <a:t>堆放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She stacked the plates on the counter.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</a:rPr>
              <a:t>P</a:t>
            </a:r>
            <a:r>
              <a:rPr lang="en-US" altLang="zh-CN" sz="2000" baseline="-25000">
                <a:solidFill>
                  <a:srgbClr val="FF0000"/>
                </a:solidFill>
              </a:rPr>
              <a:t>317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zh-CN" altLang="en-US" sz="2000">
                <a:solidFill>
                  <a:srgbClr val="FF0000"/>
                </a:solidFill>
              </a:rPr>
              <a:t>整理着装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put on</a:t>
            </a:r>
            <a:r>
              <a:rPr lang="zh-CN" altLang="en-US" sz="2000">
                <a:solidFill>
                  <a:schemeClr val="tx1"/>
                </a:solidFill>
              </a:rPr>
              <a:t>穿上、</a:t>
            </a:r>
            <a:r>
              <a:rPr lang="en-US" altLang="zh-CN" sz="2000">
                <a:solidFill>
                  <a:schemeClr val="tx1"/>
                </a:solidFill>
              </a:rPr>
              <a:t>wear</a:t>
            </a:r>
            <a:r>
              <a:rPr lang="zh-CN" altLang="en-US" sz="2000">
                <a:solidFill>
                  <a:schemeClr val="tx1"/>
                </a:solidFill>
              </a:rPr>
              <a:t>穿着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</a:rPr>
              <a:t>她穿上了自己设计的裙子，浅色显得她的肤色更白了，也很合身。她不禁觉得自己是很好的设计师。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She put on the skirt designed by herself,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light color made her skin appear even fairer, and the fit was perfect. She couldn’t help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(feel) she was a talented designer.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She put on the skirt she designed. Her skin appeared even fairer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its light color. It also fit her. She couldn’t help feeling she was cut out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design.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</a:rPr>
              <a:t>模特们穿上了由废旧报纸做成的衣服，自信地走上</a:t>
            </a:r>
            <a:r>
              <a:rPr lang="en-US" altLang="zh-CN" sz="2000">
                <a:solidFill>
                  <a:schemeClr val="tx1"/>
                </a:solidFill>
              </a:rPr>
              <a:t>T</a:t>
            </a:r>
            <a:r>
              <a:rPr lang="zh-CN" altLang="en-US" sz="2000">
                <a:solidFill>
                  <a:schemeClr val="tx1"/>
                </a:solidFill>
              </a:rPr>
              <a:t>台，用实际行动彰显了环保理念。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In striking garments made entirely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recycled newspaper, the models turned heads on the runway. Their confident walk was more than a fashion show; it was a living proof of eco-consciousness.</a:t>
            </a: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33705"/>
            <a:ext cx="10968990" cy="581596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take off</a:t>
            </a:r>
            <a:r>
              <a:rPr lang="zh-CN" altLang="en-US" sz="2400">
                <a:solidFill>
                  <a:schemeClr val="tx1"/>
                </a:solidFill>
              </a:rPr>
              <a:t>脱下</a:t>
            </a:r>
            <a:endParaRPr lang="zh-CN" altLang="en-US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</a:rPr>
              <a:t>其他的：</a:t>
            </a:r>
            <a:r>
              <a:rPr lang="en-US" altLang="zh-CN" sz="2400">
                <a:solidFill>
                  <a:schemeClr val="tx1"/>
                </a:solidFill>
              </a:rPr>
              <a:t>kick off one’s shoes, remove ..., undress (sb.)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457200" algn="just">
              <a:buNone/>
            </a:pPr>
            <a:r>
              <a:rPr lang="en-US" altLang="zh-CN" sz="2400">
                <a:solidFill>
                  <a:schemeClr val="tx1"/>
                </a:solidFill>
              </a:rPr>
              <a:t>Before undergoing magnetic resonance imaging (MRI), patients are required to 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remove</a:t>
            </a:r>
            <a:r>
              <a:rPr lang="en-US" altLang="zh-CN" sz="2400">
                <a:solidFill>
                  <a:schemeClr val="tx1"/>
                </a:solidFill>
              </a:rPr>
              <a:t> all personal metal items, including </a:t>
            </a:r>
            <a:r>
              <a:rPr lang="en-US" altLang="zh-CN" sz="2400" u="sng">
                <a:solidFill>
                  <a:schemeClr val="tx1"/>
                </a:solidFill>
              </a:rPr>
              <a:t>     </a:t>
            </a:r>
            <a:r>
              <a:rPr lang="en-US" altLang="zh-CN" sz="2400">
                <a:solidFill>
                  <a:schemeClr val="tx1"/>
                </a:solidFill>
              </a:rPr>
              <a:t> not limited to jewelry, watches, and removable dental work. This standard is necessary due to the powerful static magnetic field generated by the scanner. Metal objects </a:t>
            </a:r>
            <a:r>
              <a:rPr lang="en-US" altLang="zh-CN" sz="2400" u="sng">
                <a:solidFill>
                  <a:schemeClr val="tx1"/>
                </a:solidFill>
              </a:rPr>
              <a:t>      </a:t>
            </a:r>
            <a:r>
              <a:rPr lang="en-US" altLang="zh-CN" sz="2400">
                <a:solidFill>
                  <a:schemeClr val="tx1"/>
                </a:solidFill>
              </a:rPr>
              <a:t> (introduce) into the scan suite are strongly attracted to the magnet bore at high velocity, posing a serious risk that can cause significant patient injury and damage to the imaging system.</a:t>
            </a:r>
            <a:endParaRPr lang="en-US" altLang="zh-CN" sz="24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81000"/>
            <a:ext cx="10968990" cy="5868670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button (up) </a:t>
            </a:r>
            <a:r>
              <a:rPr lang="zh-CN" altLang="en-US" sz="2000">
                <a:solidFill>
                  <a:schemeClr val="tx1"/>
                </a:solidFill>
              </a:rPr>
              <a:t>扣上纽扣（反）</a:t>
            </a:r>
            <a:r>
              <a:rPr lang="en-US" altLang="zh-CN" sz="2000">
                <a:solidFill>
                  <a:schemeClr val="tx1"/>
                </a:solidFill>
              </a:rPr>
              <a:t>unbutton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zip (up)</a:t>
            </a:r>
            <a:r>
              <a:rPr lang="zh-CN" altLang="en-US" sz="2000">
                <a:solidFill>
                  <a:schemeClr val="tx1"/>
                </a:solidFill>
              </a:rPr>
              <a:t>拉上拉链（反）</a:t>
            </a:r>
            <a:r>
              <a:rPr lang="en-US" altLang="zh-CN" sz="2000">
                <a:solidFill>
                  <a:schemeClr val="tx1"/>
                </a:solidFill>
              </a:rPr>
              <a:t>unzip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She pulled at the zipper on the back of her dress, but the fabric strained and then split, leaving her skin exposed. As she fumbled to cover herself, a warm coat settled over her shoulders. Surprised, she looked up and met the kind gaze of her art teacher.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dress up</a:t>
            </a:r>
            <a:r>
              <a:rPr lang="zh-CN" altLang="en-US" sz="2000">
                <a:solidFill>
                  <a:schemeClr val="tx1"/>
                </a:solidFill>
              </a:rPr>
              <a:t>盛装、装扮成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She dressed up for the wedding ceremony.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He dressed up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a pirate in the party. </a:t>
            </a: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23545" y="332105"/>
            <a:ext cx="11468100" cy="5917565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321</a:t>
            </a:r>
            <a:r>
              <a:rPr lang="en-US" altLang="zh-CN" sz="2000">
                <a:solidFill>
                  <a:schemeClr val="tx1"/>
                </a:solidFill>
              </a:rPr>
              <a:t> 23.2 </a:t>
            </a:r>
            <a:r>
              <a:rPr lang="zh-CN" altLang="en-US" sz="2000">
                <a:solidFill>
                  <a:schemeClr val="tx1"/>
                </a:solidFill>
              </a:rPr>
              <a:t>时间过渡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zh-CN" altLang="en-US" sz="2000">
                <a:solidFill>
                  <a:schemeClr val="tx1"/>
                </a:solidFill>
              </a:rPr>
              <a:t>时间很慢（该部分不用看</a:t>
            </a:r>
            <a:r>
              <a:rPr lang="en-US" altLang="zh-CN" sz="2000">
                <a:solidFill>
                  <a:schemeClr val="tx1"/>
                </a:solidFill>
              </a:rPr>
              <a:t>)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zh-CN" altLang="en-US" sz="2000">
                <a:solidFill>
                  <a:schemeClr val="tx1"/>
                </a:solidFill>
              </a:rPr>
              <a:t>补充：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after what seemed like hours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with time going by, with time wearing on, with time progressing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in the coming years, in the years (yet) to come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Time seemed to stand still.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Time dragged terribly.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life of Professor Yang stands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a 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timeless</a:t>
            </a:r>
            <a:r>
              <a:rPr lang="en-US" altLang="zh-CN" sz="2000">
                <a:solidFill>
                  <a:schemeClr val="tx1"/>
                </a:solidFill>
              </a:rPr>
              <a:t> chapter in human history,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that shines not only for China but for the global community of thinkers and innovators.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68300"/>
            <a:ext cx="10968990" cy="588137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000">
                <a:solidFill>
                  <a:srgbClr val="FF0000"/>
                </a:solidFill>
              </a:rPr>
              <a:t>P</a:t>
            </a:r>
            <a:r>
              <a:rPr lang="en-US" altLang="zh-CN" sz="2000" baseline="-25000">
                <a:solidFill>
                  <a:srgbClr val="FF0000"/>
                </a:solidFill>
              </a:rPr>
              <a:t>323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zh-CN" altLang="en-US" sz="2000">
                <a:solidFill>
                  <a:srgbClr val="FF0000"/>
                </a:solidFill>
              </a:rPr>
              <a:t>从现在到未来的转换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present is a stepping stone to the great events that lie ahead.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或</a:t>
            </a:r>
            <a:r>
              <a:rPr lang="en-US" altLang="zh-CN" sz="2000">
                <a:solidFill>
                  <a:schemeClr val="tx1"/>
                </a:solidFill>
              </a:rPr>
              <a:t>The present is the seed of a great future.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或</a:t>
            </a:r>
            <a:r>
              <a:rPr lang="en-US" altLang="zh-CN" sz="2000">
                <a:solidFill>
                  <a:schemeClr val="tx1"/>
                </a:solidFill>
              </a:rPr>
              <a:t>What unfolds today will shape the future.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What lies before us is veiled in uncertainty, yet the seeds of tomorrow are planted in the actions of today.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从现在到过去的回忆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present moment leads me</a:t>
            </a:r>
            <a:r>
              <a:rPr lang="en-US" altLang="zh-CN" sz="2000" u="sng">
                <a:solidFill>
                  <a:schemeClr val="tx1"/>
                </a:solidFill>
              </a:rPr>
              <a:t>           </a:t>
            </a:r>
            <a:r>
              <a:rPr lang="en-US" altLang="zh-CN" sz="2000">
                <a:solidFill>
                  <a:schemeClr val="tx1"/>
                </a:solidFill>
              </a:rPr>
              <a:t>(recall) a time that now feels almost surreal.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05765"/>
            <a:ext cx="10968990" cy="584390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rgbClr val="FF0000"/>
                </a:solidFill>
              </a:rPr>
              <a:t>P</a:t>
            </a:r>
            <a:r>
              <a:rPr lang="en-US" altLang="zh-CN" baseline="-25000">
                <a:solidFill>
                  <a:srgbClr val="FF0000"/>
                </a:solidFill>
              </a:rPr>
              <a:t>327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从光明到黑暗</a:t>
            </a:r>
            <a:endParaRPr lang="zh-CN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As the sun dipped below the horizon, the warmth of the day quickly faded</a:t>
            </a:r>
            <a:r>
              <a:rPr lang="en-US" altLang="zh-CN">
                <a:solidFill>
                  <a:schemeClr val="tx1"/>
                </a:solidFill>
              </a:rPr>
              <a:t>, and the shadows crept in, swallowing the light.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bright room, once filled with warmth and clarity, now grew cold and distant as the light dimmed and the shadows took over.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FF0000"/>
                </a:solidFill>
              </a:rPr>
              <a:t>从黑暗到光明</a:t>
            </a:r>
            <a:endParaRPr lang="zh-CN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darkness of the night slowly lifted as the first rays of dawn broke through.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(lift</a:t>
            </a:r>
            <a:r>
              <a:rPr lang="zh-CN" altLang="en-US">
                <a:solidFill>
                  <a:schemeClr val="tx1"/>
                </a:solidFill>
              </a:rPr>
              <a:t>雾、云等消失。</a:t>
            </a:r>
            <a:r>
              <a:rPr lang="en-US" altLang="zh-CN">
                <a:solidFill>
                  <a:schemeClr val="tx1"/>
                </a:solidFill>
              </a:rPr>
              <a:t>The fog began to lift. / Gradually my depression started to lift.)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Local officials then drafted and carried out “micro-plans” to </a:t>
            </a:r>
            <a:r>
              <a:rPr lang="en-US" altLang="zh-CN" b="1">
                <a:solidFill>
                  <a:schemeClr val="tx1"/>
                </a:solidFill>
              </a:rPr>
              <a:t>lift </a:t>
            </a:r>
            <a:r>
              <a:rPr lang="en-US" altLang="zh-CN">
                <a:solidFill>
                  <a:schemeClr val="tx1"/>
                </a:solidFill>
              </a:rPr>
              <a:t>each household out of poverty. (</a:t>
            </a:r>
            <a:r>
              <a:rPr lang="zh-CN" altLang="en-US">
                <a:solidFill>
                  <a:schemeClr val="tx1"/>
                </a:solidFill>
              </a:rPr>
              <a:t>翻译</a:t>
            </a:r>
            <a:r>
              <a:rPr lang="en-US" altLang="zh-CN">
                <a:solidFill>
                  <a:schemeClr val="tx1"/>
                </a:solidFill>
              </a:rPr>
              <a:t>)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We’ve got a heavy lift with this client; we need all hands on deck. (</a:t>
            </a:r>
            <a:r>
              <a:rPr lang="zh-CN" altLang="en-US">
                <a:solidFill>
                  <a:schemeClr val="tx1"/>
                </a:solidFill>
              </a:rPr>
              <a:t>翻译</a:t>
            </a:r>
            <a:r>
              <a:rPr lang="en-US" altLang="zh-CN">
                <a:solidFill>
                  <a:schemeClr val="tx1"/>
                </a:solidFill>
              </a:rPr>
              <a:t>)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admitted to lifting the melody from an old folk song for his latest single. </a:t>
            </a:r>
            <a:endParaRPr lang="en-US" altLang="zh-CN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32105"/>
            <a:ext cx="10968990" cy="591756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从繁忙到宁静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As the day drew to </a:t>
            </a:r>
            <a:r>
              <a:rPr lang="en-US" altLang="zh-CN" u="sng">
                <a:solidFill>
                  <a:schemeClr val="tx1"/>
                </a:solidFill>
              </a:rPr>
              <a:t>      </a:t>
            </a:r>
            <a:r>
              <a:rPr lang="en-US" altLang="zh-CN">
                <a:solidFill>
                  <a:schemeClr val="tx1"/>
                </a:solidFill>
              </a:rPr>
              <a:t> close, the busy pace slowed.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hustle and bustle quieted, replaced by a gentle calm, as the night took over with its soothing embrace.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23.4 </a:t>
            </a:r>
            <a:r>
              <a:rPr lang="zh-CN" altLang="en-US">
                <a:solidFill>
                  <a:schemeClr val="tx1"/>
                </a:solidFill>
              </a:rPr>
              <a:t>人物视角过渡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Her thoughts swirled, but as she looked out the window, the bustling streets outside seemed to ground her once again.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(ground oneself</a:t>
            </a:r>
            <a:r>
              <a:rPr lang="zh-CN" altLang="en-US">
                <a:solidFill>
                  <a:schemeClr val="tx1"/>
                </a:solidFill>
              </a:rPr>
              <a:t>回到现实；冷静下来；感到踏实</a:t>
            </a:r>
            <a:r>
              <a:rPr lang="en-US" altLang="zh-CN">
                <a:solidFill>
                  <a:schemeClr val="tx1"/>
                </a:solidFill>
              </a:rPr>
              <a:t>)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Deeping breathing really helps to ground ourselves during stressful moments.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I have a really great dad. He grounds me. He shows me the blessing when I can’t see. 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coffee grounds/ ground coffee</a:t>
            </a:r>
            <a:r>
              <a:rPr lang="zh-CN" altLang="en-US">
                <a:solidFill>
                  <a:schemeClr val="tx1"/>
                </a:solidFill>
              </a:rPr>
              <a:t>一样吗？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电梯的负一、负二？</a:t>
            </a:r>
            <a:endParaRPr lang="zh-CN" altLang="en-US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4211</Words>
  <Application>WPS 演示</Application>
  <PresentationFormat>宽屏</PresentationFormat>
  <Paragraphs>85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185</cp:revision>
  <dcterms:created xsi:type="dcterms:W3CDTF">2019-06-19T02:08:00Z</dcterms:created>
  <dcterms:modified xsi:type="dcterms:W3CDTF">2026-02-03T21:49:16Z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74022BACFF81411993C414550D2A3405_11</vt:lpwstr>
  </property>
</Properties>
</file>