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>
                <a:solidFill>
                  <a:srgbClr val="FF0000"/>
                </a:solidFill>
              </a:rPr>
              <a:t>《读后续写工具箱》三十五</a:t>
            </a:r>
            <a:endParaRPr lang="zh-CN" altLang="zh-CN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54990"/>
            <a:ext cx="10968990" cy="5694680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语篇填空课前小测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Although we might believe, as numerous studies have shown, </a:t>
            </a:r>
            <a:r>
              <a:rPr lang="en-US" altLang="zh-CN" sz="20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1  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stories have the power to build empathy and connect people across divides, it can be hard to see how individuals can make a difference.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 world-first study will test the effect of reducing the time teens spend on social media </a:t>
            </a:r>
            <a:r>
              <a:rPr lang="en-US" altLang="zh-CN" sz="20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   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their mental health. But the results aren’t due until mid-2027, </a:t>
            </a:r>
            <a:r>
              <a:rPr lang="en-US" altLang="zh-CN" sz="20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2  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which time multiple governments may have already imposed out-and-out bans on social media for teens.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For generations, traditional Chinese medicine arrived with ceremony </a:t>
            </a:r>
            <a:r>
              <a:rPr lang="en-US" altLang="zh-CN" sz="20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1  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dried roots and peels carefully measured from wooden drawers, taken home, and simmered in a slow, bitter ritual that demanded attention when the body called for care. Today, it can be ordered </a:t>
            </a:r>
            <a:r>
              <a:rPr lang="en-US" altLang="zh-CN" sz="20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2  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(ice) and sipped while commuting.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332 </a:t>
            </a:r>
            <a:r>
              <a:rPr lang="en-US" altLang="zh-CN" sz="2000">
                <a:solidFill>
                  <a:schemeClr val="tx1"/>
                </a:solidFill>
              </a:rPr>
              <a:t>23.5</a:t>
            </a:r>
            <a:r>
              <a:rPr lang="zh-CN" altLang="en-US" sz="2000">
                <a:solidFill>
                  <a:schemeClr val="tx1"/>
                </a:solidFill>
              </a:rPr>
              <a:t>情感过渡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As the tension eased, a feeling of relief settled in, slowly turning the atmosphere to one of optimism.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ease: She eased the key into the lock and turned it with alertness.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Most people feel ill at ease when asked about personal private matters.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As days dragged on, his hope withered.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 b="1" u="sng">
                <a:solidFill>
                  <a:schemeClr val="tx1"/>
                </a:solidFill>
              </a:rPr>
              <a:t>Arrogance</a:t>
            </a:r>
            <a:r>
              <a:rPr lang="en-US" altLang="zh-CN" sz="2000">
                <a:solidFill>
                  <a:schemeClr val="tx1"/>
                </a:solidFill>
              </a:rPr>
              <a:t> once stood tall, but the realization of human fragility gradually nurtured humility and respect for others.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一想到要和这个傲慢的新同学一起做实验，我就头大。很快就到了做实验的时间。当我提出用一个相对稳妥的方法获得实验结果时，他鄙夷地看了我一眼，然后说：</a:t>
            </a:r>
            <a:r>
              <a:rPr lang="en-US" altLang="zh-CN" sz="2000">
                <a:solidFill>
                  <a:schemeClr val="tx1"/>
                </a:solidFill>
              </a:rPr>
              <a:t>“</a:t>
            </a:r>
            <a:r>
              <a:rPr lang="zh-CN" altLang="en-US" sz="2000">
                <a:solidFill>
                  <a:schemeClr val="tx1"/>
                </a:solidFill>
              </a:rPr>
              <a:t>我有一个冒险但简单的办法。</a:t>
            </a:r>
            <a:r>
              <a:rPr lang="en-US" altLang="zh-CN" sz="2000">
                <a:solidFill>
                  <a:schemeClr val="tx1"/>
                </a:solidFill>
              </a:rPr>
              <a:t>”</a:t>
            </a:r>
            <a:r>
              <a:rPr lang="zh-CN" altLang="en-US" sz="2000">
                <a:solidFill>
                  <a:schemeClr val="tx1"/>
                </a:solidFill>
              </a:rPr>
              <a:t>还没等我反应过来，他就开始按照他的想法做起了实验，完全忽视了我的存在。这个我实在忍受不了，于是站起来走了出去。</a:t>
            </a:r>
            <a:endParaRPr lang="zh-CN" altLang="en-US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38785"/>
            <a:ext cx="10968990" cy="581088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idea of partnering with that arrogant new classmate for the lab experiment made my head spin. When the day finally came, I proposed a relatively safe method to secure the results. He merely shot me a look of pure disdain. "I've got a bolder, simpler way," he declared. Before I could even process his words, he had already plunged into the experiment following his own plan, acting as if I weren't even there. That was the final straw. I pushed back my chair and walked out.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23.6 </a:t>
            </a:r>
            <a:r>
              <a:rPr lang="zh-CN" altLang="en-US" sz="2000">
                <a:solidFill>
                  <a:schemeClr val="tx1"/>
                </a:solidFill>
              </a:rPr>
              <a:t>事件过渡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chaos finally subsided, leaving peacefulness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its wake.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When seals follow a ship, perhaps out of curiosity or in hope of finding food, they sometimes swim into its </a:t>
            </a:r>
            <a:r>
              <a:rPr lang="en-US" altLang="zh-CN" sz="2000" b="1">
                <a:solidFill>
                  <a:schemeClr val="tx1"/>
                </a:solidFill>
              </a:rPr>
              <a:t>wake</a:t>
            </a:r>
            <a:r>
              <a:rPr lang="en-US" altLang="zh-CN" sz="2000">
                <a:solidFill>
                  <a:schemeClr val="tx1"/>
                </a:solidFill>
              </a:rPr>
              <a:t>, an area of churning water that makes it hard for them to sense danger or swim freely, which greatly increases their chance of being struck by the fast-moving propeller at the ship’s stern.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tension in the room lifted, and a sense of relief spread over everyone.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70535"/>
            <a:ext cx="10968990" cy="5779135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23.7 </a:t>
            </a:r>
            <a:r>
              <a:rPr lang="zh-CN" altLang="en-US" sz="2000">
                <a:solidFill>
                  <a:schemeClr val="tx1"/>
                </a:solidFill>
              </a:rPr>
              <a:t>逻辑关系的过渡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Her choice set off a chain of events that no one could have foreseen.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(</a:t>
            </a:r>
            <a:r>
              <a:rPr lang="zh-CN" altLang="en-US" sz="2000">
                <a:solidFill>
                  <a:schemeClr val="tx1"/>
                </a:solidFill>
              </a:rPr>
              <a:t>读续好句子</a:t>
            </a:r>
            <a:r>
              <a:rPr lang="en-US" altLang="zh-CN" sz="2000">
                <a:solidFill>
                  <a:schemeClr val="tx1"/>
                </a:solidFill>
              </a:rPr>
              <a:t>) The faded photo album set off an attack of homesickness.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45720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Claude Brouir, </a:t>
            </a:r>
            <a:r>
              <a:rPr lang="en-US" altLang="zh-CN" sz="2000" u="sng">
                <a:solidFill>
                  <a:schemeClr val="tx1"/>
                </a:solidFill>
              </a:rPr>
              <a:t>   1    </a:t>
            </a:r>
            <a:r>
              <a:rPr lang="en-US" altLang="zh-CN" sz="2000">
                <a:solidFill>
                  <a:schemeClr val="tx1"/>
                </a:solidFill>
              </a:rPr>
              <a:t> 83-year-old Belgian cycling enthusiast who successfully completed a monumental 12, 000-kilometer journey from Brussels to Shanghai </a:t>
            </a:r>
            <a:r>
              <a:rPr lang="en-US" altLang="zh-CN" sz="2000" u="sng">
                <a:solidFill>
                  <a:schemeClr val="tx1"/>
                </a:solidFill>
              </a:rPr>
              <a:t> 2     </a:t>
            </a:r>
            <a:r>
              <a:rPr lang="en-US" altLang="zh-CN" sz="2000">
                <a:solidFill>
                  <a:schemeClr val="tx1"/>
                </a:solidFill>
              </a:rPr>
              <a:t> a solar-powered tricycle, set off from Brussels on April 19. Sticking strictly to a philosophy of sustainable travel, Brouir made the journey on a customized solar-powered tricycle. The unique vehicle, </a:t>
            </a:r>
            <a:r>
              <a:rPr lang="en-US" altLang="zh-CN" sz="2000" u="sng">
                <a:solidFill>
                  <a:schemeClr val="tx1"/>
                </a:solidFill>
              </a:rPr>
              <a:t>   3    </a:t>
            </a:r>
            <a:r>
              <a:rPr lang="en-US" altLang="zh-CN" sz="2000">
                <a:solidFill>
                  <a:schemeClr val="tx1"/>
                </a:solidFill>
              </a:rPr>
              <a:t> (equip) with a trailer carrying his tent and essentials, features two electric motors and four solar panels </a:t>
            </a:r>
            <a:r>
              <a:rPr lang="en-US" altLang="zh-CN" sz="2000" u="sng">
                <a:solidFill>
                  <a:schemeClr val="tx1"/>
                </a:solidFill>
              </a:rPr>
              <a:t>   4    </a:t>
            </a:r>
            <a:r>
              <a:rPr lang="en-US" altLang="zh-CN" sz="2000">
                <a:solidFill>
                  <a:schemeClr val="tx1"/>
                </a:solidFill>
              </a:rPr>
              <a:t> together generate up to 500 watts of theoretical power, allowing him to tackle both level roads and steep climbs emission-free. 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What seemed like a small action at the time snowballed into something far greater.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snowball, mushroom, balloon</a:t>
            </a:r>
            <a:r>
              <a:rPr lang="zh-CN" altLang="en-US">
                <a:solidFill>
                  <a:schemeClr val="tx1"/>
                </a:solidFill>
              </a:rPr>
              <a:t>这三个词是近义词，迅速增大或扩大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recent sharp rise </a:t>
            </a:r>
            <a:r>
              <a:rPr lang="en-US" altLang="zh-CN" u="sng">
                <a:solidFill>
                  <a:schemeClr val="tx1"/>
                </a:solidFill>
              </a:rPr>
              <a:t>   1    </a:t>
            </a:r>
            <a:r>
              <a:rPr lang="en-US" altLang="zh-CN">
                <a:solidFill>
                  <a:schemeClr val="tx1"/>
                </a:solidFill>
              </a:rPr>
              <a:t> the price of gold has been accompanied by an unexpectedly large increase in buyers, suggesting a heightened level of public enthusiasm </a:t>
            </a:r>
            <a:r>
              <a:rPr lang="en-US" altLang="zh-CN" u="sng">
                <a:solidFill>
                  <a:schemeClr val="tx1"/>
                </a:solidFill>
              </a:rPr>
              <a:t>   2   </a:t>
            </a:r>
            <a:r>
              <a:rPr lang="en-US" altLang="zh-CN">
                <a:solidFill>
                  <a:schemeClr val="tx1"/>
                </a:solidFill>
              </a:rPr>
              <a:t> the metal that some observers are calling a ‘gold rush’.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P</a:t>
            </a:r>
            <a:r>
              <a:rPr lang="en-US" altLang="zh-CN" baseline="-25000">
                <a:solidFill>
                  <a:schemeClr val="tx1"/>
                </a:solidFill>
              </a:rPr>
              <a:t>346</a:t>
            </a:r>
            <a:r>
              <a:rPr lang="en-US" altLang="zh-CN">
                <a:solidFill>
                  <a:schemeClr val="tx1"/>
                </a:solidFill>
              </a:rPr>
              <a:t> </a:t>
            </a:r>
            <a:r>
              <a:rPr lang="zh-CN" altLang="en-US">
                <a:solidFill>
                  <a:schemeClr val="tx1"/>
                </a:solidFill>
              </a:rPr>
              <a:t>从纠结到确定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Uncertainty melted away, replaced by clear direction.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assumption was eventually proven through rigorous tests.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P</a:t>
            </a:r>
            <a:r>
              <a:rPr lang="en-US" altLang="zh-CN" baseline="-25000">
                <a:solidFill>
                  <a:schemeClr val="tx1"/>
                </a:solidFill>
              </a:rPr>
              <a:t>351</a:t>
            </a:r>
            <a:r>
              <a:rPr lang="zh-CN" altLang="en-US">
                <a:solidFill>
                  <a:schemeClr val="tx1"/>
                </a:solidFill>
              </a:rPr>
              <a:t>天气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Rain lashed at the windows as thunder cracked through the sky.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Thunder rumbled menacingly in the distance as the rain battered the earth.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Snowflakes drifted, coating the world in a blanket of white.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46710"/>
            <a:ext cx="10968990" cy="5902960"/>
          </a:xfrm>
          <a:ln>
            <a:solidFill>
              <a:schemeClr val="accent1"/>
            </a:solidFill>
          </a:ln>
        </p:spPr>
        <p:txBody>
          <a:bodyPr>
            <a:normAutofit fontScale="90000" lnSpcReduction="20000"/>
          </a:bodyPr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366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heat was unbearable, and without enough water, dehydration began to set in as we pushed forward under the scorching sun.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compass malfunctioned, and we realized we were lost in the vast expanse of wilderness, unable to find our bearings.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45720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Since the start of the new year, the Italian opera, set against a Chinese backdrop, </a:t>
            </a:r>
            <a:r>
              <a:rPr lang="en-US" altLang="zh-CN" sz="2000" u="sng">
                <a:solidFill>
                  <a:schemeClr val="tx1"/>
                </a:solidFill>
              </a:rPr>
              <a:t>   1    </a:t>
            </a:r>
            <a:r>
              <a:rPr lang="en-US" altLang="zh-CN" sz="2000">
                <a:solidFill>
                  <a:schemeClr val="tx1"/>
                </a:solidFill>
              </a:rPr>
              <a:t> (tour) several Chiense cities, continuing a long-standing tradition of cultural exchange between China and Italy. </a:t>
            </a:r>
            <a:r>
              <a:rPr lang="en-US" altLang="zh-CN" sz="2000" u="sng">
                <a:solidFill>
                  <a:schemeClr val="tx1"/>
                </a:solidFill>
              </a:rPr>
              <a:t>   2   </a:t>
            </a:r>
            <a:r>
              <a:rPr lang="en-US" altLang="zh-CN" sz="2000">
                <a:solidFill>
                  <a:schemeClr val="tx1"/>
                </a:solidFill>
              </a:rPr>
              <a:t> (premier) in 1926, </a:t>
            </a:r>
            <a:r>
              <a:rPr lang="en-US" altLang="zh-CN" sz="2000" i="1">
                <a:solidFill>
                  <a:schemeClr val="tx1"/>
                </a:solidFill>
              </a:rPr>
              <a:t>Turandot</a:t>
            </a:r>
            <a:r>
              <a:rPr lang="en-US" altLang="zh-CN" sz="2000">
                <a:solidFill>
                  <a:schemeClr val="tx1"/>
                </a:solidFill>
              </a:rPr>
              <a:t> has remained a cornerstone of the global </a:t>
            </a:r>
            <a:r>
              <a:rPr lang="en-US" altLang="zh-CN" sz="2000" u="sng">
                <a:solidFill>
                  <a:schemeClr val="tx1"/>
                </a:solidFill>
              </a:rPr>
              <a:t>   3    </a:t>
            </a:r>
            <a:r>
              <a:rPr lang="en-US" altLang="zh-CN" sz="2000">
                <a:solidFill>
                  <a:schemeClr val="tx1"/>
                </a:solidFill>
              </a:rPr>
              <a:t> (opera) repertoire (</a:t>
            </a:r>
            <a:r>
              <a:rPr lang="zh-CN" altLang="en-US" sz="2000">
                <a:solidFill>
                  <a:schemeClr val="tx1"/>
                </a:solidFill>
              </a:rPr>
              <a:t>曲目</a:t>
            </a:r>
            <a:r>
              <a:rPr lang="en-US" altLang="zh-CN" sz="2000">
                <a:solidFill>
                  <a:schemeClr val="tx1"/>
                </a:solidFill>
              </a:rPr>
              <a:t>). By blending the grand traditions of Western opera with his own interpretations of the East, Puccini crafted a work that continues to inspire fresh interpretations across diverse cultural contexts, securing its enduring </a:t>
            </a:r>
            <a:r>
              <a:rPr lang="en-US" altLang="zh-CN" sz="2000" u="sng">
                <a:solidFill>
                  <a:schemeClr val="tx1"/>
                </a:solidFill>
              </a:rPr>
              <a:t>   4   </a:t>
            </a:r>
            <a:r>
              <a:rPr lang="en-US" altLang="zh-CN" sz="2000">
                <a:solidFill>
                  <a:schemeClr val="tx1"/>
                </a:solidFill>
              </a:rPr>
              <a:t> (present) on stages worldwide. Puccini was successful for his finding his bearings.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sudden drop in temperature caught us off guard, leaving us shivering in the freezing cold.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368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r>
              <a:rPr lang="zh-CN" altLang="en-US" sz="2000">
                <a:solidFill>
                  <a:schemeClr val="tx1"/>
                </a:solidFill>
              </a:rPr>
              <a:t>第</a:t>
            </a:r>
            <a:r>
              <a:rPr lang="en-US" altLang="zh-CN" sz="2000">
                <a:solidFill>
                  <a:schemeClr val="tx1"/>
                </a:solidFill>
              </a:rPr>
              <a:t>25</a:t>
            </a:r>
            <a:r>
              <a:rPr lang="zh-CN" altLang="en-US" sz="2000">
                <a:solidFill>
                  <a:schemeClr val="tx1"/>
                </a:solidFill>
              </a:rPr>
              <a:t>章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r>
              <a:rPr lang="zh-CN" altLang="en-US" sz="2000">
                <a:solidFill>
                  <a:schemeClr val="tx1"/>
                </a:solidFill>
              </a:rPr>
              <a:t>里面涉及到主题的一些单词，可以用</a:t>
            </a:r>
            <a:r>
              <a:rPr lang="en-US" altLang="zh-CN" sz="2000">
                <a:solidFill>
                  <a:schemeClr val="tx1"/>
                </a:solidFill>
              </a:rPr>
              <a:t>5</a:t>
            </a:r>
            <a:r>
              <a:rPr lang="zh-CN" altLang="en-US" sz="2000">
                <a:solidFill>
                  <a:schemeClr val="tx1"/>
                </a:solidFill>
              </a:rPr>
              <a:t>分钟自己读一下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zh-CN" altLang="en-US" sz="2000">
                <a:solidFill>
                  <a:schemeClr val="tx1"/>
                </a:solidFill>
              </a:rPr>
              <a:t>至此，《读后续写工具箱》结束了。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4778</Words>
  <Application>WPS 演示</Application>
  <PresentationFormat>宽屏</PresentationFormat>
  <Paragraphs>47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《读后续写工具箱》三十五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176</cp:revision>
  <dcterms:created xsi:type="dcterms:W3CDTF">2019-06-19T02:08:00Z</dcterms:created>
  <dcterms:modified xsi:type="dcterms:W3CDTF">2026-02-04T21:35:31Z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184089622275478EB26BB65AE021B71C_11</vt:lpwstr>
  </property>
</Properties>
</file>