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84.xml"/><Relationship Id="rId2" Type="http://schemas.openxmlformats.org/officeDocument/2006/relationships/image" Target="../media/image2.png"/><Relationship Id="rId1" Type="http://schemas.openxmlformats.org/officeDocument/2006/relationships/tags" Target="../tags/tag8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8.xml"/><Relationship Id="rId1" Type="http://schemas.openxmlformats.org/officeDocument/2006/relationships/tags" Target="../tags/tag87.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80.xml"/><Relationship Id="rId2" Type="http://schemas.openxmlformats.org/officeDocument/2006/relationships/image" Target="../media/image1.jpeg"/><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zh-CN"/>
              <a:t>《读后续写工具箱》三十二</a:t>
            </a:r>
            <a:endParaRPr lang="zh-CN" altLang="zh-CN"/>
          </a:p>
        </p:txBody>
      </p:sp>
    </p:spTree>
    <p:custDataLst>
      <p:tags r:id="rId2"/>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40360"/>
            <a:ext cx="10968990" cy="5909310"/>
          </a:xfrm>
          <a:ln>
            <a:solidFill>
              <a:schemeClr val="accent1"/>
            </a:solidFill>
          </a:ln>
        </p:spPr>
        <p:txBody>
          <a:bodyPr/>
          <a:p>
            <a:pPr marL="0" indent="0" algn="just">
              <a:buNone/>
            </a:pPr>
            <a:r>
              <a:rPr lang="en-US" altLang="zh-CN">
                <a:solidFill>
                  <a:schemeClr val="tx1"/>
                </a:solidFill>
              </a:rPr>
              <a:t>Wild thoughts on how to open the door raced through our heads. Smash a window? But doing that might spoil our delicate craft stuff. Turn to a locksmith? But the nearby locksmith would be unavailable until 9:00 a.m. In desperation, I even attempted to unlock the car with my own car key. No luck. Peering through the car window at our precious crafts, we seemed to have to resign ourselves to the fact that we might have to wait. Our golden chance for a head start was slipping away. Seeing my mother’s look of self-blame, I kept racking my wits for a solution. </a:t>
            </a:r>
            <a:endParaRPr lang="en-US" altLang="zh-CN">
              <a:solidFill>
                <a:schemeClr val="tx1"/>
              </a:solidFill>
            </a:endParaRPr>
          </a:p>
          <a:p>
            <a:pPr marL="0" indent="0" algn="just">
              <a:buNone/>
            </a:pPr>
            <a:r>
              <a:rPr lang="en-US" altLang="zh-CN">
                <a:solidFill>
                  <a:schemeClr val="tx1"/>
                </a:solidFill>
              </a:rPr>
              <a:t>It hit me that some spare wires in my car might help. I hurried to my car, opened the trunk and grabbed the wires out. Immediately, my sister and I got down to shaping the brass wire into a slender, precise hook using the jewelry pliers. Then Mom carefully guided it into the keyhole, felt for the broken key fragment inside, and to our relief and delight, the door was unlocked. We swiftly unloaded our crafts and proceeded to host a remarkable show. What proved decisive was our crafting skill, which transformed a moment of panic into a moment of triumph. </a:t>
            </a:r>
            <a:endParaRPr lang="en-US" altLang="zh-CN">
              <a:solidFill>
                <a:schemeClr val="tx1"/>
              </a:solidFill>
            </a:endParaRPr>
          </a:p>
        </p:txBody>
      </p:sp>
    </p:spTree>
    <p:custDataLst>
      <p:tags r:id="rId2"/>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27355"/>
            <a:ext cx="10968990" cy="5822315"/>
          </a:xfrm>
          <a:ln>
            <a:solidFill>
              <a:schemeClr val="accent1"/>
            </a:solidFill>
          </a:ln>
        </p:spPr>
        <p:txBody>
          <a:bodyPr/>
          <a:p>
            <a:pPr marL="0" indent="0">
              <a:buNone/>
            </a:pPr>
            <a:r>
              <a:rPr lang="en-US" altLang="zh-CN" sz="2000">
                <a:solidFill>
                  <a:schemeClr val="tx1"/>
                </a:solidFill>
              </a:rPr>
              <a:t>P</a:t>
            </a:r>
            <a:r>
              <a:rPr lang="en-US" altLang="zh-CN" sz="2000" baseline="-25000">
                <a:solidFill>
                  <a:schemeClr val="tx1"/>
                </a:solidFill>
              </a:rPr>
              <a:t>303 </a:t>
            </a:r>
            <a:r>
              <a:rPr lang="zh-CN" altLang="en-US" sz="2000">
                <a:solidFill>
                  <a:schemeClr val="tx1"/>
                </a:solidFill>
              </a:rPr>
              <a:t>其他补充行为</a:t>
            </a:r>
            <a:endParaRPr lang="zh-CN" altLang="en-US" sz="2000">
              <a:solidFill>
                <a:schemeClr val="tx1"/>
              </a:solidFill>
            </a:endParaRPr>
          </a:p>
          <a:p>
            <a:pPr marL="0" indent="0">
              <a:buNone/>
            </a:pPr>
            <a:r>
              <a:rPr lang="en-US" altLang="zh-CN" sz="2000">
                <a:solidFill>
                  <a:schemeClr val="tx1"/>
                </a:solidFill>
              </a:rPr>
              <a:t>22.1 </a:t>
            </a:r>
            <a:r>
              <a:rPr lang="zh-CN" altLang="en-US" sz="2000">
                <a:solidFill>
                  <a:schemeClr val="tx1"/>
                </a:solidFill>
              </a:rPr>
              <a:t>和动物相处</a:t>
            </a:r>
            <a:endParaRPr lang="zh-CN" altLang="en-US" sz="2000">
              <a:solidFill>
                <a:schemeClr val="tx1"/>
              </a:solidFill>
            </a:endParaRPr>
          </a:p>
          <a:p>
            <a:pPr marL="0" indent="0">
              <a:buNone/>
            </a:pPr>
            <a:r>
              <a:rPr lang="en-US" altLang="zh-CN" sz="2000">
                <a:solidFill>
                  <a:schemeClr val="tx1"/>
                </a:solidFill>
              </a:rPr>
              <a:t>tame an animal</a:t>
            </a:r>
            <a:r>
              <a:rPr lang="zh-CN" altLang="en-US" sz="2000">
                <a:solidFill>
                  <a:schemeClr val="tx1"/>
                </a:solidFill>
              </a:rPr>
              <a:t>驯化动物</a:t>
            </a:r>
            <a:endParaRPr lang="zh-CN" altLang="en-US" sz="2000">
              <a:solidFill>
                <a:schemeClr val="tx1"/>
              </a:solidFill>
            </a:endParaRPr>
          </a:p>
          <a:p>
            <a:pPr marL="0" indent="0">
              <a:buNone/>
            </a:pPr>
            <a:r>
              <a:rPr lang="en-US" altLang="zh-CN" sz="2000">
                <a:solidFill>
                  <a:schemeClr val="tx1"/>
                </a:solidFill>
              </a:rPr>
              <a:t>He managed to tame the wild bird, and now it sits on his shoulder every day. </a:t>
            </a:r>
            <a:endParaRPr lang="en-US" altLang="zh-CN" sz="2000">
              <a:solidFill>
                <a:schemeClr val="tx1"/>
              </a:solidFill>
            </a:endParaRPr>
          </a:p>
          <a:p>
            <a:pPr marL="0" indent="0">
              <a:buNone/>
            </a:pPr>
            <a:r>
              <a:rPr lang="zh-CN" altLang="en-US" sz="2000">
                <a:solidFill>
                  <a:schemeClr val="tx1"/>
                </a:solidFill>
              </a:rPr>
              <a:t>其他的不用看</a:t>
            </a:r>
            <a:endParaRPr lang="zh-CN" altLang="en-US" sz="2000">
              <a:solidFill>
                <a:schemeClr val="tx1"/>
              </a:solidFill>
            </a:endParaRPr>
          </a:p>
          <a:p>
            <a:pPr marL="0" indent="0">
              <a:buNone/>
            </a:pPr>
            <a:r>
              <a:rPr lang="en-US" altLang="zh-CN" sz="2000">
                <a:solidFill>
                  <a:schemeClr val="tx1"/>
                </a:solidFill>
              </a:rPr>
              <a:t>(</a:t>
            </a:r>
            <a:r>
              <a:rPr lang="zh-CN" altLang="en-US" sz="2000">
                <a:solidFill>
                  <a:schemeClr val="tx1"/>
                </a:solidFill>
              </a:rPr>
              <a:t>补充</a:t>
            </a:r>
            <a:r>
              <a:rPr lang="en-US" altLang="zh-CN" sz="2000">
                <a:solidFill>
                  <a:schemeClr val="tx1"/>
                </a:solidFill>
              </a:rPr>
              <a:t>) </a:t>
            </a:r>
            <a:endParaRPr lang="en-US" altLang="zh-CN" sz="2000">
              <a:solidFill>
                <a:schemeClr val="tx1"/>
              </a:solidFill>
            </a:endParaRPr>
          </a:p>
          <a:p>
            <a:pPr marL="0" indent="0">
              <a:buNone/>
            </a:pPr>
            <a:endParaRPr lang="en-US" altLang="zh-CN" sz="2000">
              <a:solidFill>
                <a:schemeClr val="tx1"/>
              </a:solidFill>
            </a:endParaRPr>
          </a:p>
        </p:txBody>
      </p:sp>
      <p:pic>
        <p:nvPicPr>
          <p:cNvPr id="2" name="图片 1"/>
          <p:cNvPicPr>
            <a:picLocks noChangeAspect="1"/>
          </p:cNvPicPr>
          <p:nvPr/>
        </p:nvPicPr>
        <p:blipFill>
          <a:blip r:embed="rId2"/>
          <a:stretch>
            <a:fillRect/>
          </a:stretch>
        </p:blipFill>
        <p:spPr>
          <a:xfrm>
            <a:off x="608330" y="3839210"/>
            <a:ext cx="10598150" cy="1484630"/>
          </a:xfrm>
          <a:prstGeom prst="rect">
            <a:avLst/>
          </a:prstGeom>
        </p:spPr>
      </p:pic>
    </p:spTree>
    <p:custDataLst>
      <p:tags r:id="rId3"/>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91490"/>
            <a:ext cx="10968990" cy="5758180"/>
          </a:xfrm>
          <a:ln>
            <a:solidFill>
              <a:schemeClr val="accent1"/>
            </a:solidFill>
          </a:ln>
        </p:spPr>
        <p:txBody>
          <a:bodyPr/>
          <a:p>
            <a:pPr marL="0" indent="0">
              <a:buNone/>
            </a:pPr>
            <a:r>
              <a:rPr lang="en-US" altLang="zh-CN" sz="2000">
                <a:solidFill>
                  <a:schemeClr val="tx1"/>
                </a:solidFill>
              </a:rPr>
              <a:t>22.2 </a:t>
            </a:r>
            <a:r>
              <a:rPr lang="zh-CN" altLang="en-US" sz="2000">
                <a:solidFill>
                  <a:schemeClr val="tx1"/>
                </a:solidFill>
              </a:rPr>
              <a:t>工具与日常操作</a:t>
            </a:r>
            <a:endParaRPr lang="zh-CN" altLang="en-US" sz="2000">
              <a:solidFill>
                <a:schemeClr val="tx1"/>
              </a:solidFill>
            </a:endParaRPr>
          </a:p>
          <a:p>
            <a:pPr marL="0" indent="0">
              <a:buNone/>
            </a:pPr>
            <a:r>
              <a:rPr lang="en-US" altLang="zh-CN" sz="2000">
                <a:solidFill>
                  <a:schemeClr val="tx1"/>
                </a:solidFill>
              </a:rPr>
              <a:t>operate a machine</a:t>
            </a:r>
            <a:r>
              <a:rPr lang="zh-CN" altLang="en-US" sz="2000">
                <a:solidFill>
                  <a:schemeClr val="tx1"/>
                </a:solidFill>
              </a:rPr>
              <a:t>操作机器</a:t>
            </a:r>
            <a:endParaRPr lang="zh-CN" altLang="en-US" sz="2000">
              <a:solidFill>
                <a:schemeClr val="tx1"/>
              </a:solidFill>
            </a:endParaRPr>
          </a:p>
          <a:p>
            <a:pPr marL="0" indent="0">
              <a:buNone/>
            </a:pPr>
            <a:r>
              <a:rPr lang="en-US" altLang="zh-CN" sz="2000">
                <a:solidFill>
                  <a:schemeClr val="tx1"/>
                </a:solidFill>
              </a:rPr>
              <a:t>(operate on a patient</a:t>
            </a:r>
            <a:r>
              <a:rPr lang="zh-CN" altLang="en-US" sz="2000">
                <a:solidFill>
                  <a:schemeClr val="tx1"/>
                </a:solidFill>
              </a:rPr>
              <a:t>给病人做手术</a:t>
            </a:r>
            <a:r>
              <a:rPr lang="en-US" altLang="zh-CN" sz="2000">
                <a:solidFill>
                  <a:schemeClr val="tx1"/>
                </a:solidFill>
              </a:rPr>
              <a:t>) </a:t>
            </a:r>
            <a:endParaRPr lang="en-US" altLang="zh-CN" sz="2000">
              <a:solidFill>
                <a:schemeClr val="tx1"/>
              </a:solidFill>
            </a:endParaRPr>
          </a:p>
          <a:p>
            <a:pPr marL="0" indent="0">
              <a:buNone/>
            </a:pPr>
            <a:r>
              <a:rPr lang="en-US" altLang="zh-CN" sz="2000">
                <a:solidFill>
                  <a:schemeClr val="tx1"/>
                </a:solidFill>
              </a:rPr>
              <a:t>wield a screwdriver</a:t>
            </a:r>
            <a:r>
              <a:rPr lang="zh-CN" altLang="en-US" sz="2000">
                <a:solidFill>
                  <a:schemeClr val="tx1"/>
                </a:solidFill>
              </a:rPr>
              <a:t>使用螺丝刀</a:t>
            </a:r>
            <a:endParaRPr lang="zh-CN" altLang="en-US" sz="2000">
              <a:solidFill>
                <a:schemeClr val="tx1"/>
              </a:solidFill>
            </a:endParaRPr>
          </a:p>
          <a:p>
            <a:pPr marL="0" indent="0">
              <a:buNone/>
            </a:pPr>
            <a:r>
              <a:rPr lang="en-US" altLang="zh-CN" sz="2000">
                <a:solidFill>
                  <a:schemeClr val="tx1"/>
                </a:solidFill>
              </a:rPr>
              <a:t>handle a wrench</a:t>
            </a:r>
            <a:r>
              <a:rPr lang="zh-CN" altLang="en-US" sz="2000">
                <a:solidFill>
                  <a:schemeClr val="tx1"/>
                </a:solidFill>
              </a:rPr>
              <a:t>使用扳手</a:t>
            </a:r>
            <a:endParaRPr lang="zh-CN" altLang="en-US" sz="2000">
              <a:solidFill>
                <a:schemeClr val="tx1"/>
              </a:solidFill>
            </a:endParaRPr>
          </a:p>
          <a:p>
            <a:pPr marL="0" indent="0">
              <a:buNone/>
            </a:pPr>
            <a:r>
              <a:rPr lang="en-US" altLang="zh-CN" sz="2000">
                <a:solidFill>
                  <a:schemeClr val="tx1"/>
                </a:solidFill>
              </a:rPr>
              <a:t>saw</a:t>
            </a:r>
            <a:r>
              <a:rPr lang="zh-CN" altLang="en-US" sz="2000">
                <a:solidFill>
                  <a:schemeClr val="tx1"/>
                </a:solidFill>
              </a:rPr>
              <a:t>锯（</a:t>
            </a:r>
            <a:r>
              <a:rPr lang="en-US" altLang="zh-CN" sz="2000">
                <a:solidFill>
                  <a:schemeClr val="tx1"/>
                </a:solidFill>
              </a:rPr>
              <a:t>sawed, sawed) </a:t>
            </a:r>
            <a:endParaRPr lang="en-US" altLang="zh-CN" sz="2000">
              <a:solidFill>
                <a:schemeClr val="tx1"/>
              </a:solidFill>
            </a:endParaRPr>
          </a:p>
          <a:p>
            <a:pPr marL="0" indent="0">
              <a:buNone/>
            </a:pPr>
            <a:r>
              <a:rPr lang="en-US" altLang="zh-CN" sz="2000">
                <a:solidFill>
                  <a:schemeClr val="tx1"/>
                </a:solidFill>
              </a:rPr>
              <a:t>drill a hole</a:t>
            </a:r>
            <a:r>
              <a:rPr lang="zh-CN" altLang="en-US" sz="2000">
                <a:solidFill>
                  <a:schemeClr val="tx1"/>
                </a:solidFill>
              </a:rPr>
              <a:t>打孔（</a:t>
            </a:r>
            <a:r>
              <a:rPr lang="en-US" altLang="zh-CN" sz="2000">
                <a:solidFill>
                  <a:schemeClr val="tx1"/>
                </a:solidFill>
              </a:rPr>
              <a:t>bore: The tomb raider bored a hole through the tomb.) </a:t>
            </a:r>
            <a:endParaRPr lang="en-US" altLang="zh-CN" sz="2000">
              <a:solidFill>
                <a:schemeClr val="tx1"/>
              </a:solidFill>
            </a:endParaRPr>
          </a:p>
          <a:p>
            <a:pPr marL="0" indent="0">
              <a:buNone/>
            </a:pPr>
            <a:r>
              <a:rPr lang="en-US" altLang="zh-CN" sz="2000">
                <a:solidFill>
                  <a:schemeClr val="tx1"/>
                </a:solidFill>
              </a:rPr>
              <a:t>press the pedal =slam the pedal</a:t>
            </a:r>
            <a:r>
              <a:rPr lang="zh-CN" altLang="en-US" sz="2000">
                <a:solidFill>
                  <a:schemeClr val="tx1"/>
                </a:solidFill>
              </a:rPr>
              <a:t>踩踏板</a:t>
            </a:r>
            <a:endParaRPr lang="zh-CN" altLang="en-US" sz="2000">
              <a:solidFill>
                <a:schemeClr val="tx1"/>
              </a:solidFill>
            </a:endParaRPr>
          </a:p>
          <a:p>
            <a:pPr marL="0" indent="0">
              <a:buNone/>
            </a:pPr>
            <a:r>
              <a:rPr lang="en-US" altLang="zh-CN" sz="2000">
                <a:solidFill>
                  <a:schemeClr val="tx1"/>
                </a:solidFill>
              </a:rPr>
              <a:t>shift gears</a:t>
            </a:r>
            <a:r>
              <a:rPr lang="zh-CN" altLang="en-US" sz="2000">
                <a:solidFill>
                  <a:schemeClr val="tx1"/>
                </a:solidFill>
              </a:rPr>
              <a:t>换挡</a:t>
            </a:r>
            <a:endParaRPr lang="zh-CN" altLang="en-US" sz="2000">
              <a:solidFill>
                <a:schemeClr val="tx1"/>
              </a:solidFill>
            </a:endParaRPr>
          </a:p>
          <a:p>
            <a:pPr marL="0" indent="0">
              <a:buNone/>
            </a:pPr>
            <a:endParaRPr lang="zh-CN" altLang="en-US" sz="2000">
              <a:solidFill>
                <a:schemeClr val="tx1"/>
              </a:solidFill>
            </a:endParaRPr>
          </a:p>
        </p:txBody>
      </p:sp>
    </p:spTree>
    <p:custDataLst>
      <p:tags r:id="rId2"/>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91490"/>
            <a:ext cx="10968990" cy="5758180"/>
          </a:xfrm>
          <a:ln>
            <a:solidFill>
              <a:schemeClr val="accent1"/>
            </a:solidFill>
          </a:ln>
        </p:spPr>
        <p:txBody>
          <a:bodyPr>
            <a:normAutofit lnSpcReduction="10000"/>
          </a:bodyPr>
          <a:p>
            <a:pPr marL="0" indent="0">
              <a:buNone/>
            </a:pPr>
            <a:r>
              <a:rPr lang="en-US" altLang="zh-CN">
                <a:solidFill>
                  <a:schemeClr val="tx1"/>
                </a:solidFill>
              </a:rPr>
              <a:t>22.3 </a:t>
            </a:r>
            <a:r>
              <a:rPr lang="zh-CN" altLang="en-US">
                <a:solidFill>
                  <a:schemeClr val="tx1"/>
                </a:solidFill>
              </a:rPr>
              <a:t>做饭</a:t>
            </a:r>
            <a:endParaRPr lang="zh-CN" altLang="en-US">
              <a:solidFill>
                <a:schemeClr val="tx1"/>
              </a:solidFill>
            </a:endParaRPr>
          </a:p>
          <a:p>
            <a:pPr marL="0" indent="0">
              <a:buNone/>
            </a:pPr>
            <a:r>
              <a:rPr lang="en-US" altLang="zh-CN">
                <a:solidFill>
                  <a:schemeClr val="tx1"/>
                </a:solidFill>
              </a:rPr>
              <a:t>chop</a:t>
            </a:r>
            <a:r>
              <a:rPr lang="zh-CN" altLang="en-US">
                <a:solidFill>
                  <a:schemeClr val="tx1"/>
                </a:solidFill>
              </a:rPr>
              <a:t>切块</a:t>
            </a:r>
            <a:endParaRPr lang="zh-CN" altLang="en-US">
              <a:solidFill>
                <a:schemeClr val="tx1"/>
              </a:solidFill>
            </a:endParaRPr>
          </a:p>
          <a:p>
            <a:pPr marL="0" indent="0">
              <a:buNone/>
            </a:pPr>
            <a:r>
              <a:rPr lang="en-US" altLang="zh-CN">
                <a:solidFill>
                  <a:schemeClr val="tx1"/>
                </a:solidFill>
              </a:rPr>
              <a:t>slice</a:t>
            </a:r>
            <a:r>
              <a:rPr lang="zh-CN" altLang="en-US">
                <a:solidFill>
                  <a:schemeClr val="tx1"/>
                </a:solidFill>
              </a:rPr>
              <a:t>切片</a:t>
            </a:r>
            <a:endParaRPr lang="zh-CN" altLang="en-US">
              <a:solidFill>
                <a:schemeClr val="tx1"/>
              </a:solidFill>
            </a:endParaRPr>
          </a:p>
          <a:p>
            <a:pPr marL="0" indent="0">
              <a:buNone/>
            </a:pPr>
            <a:r>
              <a:rPr lang="en-US" altLang="zh-CN">
                <a:solidFill>
                  <a:schemeClr val="tx1"/>
                </a:solidFill>
              </a:rPr>
              <a:t>rinse=cleanse</a:t>
            </a:r>
            <a:r>
              <a:rPr lang="zh-CN" altLang="en-US">
                <a:solidFill>
                  <a:schemeClr val="tx1"/>
                </a:solidFill>
              </a:rPr>
              <a:t>清洗</a:t>
            </a:r>
            <a:endParaRPr lang="zh-CN" altLang="en-US">
              <a:solidFill>
                <a:schemeClr val="tx1"/>
              </a:solidFill>
            </a:endParaRPr>
          </a:p>
          <a:p>
            <a:pPr marL="0" indent="0">
              <a:buNone/>
            </a:pPr>
            <a:r>
              <a:rPr lang="en-US" altLang="zh-CN">
                <a:solidFill>
                  <a:schemeClr val="tx1"/>
                </a:solidFill>
              </a:rPr>
              <a:t>drizzle</a:t>
            </a:r>
            <a:r>
              <a:rPr lang="zh-CN" altLang="en-US">
                <a:solidFill>
                  <a:schemeClr val="tx1"/>
                </a:solidFill>
              </a:rPr>
              <a:t>淋、浇</a:t>
            </a:r>
            <a:r>
              <a:rPr lang="en-US" altLang="zh-CN">
                <a:solidFill>
                  <a:schemeClr val="tx1"/>
                </a:solidFill>
              </a:rPr>
              <a:t> </a:t>
            </a:r>
            <a:endParaRPr lang="en-US" altLang="zh-CN">
              <a:solidFill>
                <a:schemeClr val="tx1"/>
              </a:solidFill>
            </a:endParaRPr>
          </a:p>
          <a:p>
            <a:pPr marL="0" indent="0">
              <a:buNone/>
            </a:pPr>
            <a:r>
              <a:rPr lang="en-US" altLang="zh-CN">
                <a:solidFill>
                  <a:schemeClr val="tx1"/>
                </a:solidFill>
              </a:rPr>
              <a:t>season</a:t>
            </a:r>
            <a:r>
              <a:rPr lang="zh-CN" altLang="en-US">
                <a:solidFill>
                  <a:schemeClr val="tx1"/>
                </a:solidFill>
              </a:rPr>
              <a:t>调味</a:t>
            </a:r>
            <a:endParaRPr lang="zh-CN" altLang="en-US">
              <a:solidFill>
                <a:schemeClr val="tx1"/>
              </a:solidFill>
            </a:endParaRPr>
          </a:p>
          <a:p>
            <a:pPr marL="0" indent="0">
              <a:buNone/>
            </a:pPr>
            <a:r>
              <a:rPr lang="en-US" altLang="zh-CN">
                <a:solidFill>
                  <a:schemeClr val="tx1"/>
                </a:solidFill>
              </a:rPr>
              <a:t>She seasoned the salad with salt and freshly ground black pepper. </a:t>
            </a:r>
            <a:endParaRPr lang="en-US" altLang="zh-CN">
              <a:solidFill>
                <a:schemeClr val="tx1"/>
              </a:solidFill>
            </a:endParaRPr>
          </a:p>
          <a:p>
            <a:pPr marL="0" indent="0">
              <a:buNone/>
            </a:pPr>
            <a:r>
              <a:rPr lang="en-US" altLang="zh-CN">
                <a:solidFill>
                  <a:schemeClr val="tx1"/>
                </a:solidFill>
              </a:rPr>
              <a:t>stew</a:t>
            </a:r>
            <a:r>
              <a:rPr lang="zh-CN" altLang="en-US">
                <a:solidFill>
                  <a:schemeClr val="tx1"/>
                </a:solidFill>
              </a:rPr>
              <a:t>炖</a:t>
            </a:r>
            <a:endParaRPr lang="zh-CN" altLang="en-US">
              <a:solidFill>
                <a:schemeClr val="tx1"/>
              </a:solidFill>
            </a:endParaRPr>
          </a:p>
          <a:p>
            <a:pPr marL="0" indent="0">
              <a:buNone/>
            </a:pPr>
            <a:r>
              <a:rPr lang="en-US" altLang="zh-CN">
                <a:solidFill>
                  <a:schemeClr val="tx1"/>
                </a:solidFill>
              </a:rPr>
              <a:t>He stewed the beef for several hours until it was tender. </a:t>
            </a:r>
            <a:endParaRPr lang="en-US" altLang="zh-CN">
              <a:solidFill>
                <a:schemeClr val="tx1"/>
              </a:solidFill>
            </a:endParaRPr>
          </a:p>
          <a:p>
            <a:pPr marL="0" indent="0">
              <a:buNone/>
            </a:pPr>
            <a:r>
              <a:rPr lang="en-US" altLang="zh-CN">
                <a:solidFill>
                  <a:schemeClr val="tx1"/>
                </a:solidFill>
              </a:rPr>
              <a:t>simmer</a:t>
            </a:r>
            <a:r>
              <a:rPr lang="zh-CN" altLang="en-US">
                <a:solidFill>
                  <a:schemeClr val="tx1"/>
                </a:solidFill>
              </a:rPr>
              <a:t>慢煮</a:t>
            </a:r>
            <a:endParaRPr lang="zh-CN" altLang="en-US">
              <a:solidFill>
                <a:schemeClr val="tx1"/>
              </a:solidFill>
            </a:endParaRPr>
          </a:p>
          <a:p>
            <a:pPr marL="0" indent="0">
              <a:buNone/>
            </a:pPr>
            <a:r>
              <a:rPr lang="en-US" altLang="zh-CN">
                <a:solidFill>
                  <a:schemeClr val="tx1"/>
                </a:solidFill>
              </a:rPr>
              <a:t>She simmered the soup for an hour to blend the flavors.</a:t>
            </a:r>
            <a:r>
              <a:rPr lang="en-US" altLang="zh-CN" b="1" u="sng">
                <a:solidFill>
                  <a:schemeClr val="tx1"/>
                </a:solidFill>
              </a:rPr>
              <a:t> (</a:t>
            </a:r>
            <a:r>
              <a:rPr lang="zh-CN" altLang="en-US" b="1" u="sng">
                <a:solidFill>
                  <a:schemeClr val="tx1"/>
                </a:solidFill>
              </a:rPr>
              <a:t>煮酒论英雄？</a:t>
            </a:r>
            <a:r>
              <a:rPr lang="en-US" altLang="zh-CN" b="1" u="sng">
                <a:solidFill>
                  <a:schemeClr val="tx1"/>
                </a:solidFill>
              </a:rPr>
              <a:t>) </a:t>
            </a:r>
            <a:endParaRPr lang="en-US" altLang="zh-CN" b="1" u="sng">
              <a:solidFill>
                <a:schemeClr val="tx1"/>
              </a:solidFill>
            </a:endParaRPr>
          </a:p>
          <a:p>
            <a:pPr marL="0" indent="0">
              <a:buNone/>
            </a:pPr>
            <a:r>
              <a:rPr lang="en-US" altLang="zh-CN">
                <a:solidFill>
                  <a:schemeClr val="tx1"/>
                </a:solidFill>
              </a:rPr>
              <a:t>set the table</a:t>
            </a:r>
            <a:r>
              <a:rPr lang="zh-CN" altLang="en-US">
                <a:solidFill>
                  <a:schemeClr val="tx1"/>
                </a:solidFill>
              </a:rPr>
              <a:t>摆放餐具</a:t>
            </a:r>
            <a:endParaRPr lang="zh-CN" altLang="en-US">
              <a:solidFill>
                <a:schemeClr val="tx1"/>
              </a:solidFill>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81330"/>
            <a:ext cx="10968990" cy="5768340"/>
          </a:xfrm>
          <a:ln>
            <a:solidFill>
              <a:schemeClr val="accent1"/>
            </a:solidFill>
          </a:ln>
        </p:spPr>
        <p:txBody>
          <a:bodyPr/>
          <a:p>
            <a:pPr marL="0" indent="0">
              <a:buNone/>
            </a:pPr>
            <a:r>
              <a:rPr lang="en-US" altLang="zh-CN">
                <a:solidFill>
                  <a:srgbClr val="FF0000"/>
                </a:solidFill>
              </a:rPr>
              <a:t>P</a:t>
            </a:r>
            <a:r>
              <a:rPr lang="en-US" altLang="zh-CN" baseline="-25000">
                <a:solidFill>
                  <a:srgbClr val="FF0000"/>
                </a:solidFill>
              </a:rPr>
              <a:t>295</a:t>
            </a:r>
            <a:r>
              <a:rPr lang="en-US" altLang="zh-CN">
                <a:solidFill>
                  <a:srgbClr val="FF0000"/>
                </a:solidFill>
              </a:rPr>
              <a:t> 21.7</a:t>
            </a:r>
            <a:r>
              <a:rPr lang="zh-CN" altLang="en-US">
                <a:solidFill>
                  <a:srgbClr val="FF0000"/>
                </a:solidFill>
              </a:rPr>
              <a:t>冲突与对抗</a:t>
            </a:r>
            <a:endParaRPr lang="zh-CN" altLang="en-US">
              <a:solidFill>
                <a:srgbClr val="FF0000"/>
              </a:solidFill>
            </a:endParaRPr>
          </a:p>
          <a:p>
            <a:pPr marL="0" indent="0">
              <a:buNone/>
            </a:pPr>
            <a:r>
              <a:rPr lang="zh-CN" altLang="en-US">
                <a:solidFill>
                  <a:schemeClr val="tx1"/>
                </a:solidFill>
              </a:rPr>
              <a:t>作业检查</a:t>
            </a:r>
            <a:endParaRPr lang="zh-CN" altLang="en-US">
              <a:solidFill>
                <a:schemeClr val="tx1"/>
              </a:solidFill>
            </a:endParaRPr>
          </a:p>
          <a:p>
            <a:pPr marL="0" indent="0">
              <a:buNone/>
            </a:pPr>
            <a:r>
              <a:rPr lang="en-US" altLang="zh-CN">
                <a:solidFill>
                  <a:schemeClr val="tx1"/>
                </a:solidFill>
              </a:rPr>
              <a:t>1. </a:t>
            </a:r>
            <a:r>
              <a:rPr lang="zh-CN" altLang="en-US">
                <a:solidFill>
                  <a:schemeClr val="tx1"/>
                </a:solidFill>
              </a:rPr>
              <a:t>相互理解和尊重是和谐人际关系的关键。（</a:t>
            </a:r>
            <a:r>
              <a:rPr lang="en-US" altLang="zh-CN">
                <a:solidFill>
                  <a:schemeClr val="tx1"/>
                </a:solidFill>
              </a:rPr>
              <a:t>mutual</a:t>
            </a:r>
            <a:r>
              <a:rPr lang="zh-CN" altLang="en-US">
                <a:solidFill>
                  <a:schemeClr val="tx1"/>
                </a:solidFill>
              </a:rPr>
              <a:t>）</a:t>
            </a:r>
            <a:endParaRPr lang="zh-CN" altLang="en-US">
              <a:solidFill>
                <a:schemeClr val="tx1"/>
              </a:solidFill>
            </a:endParaRPr>
          </a:p>
          <a:p>
            <a:pPr marL="0" indent="0">
              <a:buNone/>
            </a:pPr>
            <a:r>
              <a:rPr lang="en-US" altLang="zh-CN">
                <a:solidFill>
                  <a:schemeClr val="tx1"/>
                </a:solidFill>
              </a:rPr>
              <a:t>2. </a:t>
            </a:r>
            <a:r>
              <a:rPr lang="zh-CN" altLang="en-US">
                <a:solidFill>
                  <a:schemeClr val="tx1"/>
                </a:solidFill>
              </a:rPr>
              <a:t>推迟购买刚发布的手机是一种明智之举。（</a:t>
            </a:r>
            <a:r>
              <a:rPr lang="en-US" altLang="zh-CN">
                <a:solidFill>
                  <a:schemeClr val="tx1"/>
                </a:solidFill>
              </a:rPr>
              <a:t>postpone</a:t>
            </a:r>
            <a:r>
              <a:rPr lang="zh-CN" altLang="en-US">
                <a:solidFill>
                  <a:schemeClr val="tx1"/>
                </a:solidFill>
              </a:rPr>
              <a:t>）</a:t>
            </a:r>
            <a:endParaRPr lang="zh-CN" altLang="en-US">
              <a:solidFill>
                <a:schemeClr val="tx1"/>
              </a:solidFill>
            </a:endParaRPr>
          </a:p>
          <a:p>
            <a:pPr marL="0" indent="0">
              <a:buNone/>
            </a:pPr>
            <a:r>
              <a:rPr lang="en-US" altLang="zh-CN">
                <a:solidFill>
                  <a:schemeClr val="tx1"/>
                </a:solidFill>
              </a:rPr>
              <a:t>3. transmit, submit</a:t>
            </a:r>
            <a:r>
              <a:rPr lang="zh-CN" altLang="en-US">
                <a:solidFill>
                  <a:schemeClr val="tx1"/>
                </a:solidFill>
              </a:rPr>
              <a:t>意思及名词</a:t>
            </a:r>
            <a:endParaRPr lang="zh-CN" altLang="en-US">
              <a:solidFill>
                <a:schemeClr val="tx1"/>
              </a:solidFill>
            </a:endParaRPr>
          </a:p>
          <a:p>
            <a:pPr marL="0" indent="0">
              <a:buNone/>
            </a:pPr>
            <a:r>
              <a:rPr lang="en-US" altLang="zh-CN">
                <a:solidFill>
                  <a:schemeClr val="tx1"/>
                </a:solidFill>
              </a:rPr>
              <a:t>4. </a:t>
            </a:r>
            <a:r>
              <a:rPr lang="zh-CN" altLang="en-US">
                <a:solidFill>
                  <a:schemeClr val="tx1"/>
                </a:solidFill>
              </a:rPr>
              <a:t>修辞手法</a:t>
            </a:r>
            <a:endParaRPr lang="zh-CN" altLang="en-US">
              <a:solidFill>
                <a:schemeClr val="tx1"/>
              </a:solidFill>
            </a:endParaRPr>
          </a:p>
          <a:p>
            <a:pPr marL="0" indent="0">
              <a:buNone/>
            </a:pPr>
            <a:r>
              <a:rPr lang="en-US" altLang="zh-CN">
                <a:solidFill>
                  <a:schemeClr val="tx1"/>
                </a:solidFill>
              </a:rPr>
              <a:t>5. rise to the occasion </a:t>
            </a:r>
            <a:endParaRPr lang="en-US" altLang="zh-CN">
              <a:solidFill>
                <a:schemeClr val="tx1"/>
              </a:solidFill>
            </a:endParaRPr>
          </a:p>
          <a:p>
            <a:pPr marL="0" indent="0">
              <a:buNone/>
            </a:pPr>
            <a:r>
              <a:rPr lang="en-US" altLang="zh-CN">
                <a:solidFill>
                  <a:schemeClr val="tx1"/>
                </a:solidFill>
              </a:rPr>
              <a:t>6. </a:t>
            </a:r>
            <a:r>
              <a:rPr lang="zh-CN" altLang="en-US">
                <a:solidFill>
                  <a:schemeClr val="tx1"/>
                </a:solidFill>
              </a:rPr>
              <a:t>利用（至少</a:t>
            </a:r>
            <a:r>
              <a:rPr lang="en-US" altLang="zh-CN">
                <a:solidFill>
                  <a:schemeClr val="tx1"/>
                </a:solidFill>
              </a:rPr>
              <a:t>3</a:t>
            </a:r>
            <a:r>
              <a:rPr lang="zh-CN" altLang="en-US">
                <a:solidFill>
                  <a:schemeClr val="tx1"/>
                </a:solidFill>
              </a:rPr>
              <a:t>个）</a:t>
            </a:r>
            <a:endParaRPr lang="zh-CN" altLang="en-US">
              <a:solidFill>
                <a:schemeClr val="tx1"/>
              </a:solidFill>
            </a:endParaRPr>
          </a:p>
          <a:p>
            <a:pPr marL="0" indent="0">
              <a:buNone/>
            </a:pPr>
            <a:r>
              <a:rPr lang="en-US" altLang="zh-CN">
                <a:solidFill>
                  <a:schemeClr val="tx1"/>
                </a:solidFill>
              </a:rPr>
              <a:t>7. </a:t>
            </a:r>
            <a:r>
              <a:rPr lang="zh-CN" altLang="en-US">
                <a:solidFill>
                  <a:schemeClr val="tx1"/>
                </a:solidFill>
              </a:rPr>
              <a:t>电子书的优点（至少一个句子，不少于</a:t>
            </a:r>
            <a:r>
              <a:rPr lang="en-US" altLang="zh-CN">
                <a:solidFill>
                  <a:schemeClr val="tx1"/>
                </a:solidFill>
              </a:rPr>
              <a:t>12</a:t>
            </a:r>
            <a:r>
              <a:rPr lang="zh-CN" altLang="en-US">
                <a:solidFill>
                  <a:schemeClr val="tx1"/>
                </a:solidFill>
              </a:rPr>
              <a:t>个单词）</a:t>
            </a:r>
            <a:endParaRPr lang="zh-CN" altLang="en-US">
              <a:solidFill>
                <a:schemeClr val="tx1"/>
              </a:solidFill>
            </a:endParaRPr>
          </a:p>
          <a:p>
            <a:pPr marL="0" indent="0">
              <a:buNone/>
            </a:pPr>
            <a:r>
              <a:rPr lang="en-US" altLang="zh-CN">
                <a:solidFill>
                  <a:schemeClr val="tx1"/>
                </a:solidFill>
              </a:rPr>
              <a:t>8. </a:t>
            </a:r>
            <a:r>
              <a:rPr lang="zh-CN" altLang="en-US">
                <a:solidFill>
                  <a:schemeClr val="tx1"/>
                </a:solidFill>
              </a:rPr>
              <a:t>如果你有任何问题，请随时问我。</a:t>
            </a:r>
            <a:endParaRPr lang="zh-CN" altLang="en-US">
              <a:solidFill>
                <a:schemeClr val="tx1"/>
              </a:solidFill>
            </a:endParaRPr>
          </a:p>
          <a:p>
            <a:pPr marL="0" indent="0">
              <a:buNone/>
            </a:pPr>
            <a:r>
              <a:rPr lang="en-US" altLang="zh-CN">
                <a:solidFill>
                  <a:schemeClr val="tx1"/>
                </a:solidFill>
              </a:rPr>
              <a:t>9. </a:t>
            </a:r>
            <a:r>
              <a:rPr lang="zh-CN" altLang="en-US">
                <a:solidFill>
                  <a:schemeClr val="tx1"/>
                </a:solidFill>
              </a:rPr>
              <a:t>开拓视野，丰富经历</a:t>
            </a:r>
            <a:endParaRPr lang="zh-CN" altLang="en-US">
              <a:solidFill>
                <a:schemeClr val="tx1"/>
              </a:solidFill>
            </a:endParaRPr>
          </a:p>
          <a:p>
            <a:pPr marL="0" indent="0">
              <a:buNone/>
            </a:pPr>
            <a:r>
              <a:rPr lang="en-US" altLang="zh-CN">
                <a:solidFill>
                  <a:schemeClr val="tx1"/>
                </a:solidFill>
              </a:rPr>
              <a:t>10. success, succession</a:t>
            </a:r>
            <a:r>
              <a:rPr lang="zh-CN" altLang="en-US">
                <a:solidFill>
                  <a:schemeClr val="tx1"/>
                </a:solidFill>
              </a:rPr>
              <a:t>区别；</a:t>
            </a:r>
            <a:r>
              <a:rPr lang="en-US" altLang="zh-CN">
                <a:solidFill>
                  <a:schemeClr val="tx1"/>
                </a:solidFill>
              </a:rPr>
              <a:t>presence, presentation</a:t>
            </a:r>
            <a:r>
              <a:rPr lang="zh-CN" altLang="en-US">
                <a:solidFill>
                  <a:schemeClr val="tx1"/>
                </a:solidFill>
              </a:rPr>
              <a:t>区别；</a:t>
            </a:r>
            <a:r>
              <a:rPr lang="en-US" altLang="zh-CN">
                <a:solidFill>
                  <a:schemeClr val="tx1"/>
                </a:solidFill>
              </a:rPr>
              <a:t>completeness, completion</a:t>
            </a:r>
            <a:r>
              <a:rPr lang="zh-CN" altLang="en-US">
                <a:solidFill>
                  <a:schemeClr val="tx1"/>
                </a:solidFill>
              </a:rPr>
              <a:t>区别</a:t>
            </a:r>
            <a:endParaRPr lang="zh-CN" altLang="en-US">
              <a:solidFill>
                <a:schemeClr val="tx1"/>
              </a:solidFill>
            </a:endParaRPr>
          </a:p>
        </p:txBody>
      </p:sp>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18465"/>
            <a:ext cx="10968990" cy="5831205"/>
          </a:xfrm>
          <a:ln>
            <a:solidFill>
              <a:schemeClr val="accent1"/>
            </a:solidFill>
          </a:ln>
        </p:spPr>
        <p:txBody>
          <a:bodyPr>
            <a:noAutofit/>
          </a:bodyPr>
          <a:p>
            <a:pPr marL="0" indent="0" algn="just">
              <a:lnSpc>
                <a:spcPts val="2400"/>
              </a:lnSpc>
              <a:spcAft>
                <a:spcPts val="0"/>
              </a:spcAft>
              <a:buNone/>
            </a:pPr>
            <a:r>
              <a:rPr lang="zh-CN" altLang="en-US" sz="2000">
                <a:solidFill>
                  <a:schemeClr val="tx1"/>
                </a:solidFill>
              </a:rPr>
              <a:t>假定你是李华，你校英语话剧社拟举办英语话剧展演活动。请你写一篇开幕词，内容包括：</a:t>
            </a:r>
            <a:endParaRPr lang="zh-CN" altLang="en-US" sz="2000">
              <a:solidFill>
                <a:schemeClr val="tx1"/>
              </a:solidFill>
            </a:endParaRPr>
          </a:p>
          <a:p>
            <a:pPr marL="0" indent="0" algn="just">
              <a:lnSpc>
                <a:spcPts val="2400"/>
              </a:lnSpc>
              <a:spcAft>
                <a:spcPts val="0"/>
              </a:spcAft>
              <a:buNone/>
            </a:pPr>
            <a:r>
              <a:rPr lang="en-US" altLang="zh-CN" sz="2000">
                <a:solidFill>
                  <a:schemeClr val="tx1"/>
                </a:solidFill>
              </a:rPr>
              <a:t>1. </a:t>
            </a:r>
            <a:r>
              <a:rPr lang="zh-CN" altLang="en-US" sz="2000">
                <a:solidFill>
                  <a:schemeClr val="tx1"/>
                </a:solidFill>
              </a:rPr>
              <a:t>表示欢迎；</a:t>
            </a:r>
            <a:r>
              <a:rPr lang="en-US" altLang="zh-CN" sz="2000">
                <a:solidFill>
                  <a:schemeClr val="tx1"/>
                </a:solidFill>
              </a:rPr>
              <a:t>2. </a:t>
            </a:r>
            <a:r>
              <a:rPr lang="zh-CN" altLang="en-US" sz="2000">
                <a:solidFill>
                  <a:schemeClr val="tx1"/>
                </a:solidFill>
              </a:rPr>
              <a:t>活动介绍。</a:t>
            </a:r>
            <a:endParaRPr lang="zh-CN" altLang="en-US" sz="2000">
              <a:solidFill>
                <a:schemeClr val="tx1"/>
              </a:solidFill>
            </a:endParaRPr>
          </a:p>
          <a:p>
            <a:pPr marL="0" indent="0" algn="just">
              <a:lnSpc>
                <a:spcPts val="2400"/>
              </a:lnSpc>
              <a:spcAft>
                <a:spcPts val="0"/>
              </a:spcAft>
              <a:buNone/>
            </a:pPr>
            <a:endParaRPr lang="en-US" altLang="zh-CN" sz="2000">
              <a:solidFill>
                <a:schemeClr val="tx1"/>
              </a:solidFill>
            </a:endParaRPr>
          </a:p>
          <a:p>
            <a:pPr marL="0" indent="0" algn="just">
              <a:lnSpc>
                <a:spcPts val="2400"/>
              </a:lnSpc>
              <a:spcAft>
                <a:spcPts val="0"/>
              </a:spcAft>
              <a:buNone/>
            </a:pPr>
            <a:r>
              <a:rPr lang="en-US" altLang="zh-CN" sz="2000">
                <a:solidFill>
                  <a:schemeClr val="tx1"/>
                </a:solidFill>
              </a:rPr>
              <a:t>Dear teachers and fellow students, </a:t>
            </a:r>
            <a:endParaRPr lang="en-US" altLang="zh-CN" sz="2000">
              <a:solidFill>
                <a:schemeClr val="tx1"/>
              </a:solidFill>
            </a:endParaRPr>
          </a:p>
          <a:p>
            <a:pPr marL="0" indent="457200" algn="just">
              <a:lnSpc>
                <a:spcPts val="2400"/>
              </a:lnSpc>
              <a:spcAft>
                <a:spcPts val="0"/>
              </a:spcAft>
              <a:buNone/>
            </a:pPr>
            <a:r>
              <a:rPr lang="en-US" altLang="zh-CN" sz="2000">
                <a:solidFill>
                  <a:schemeClr val="tx1"/>
                </a:solidFill>
              </a:rPr>
              <a:t>Welcome to the English Drama Club’s exhibition! We are thrilled to have you join us today, and so excited to share our love for drama and the English language with you. </a:t>
            </a:r>
            <a:endParaRPr lang="en-US" altLang="zh-CN" sz="2000">
              <a:solidFill>
                <a:schemeClr val="tx1"/>
              </a:solidFill>
            </a:endParaRPr>
          </a:p>
          <a:p>
            <a:pPr marL="0" indent="457200" algn="just">
              <a:lnSpc>
                <a:spcPts val="2400"/>
              </a:lnSpc>
              <a:spcAft>
                <a:spcPts val="0"/>
              </a:spcAft>
              <a:buNone/>
            </a:pPr>
            <a:r>
              <a:rPr lang="en-US" altLang="zh-CN" sz="2000">
                <a:solidFill>
                  <a:schemeClr val="tx1"/>
                </a:solidFill>
              </a:rPr>
              <a:t>Today, we will present a series of plays that our talented students have worked hard to prepare. These performances include a mix of classic and contemporary stories, showcasing both creativity and language skills. The event will feature five short plays, each highlighting different themes and genres. Between the performances, there will be brief intermissions allowing you to interact with the cast and enjoy refreshments. </a:t>
            </a:r>
            <a:endParaRPr lang="en-US" altLang="zh-CN" sz="2000">
              <a:solidFill>
                <a:schemeClr val="tx1"/>
              </a:solidFill>
            </a:endParaRPr>
          </a:p>
          <a:p>
            <a:pPr marL="0" indent="457200" algn="just">
              <a:lnSpc>
                <a:spcPts val="2400"/>
              </a:lnSpc>
              <a:spcAft>
                <a:spcPts val="0"/>
              </a:spcAft>
              <a:buNone/>
            </a:pPr>
            <a:r>
              <a:rPr lang="en-US" altLang="zh-CN" sz="2000">
                <a:solidFill>
                  <a:schemeClr val="tx1"/>
                </a:solidFill>
              </a:rPr>
              <a:t>We believe drama not only entertains but also educates and inspires. ‌Through this showcase, we hope to foster a deeper appreciation for theatrical arts within our school. ‌Thank you for your presence and support. Now, let the show begin!</a:t>
            </a:r>
            <a:endParaRPr lang="en-US" altLang="zh-CN" sz="2000">
              <a:solidFill>
                <a:schemeClr val="tx1"/>
              </a:solidFill>
            </a:endParaRPr>
          </a:p>
        </p:txBody>
      </p:sp>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61010"/>
            <a:ext cx="10968990" cy="5956935"/>
          </a:xfrm>
          <a:ln>
            <a:solidFill>
              <a:schemeClr val="accent1"/>
            </a:solidFill>
          </a:ln>
        </p:spPr>
        <p:txBody>
          <a:bodyPr>
            <a:noAutofit/>
          </a:bodyPr>
          <a:p>
            <a:pPr marL="0"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dispute</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争议、争论</a:t>
            </a:r>
            <a:endPar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two companies disputed over the terms of the contract.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indisputable, undeniable, irrefutable</a:t>
            </a:r>
            <a:r>
              <a:rPr lang="zh-CN" altLang="en-US" sz="2400">
                <a:solidFill>
                  <a:schemeClr val="tx1"/>
                </a:solidFill>
                <a:latin typeface="Times New Roman" panose="02020603050405020304" charset="0"/>
                <a:cs typeface="Times New Roman" panose="02020603050405020304" charset="0"/>
              </a:rPr>
              <a:t>不可辩驳的</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It is indisputable that a good head and a kind heart are a formidable combination.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Digital screens offer indisputable advantages over print, functioning as a portable “walking encyclopedia.” They are not only lighter than a stack of books but also cater to nighttime readers with adjustable fonts and brightness, ensuring a personal reading experience that won’t disturb a sleeping partner.</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debate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辩论</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be open to debate, be up in the air </a:t>
            </a:r>
            <a:endPar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provoke</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激起、引起、挑衅</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endPar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Dairy products may provoke allergic reactions in some people.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lawyer claimed his client was provoked into acts of violence by the defendant. </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33400"/>
            <a:ext cx="10968990" cy="5716270"/>
          </a:xfrm>
          <a:ln>
            <a:solidFill>
              <a:schemeClr val="accent1"/>
            </a:solidFill>
          </a:ln>
        </p:spPr>
        <p:txBody>
          <a:bodyPr/>
          <a:p>
            <a:pPr marL="0" indent="0" algn="just">
              <a:buNone/>
            </a:pPr>
            <a:r>
              <a:rPr lang="en-US" altLang="zh-CN" sz="2000">
                <a:solidFill>
                  <a:schemeClr val="tx1"/>
                </a:solidFill>
                <a:latin typeface="Times New Roman" panose="02020603050405020304" charset="0"/>
                <a:cs typeface="Times New Roman" panose="02020603050405020304" charset="0"/>
              </a:rPr>
              <a:t>threaten, intimidate</a:t>
            </a:r>
            <a:r>
              <a:rPr lang="zh-CN" altLang="en-US" sz="2000">
                <a:solidFill>
                  <a:schemeClr val="tx1"/>
                </a:solidFill>
                <a:latin typeface="Times New Roman" panose="02020603050405020304" charset="0"/>
                <a:cs typeface="Times New Roman" panose="02020603050405020304" charset="0"/>
              </a:rPr>
              <a:t>威胁</a:t>
            </a:r>
            <a:endParaRPr lang="zh-CN" altLang="en-US" sz="2000">
              <a:solidFill>
                <a:schemeClr val="tx1"/>
              </a:solidFill>
              <a:latin typeface="Times New Roman" panose="02020603050405020304" charset="0"/>
              <a:cs typeface="Times New Roman" panose="02020603050405020304" charset="0"/>
            </a:endParaRPr>
          </a:p>
          <a:p>
            <a:pPr marL="0" indent="0" algn="just">
              <a:buNone/>
            </a:pPr>
            <a:r>
              <a:rPr lang="en-US" altLang="zh-CN" sz="2000">
                <a:solidFill>
                  <a:schemeClr val="tx1"/>
                </a:solidFill>
                <a:latin typeface="Times New Roman" panose="02020603050405020304" charset="0"/>
                <a:cs typeface="Times New Roman" panose="02020603050405020304" charset="0"/>
              </a:rPr>
              <a:t>threatening, intimidating</a:t>
            </a:r>
            <a:endParaRPr lang="en-US" altLang="zh-CN" sz="2000">
              <a:solidFill>
                <a:schemeClr val="tx1"/>
              </a:solidFill>
              <a:latin typeface="Times New Roman" panose="02020603050405020304" charset="0"/>
              <a:cs typeface="Times New Roman" panose="02020603050405020304" charset="0"/>
            </a:endParaRPr>
          </a:p>
          <a:p>
            <a:pPr marL="0" indent="0" algn="just">
              <a:buNone/>
            </a:pPr>
            <a:r>
              <a:rPr lang="en-US" altLang="zh-CN" sz="2000">
                <a:solidFill>
                  <a:schemeClr val="tx1"/>
                </a:solidFill>
                <a:latin typeface="Times New Roman" panose="02020603050405020304" charset="0"/>
                <a:cs typeface="Times New Roman" panose="02020603050405020304" charset="0"/>
              </a:rPr>
              <a:t>threateningly, intimidatingly </a:t>
            </a:r>
            <a:endParaRPr lang="en-US" altLang="zh-CN" sz="2000">
              <a:solidFill>
                <a:schemeClr val="tx1"/>
              </a:solidFill>
              <a:latin typeface="Times New Roman" panose="02020603050405020304" charset="0"/>
              <a:cs typeface="Times New Roman" panose="02020603050405020304" charset="0"/>
            </a:endParaRPr>
          </a:p>
          <a:p>
            <a:pPr marL="0" indent="0" algn="just">
              <a:buNone/>
            </a:pPr>
            <a:r>
              <a:rPr lang="zh-CN" altLang="en-US" sz="2000">
                <a:solidFill>
                  <a:schemeClr val="tx1"/>
                </a:solidFill>
                <a:latin typeface="Times New Roman" panose="02020603050405020304" charset="0"/>
                <a:cs typeface="Times New Roman" panose="02020603050405020304" charset="0"/>
              </a:rPr>
              <a:t>我小心翼翼地放了食物在那只瘦骨嶙峋的小狗面前，本以为它会狼吞虎咽，没想到却发出了威胁性的吼叫。所以我就远远地退开观看。这时，小狗试探性地吃了一口，然后便大嚼起来。</a:t>
            </a:r>
            <a:endParaRPr lang="zh-CN" altLang="en-US" sz="2000">
              <a:solidFill>
                <a:schemeClr val="tx1"/>
              </a:solidFill>
              <a:latin typeface="Times New Roman" panose="02020603050405020304" charset="0"/>
              <a:cs typeface="Times New Roman" panose="02020603050405020304" charset="0"/>
            </a:endParaRPr>
          </a:p>
          <a:p>
            <a:pPr marL="0" indent="0" algn="just">
              <a:buNone/>
            </a:pPr>
            <a:r>
              <a:rPr lang="en-US" altLang="zh-CN" sz="2000">
                <a:solidFill>
                  <a:schemeClr val="tx1"/>
                </a:solidFill>
                <a:latin typeface="Times New Roman" panose="02020603050405020304" charset="0"/>
                <a:cs typeface="Times New Roman" panose="02020603050405020304" charset="0"/>
              </a:rPr>
              <a:t>I cautiously placed the food in front of the emaciated puppy, expecting it to devour the meal instantly. To my surprise, it responded with a threatening growl. So I stepped back and watched from a distance. Just then, the puppy tentatively took a bite, and soon began to eat heartily.</a:t>
            </a:r>
            <a:endParaRPr lang="en-US" altLang="zh-CN" sz="2000">
              <a:solidFill>
                <a:schemeClr val="tx1"/>
              </a:solidFill>
              <a:latin typeface="Times New Roman" panose="02020603050405020304" charset="0"/>
              <a:cs typeface="Times New Roman" panose="02020603050405020304" charset="0"/>
            </a:endParaRPr>
          </a:p>
          <a:p>
            <a:pPr marL="0" indent="0" algn="just">
              <a:buNone/>
            </a:pPr>
            <a:r>
              <a:rPr lang="zh-CN" altLang="en-US" sz="2000">
                <a:solidFill>
                  <a:schemeClr val="tx1"/>
                </a:solidFill>
                <a:latin typeface="Times New Roman" panose="02020603050405020304" charset="0"/>
                <a:cs typeface="Times New Roman" panose="02020603050405020304" charset="0"/>
              </a:rPr>
              <a:t>其他的单词了解一下</a:t>
            </a:r>
            <a:endParaRPr lang="zh-CN" altLang="en-US" sz="2000">
              <a:solidFill>
                <a:schemeClr val="tx1"/>
              </a:solidFill>
              <a:latin typeface="Times New Roman" panose="02020603050405020304" charset="0"/>
              <a:cs typeface="Times New Roman" panose="02020603050405020304" charset="0"/>
            </a:endParaRPr>
          </a:p>
          <a:p>
            <a:pPr marL="0" indent="0" algn="just">
              <a:buNone/>
            </a:pPr>
            <a:endParaRPr lang="zh-CN" altLang="en-US" sz="20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anim calcmode="lin" valueType="num">
                                      <p:cBhvr additive="base">
                                        <p:cTn id="1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64490"/>
            <a:ext cx="10968990" cy="5885180"/>
          </a:xfrm>
          <a:ln>
            <a:solidFill>
              <a:schemeClr val="accent1"/>
            </a:solidFill>
          </a:ln>
        </p:spPr>
        <p:txBody>
          <a:bodyPr/>
          <a:p>
            <a:pPr marL="0" indent="0">
              <a:buNone/>
            </a:pPr>
            <a:r>
              <a:rPr lang="en-US" altLang="zh-CN" sz="2000">
                <a:solidFill>
                  <a:schemeClr val="tx1"/>
                </a:solidFill>
              </a:rPr>
              <a:t>21.8 </a:t>
            </a:r>
            <a:r>
              <a:rPr lang="zh-CN" altLang="en-US" sz="2000">
                <a:solidFill>
                  <a:schemeClr val="tx1"/>
                </a:solidFill>
              </a:rPr>
              <a:t>仪式与礼节</a:t>
            </a:r>
            <a:endParaRPr lang="zh-CN" altLang="en-US" sz="2000">
              <a:solidFill>
                <a:schemeClr val="tx1"/>
              </a:solidFill>
            </a:endParaRPr>
          </a:p>
          <a:p>
            <a:pPr marL="0" indent="0">
              <a:buNone/>
            </a:pPr>
            <a:r>
              <a:rPr lang="en-US" altLang="zh-CN" sz="2000">
                <a:solidFill>
                  <a:schemeClr val="tx1"/>
                </a:solidFill>
              </a:rPr>
              <a:t>clap one’s hands, rub one’s hands, cup one’s hands </a:t>
            </a:r>
            <a:endParaRPr lang="en-US" altLang="zh-CN" sz="2000">
              <a:solidFill>
                <a:schemeClr val="tx1"/>
              </a:solidFill>
            </a:endParaRPr>
          </a:p>
          <a:p>
            <a:pPr marL="0" indent="0">
              <a:buNone/>
            </a:pPr>
            <a:r>
              <a:rPr lang="en-US" altLang="zh-CN" sz="2000">
                <a:solidFill>
                  <a:schemeClr val="tx1"/>
                </a:solidFill>
              </a:rPr>
              <a:t>acknowledge</a:t>
            </a:r>
            <a:r>
              <a:rPr lang="zh-CN" altLang="en-US" sz="2000">
                <a:solidFill>
                  <a:schemeClr val="tx1"/>
                </a:solidFill>
              </a:rPr>
              <a:t>致意</a:t>
            </a:r>
            <a:endParaRPr lang="zh-CN" altLang="en-US" sz="2000">
              <a:solidFill>
                <a:schemeClr val="tx1"/>
              </a:solidFill>
            </a:endParaRPr>
          </a:p>
          <a:p>
            <a:pPr marL="0" indent="0">
              <a:buNone/>
            </a:pPr>
            <a:r>
              <a:rPr lang="en-US" altLang="zh-CN" sz="2000">
                <a:solidFill>
                  <a:schemeClr val="tx1"/>
                </a:solidFill>
              </a:rPr>
              <a:t>He nodded to acknowledge the audience’s applause. </a:t>
            </a:r>
            <a:endParaRPr lang="en-US" altLang="zh-CN" sz="2000">
              <a:solidFill>
                <a:schemeClr val="tx1"/>
              </a:solidFill>
            </a:endParaRPr>
          </a:p>
          <a:p>
            <a:pPr marL="0" indent="0">
              <a:buNone/>
            </a:pPr>
            <a:r>
              <a:rPr lang="en-US" altLang="zh-CN" sz="2000">
                <a:solidFill>
                  <a:schemeClr val="tx1"/>
                </a:solidFill>
              </a:rPr>
              <a:t>He passed me without even acknowledging me. </a:t>
            </a:r>
            <a:endParaRPr lang="en-US" altLang="zh-CN" sz="2000">
              <a:solidFill>
                <a:schemeClr val="tx1"/>
              </a:solidFill>
            </a:endParaRPr>
          </a:p>
          <a:p>
            <a:pPr marL="0" indent="0">
              <a:buNone/>
            </a:pPr>
            <a:r>
              <a:rPr lang="en-US" altLang="zh-CN" sz="2000">
                <a:solidFill>
                  <a:schemeClr val="tx1"/>
                </a:solidFill>
              </a:rPr>
              <a:t>participate in a wake</a:t>
            </a:r>
            <a:r>
              <a:rPr lang="zh-CN" altLang="en-US" sz="2000">
                <a:solidFill>
                  <a:schemeClr val="tx1"/>
                </a:solidFill>
              </a:rPr>
              <a:t>参加守夜</a:t>
            </a:r>
            <a:endParaRPr lang="zh-CN" altLang="en-US" sz="2000">
              <a:solidFill>
                <a:schemeClr val="tx1"/>
              </a:solidFill>
            </a:endParaRPr>
          </a:p>
          <a:p>
            <a:pPr marL="0" indent="0">
              <a:buNone/>
            </a:pPr>
            <a:r>
              <a:rPr lang="en-US" altLang="zh-CN" sz="2000">
                <a:solidFill>
                  <a:schemeClr val="tx1"/>
                </a:solidFill>
              </a:rPr>
              <a:t>The relatives participated in the wake to honor the deceased. </a:t>
            </a:r>
            <a:endParaRPr lang="en-US" altLang="zh-CN" sz="2000">
              <a:solidFill>
                <a:schemeClr val="tx1"/>
              </a:solidFill>
            </a:endParaRPr>
          </a:p>
          <a:p>
            <a:pPr marL="0" indent="0">
              <a:buNone/>
            </a:pPr>
            <a:endParaRPr lang="en-US" altLang="zh-CN" sz="2000">
              <a:solidFill>
                <a:schemeClr val="tx1"/>
              </a:solidFill>
            </a:endParaRPr>
          </a:p>
        </p:txBody>
      </p:sp>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95605"/>
            <a:ext cx="10968990" cy="5854065"/>
          </a:xfrm>
          <a:ln>
            <a:solidFill>
              <a:schemeClr val="accent1"/>
            </a:solidFill>
          </a:ln>
        </p:spPr>
        <p:txBody>
          <a:bodyPr/>
          <a:p>
            <a:pPr marL="0" indent="0">
              <a:buNone/>
            </a:pPr>
            <a:r>
              <a:rPr lang="en-US" altLang="zh-CN">
                <a:solidFill>
                  <a:schemeClr val="tx1"/>
                </a:solidFill>
              </a:rPr>
              <a:t>21.9 </a:t>
            </a:r>
            <a:r>
              <a:rPr lang="zh-CN" altLang="en-US">
                <a:solidFill>
                  <a:schemeClr val="tx1"/>
                </a:solidFill>
              </a:rPr>
              <a:t>救死扶伤</a:t>
            </a:r>
            <a:endParaRPr lang="zh-CN" altLang="en-US">
              <a:solidFill>
                <a:schemeClr val="tx1"/>
              </a:solidFill>
            </a:endParaRPr>
          </a:p>
          <a:p>
            <a:pPr marL="0" indent="0">
              <a:buNone/>
            </a:pPr>
            <a:r>
              <a:rPr lang="en-US" altLang="zh-CN">
                <a:solidFill>
                  <a:schemeClr val="tx1"/>
                </a:solidFill>
              </a:rPr>
              <a:t>rescue </a:t>
            </a:r>
            <a:r>
              <a:rPr lang="zh-CN" altLang="en-US">
                <a:solidFill>
                  <a:schemeClr val="tx1"/>
                </a:solidFill>
              </a:rPr>
              <a:t>营救</a:t>
            </a:r>
            <a:endParaRPr lang="zh-CN" altLang="en-US">
              <a:solidFill>
                <a:schemeClr val="tx1"/>
              </a:solidFill>
            </a:endParaRPr>
          </a:p>
          <a:p>
            <a:pPr marL="0" indent="0">
              <a:buNone/>
            </a:pPr>
            <a:r>
              <a:rPr lang="en-US" altLang="zh-CN">
                <a:solidFill>
                  <a:schemeClr val="tx1"/>
                </a:solidFill>
              </a:rPr>
              <a:t>Just as I was about to lose hope and become desperate, it was Steve, the stray dog that I rescued, that fetched help for me. </a:t>
            </a:r>
            <a:endParaRPr lang="en-US" altLang="zh-CN">
              <a:solidFill>
                <a:schemeClr val="tx1"/>
              </a:solidFill>
            </a:endParaRPr>
          </a:p>
          <a:p>
            <a:pPr marL="0" indent="0">
              <a:buNone/>
            </a:pPr>
            <a:r>
              <a:rPr lang="en-US" altLang="zh-CN">
                <a:solidFill>
                  <a:schemeClr val="tx1"/>
                </a:solidFill>
              </a:rPr>
              <a:t>bring someone back from the brink</a:t>
            </a:r>
            <a:r>
              <a:rPr lang="zh-CN" altLang="en-US">
                <a:solidFill>
                  <a:schemeClr val="tx1"/>
                </a:solidFill>
              </a:rPr>
              <a:t>把某人从悬崖边拉回来</a:t>
            </a:r>
            <a:endParaRPr lang="zh-CN" altLang="en-US">
              <a:solidFill>
                <a:schemeClr val="tx1"/>
              </a:solidFill>
            </a:endParaRPr>
          </a:p>
          <a:p>
            <a:pPr marL="0" indent="0">
              <a:buNone/>
            </a:pPr>
            <a:r>
              <a:rPr lang="en-US" altLang="zh-CN">
                <a:solidFill>
                  <a:schemeClr val="tx1"/>
                </a:solidFill>
              </a:rPr>
              <a:t>The rescue team’s swift actions brought the hiker back from the brink of death. </a:t>
            </a:r>
            <a:endParaRPr lang="en-US" altLang="zh-CN">
              <a:solidFill>
                <a:schemeClr val="tx1"/>
              </a:solidFill>
            </a:endParaRPr>
          </a:p>
          <a:p>
            <a:pPr marL="0" indent="0">
              <a:buNone/>
            </a:pPr>
            <a:r>
              <a:rPr lang="en-US" altLang="zh-CN">
                <a:solidFill>
                  <a:schemeClr val="tx1"/>
                </a:solidFill>
              </a:rPr>
              <a:t>extend a lifeline</a:t>
            </a:r>
            <a:r>
              <a:rPr lang="zh-CN" altLang="en-US">
                <a:solidFill>
                  <a:schemeClr val="tx1"/>
                </a:solidFill>
              </a:rPr>
              <a:t>伸出生命的救生索</a:t>
            </a:r>
            <a:endParaRPr lang="zh-CN" altLang="en-US">
              <a:solidFill>
                <a:schemeClr val="tx1"/>
              </a:solidFill>
            </a:endParaRPr>
          </a:p>
          <a:p>
            <a:pPr marL="0" indent="0">
              <a:buNone/>
            </a:pPr>
            <a:r>
              <a:rPr lang="en-US" altLang="zh-CN">
                <a:solidFill>
                  <a:schemeClr val="tx1"/>
                </a:solidFill>
              </a:rPr>
              <a:t>In the storm, the boat captain threw a roap, extending a lifeline to those stranded in the sea. </a:t>
            </a:r>
            <a:endParaRPr lang="en-US" altLang="zh-CN">
              <a:solidFill>
                <a:schemeClr val="tx1"/>
              </a:solidFill>
            </a:endParaRPr>
          </a:p>
          <a:p>
            <a:pPr marL="0" indent="0">
              <a:buNone/>
            </a:pPr>
            <a:r>
              <a:rPr lang="en-US" altLang="zh-CN">
                <a:solidFill>
                  <a:schemeClr val="tx1"/>
                </a:solidFill>
              </a:rPr>
              <a:t>rescue sb. from the jaws of death</a:t>
            </a:r>
            <a:r>
              <a:rPr lang="zh-CN" altLang="en-US">
                <a:solidFill>
                  <a:schemeClr val="tx1"/>
                </a:solidFill>
              </a:rPr>
              <a:t>从鬼门关里救回来</a:t>
            </a:r>
            <a:endParaRPr lang="zh-CN" altLang="en-US">
              <a:solidFill>
                <a:schemeClr val="tx1"/>
              </a:solidFill>
            </a:endParaRPr>
          </a:p>
          <a:p>
            <a:pPr marL="0" indent="0">
              <a:buNone/>
            </a:pPr>
            <a:r>
              <a:rPr lang="en-US" altLang="zh-CN">
                <a:solidFill>
                  <a:schemeClr val="tx1"/>
                </a:solidFill>
              </a:rPr>
              <a:t>Against all odds, the surgeon managed to rescue the child from the jaws of death. </a:t>
            </a:r>
            <a:endParaRPr lang="en-US" altLang="zh-CN">
              <a:solidFill>
                <a:schemeClr val="tx1"/>
              </a:solidFill>
            </a:endParaRPr>
          </a:p>
          <a:p>
            <a:pPr marL="0" indent="0">
              <a:buNone/>
            </a:pPr>
            <a:endParaRPr lang="en-US" altLang="zh-CN">
              <a:solidFill>
                <a:schemeClr val="tx1"/>
              </a:solidFill>
            </a:endParaRPr>
          </a:p>
        </p:txBody>
      </p:sp>
    </p:spTree>
    <p:custDataLst>
      <p:tags r:id="rId2"/>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02590"/>
            <a:ext cx="10968990" cy="5847080"/>
          </a:xfrm>
          <a:ln>
            <a:solidFill>
              <a:schemeClr val="accent1"/>
            </a:solidFill>
          </a:ln>
        </p:spPr>
        <p:txBody>
          <a:bodyPr/>
          <a:p>
            <a:pPr marL="0" indent="0">
              <a:buNone/>
            </a:pPr>
            <a:r>
              <a:rPr lang="zh-CN" altLang="en-US" sz="2000">
                <a:solidFill>
                  <a:schemeClr val="tx1"/>
                </a:solidFill>
              </a:rPr>
              <a:t>底下的红色方框</a:t>
            </a:r>
            <a:endParaRPr lang="zh-CN" altLang="en-US" sz="2000">
              <a:solidFill>
                <a:schemeClr val="tx1"/>
              </a:solidFill>
            </a:endParaRPr>
          </a:p>
          <a:p>
            <a:pPr marL="0" indent="0">
              <a:buNone/>
            </a:pPr>
            <a:r>
              <a:rPr lang="en-US" altLang="zh-CN" sz="2000">
                <a:solidFill>
                  <a:schemeClr val="tx1"/>
                </a:solidFill>
              </a:rPr>
              <a:t>The doctor’s calm presence in the storm of crisis became an anchor of hope for the desperate. </a:t>
            </a:r>
            <a:endParaRPr lang="en-US" altLang="zh-CN" sz="2000">
              <a:solidFill>
                <a:schemeClr val="tx1"/>
              </a:solidFill>
            </a:endParaRPr>
          </a:p>
          <a:p>
            <a:pPr marL="0" indent="0">
              <a:buNone/>
            </a:pPr>
            <a:r>
              <a:rPr lang="en-US" altLang="zh-CN" sz="2000">
                <a:solidFill>
                  <a:schemeClr val="tx1"/>
                </a:solidFill>
              </a:rPr>
              <a:t>The miracle of recovery bloomed like a flower in spring, testament to the power of dedicated care. </a:t>
            </a:r>
            <a:endParaRPr lang="en-US" altLang="zh-CN" sz="2000">
              <a:solidFill>
                <a:schemeClr val="tx1"/>
              </a:solidFill>
            </a:endParaRPr>
          </a:p>
        </p:txBody>
      </p:sp>
    </p:spTree>
    <p:custDataLst>
      <p:tags r:id="rId2"/>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84175"/>
            <a:ext cx="10968990" cy="5865495"/>
          </a:xfrm>
          <a:ln>
            <a:noFill/>
          </a:ln>
        </p:spPr>
        <p:txBody>
          <a:bodyPr/>
          <a:p>
            <a:pPr marL="0" indent="0">
              <a:buNone/>
            </a:pPr>
            <a:endParaRPr lang="zh-CN" altLang="en-US">
              <a:noFill/>
            </a:endParaRPr>
          </a:p>
        </p:txBody>
      </p:sp>
      <p:pic>
        <p:nvPicPr>
          <p:cNvPr id="4" name="图片 3" descr="Screenshot_20260126_050855_com.xingin.xhs_edit_41"/>
          <p:cNvPicPr>
            <a:picLocks noChangeAspect="1"/>
          </p:cNvPicPr>
          <p:nvPr/>
        </p:nvPicPr>
        <p:blipFill>
          <a:blip r:embed="rId2"/>
          <a:stretch>
            <a:fillRect/>
          </a:stretch>
        </p:blipFill>
        <p:spPr>
          <a:xfrm>
            <a:off x="2227580" y="80645"/>
            <a:ext cx="6451600" cy="6609715"/>
          </a:xfrm>
          <a:prstGeom prst="rect">
            <a:avLst/>
          </a:prstGeom>
          <a:ln>
            <a:solidFill>
              <a:schemeClr val="accent1"/>
            </a:solidFill>
          </a:ln>
        </p:spPr>
      </p:pic>
    </p:spTree>
    <p:custDataLst>
      <p:tags r:id="rId3"/>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2.xml><?xml version="1.0" encoding="utf-8"?>
<p:tagLst xmlns:p="http://schemas.openxmlformats.org/presentationml/2006/main">
  <p:tag name="KSO_WM_BEAUTIFY_FLAG" val="#wm#"/>
  <p:tag name="KSO_WM_TEMPLATE_CATEGORY" val="custom"/>
  <p:tag name="KSO_WM_TEMPLATE_INDEX" val="20205081"/>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4.xml><?xml version="1.0" encoding="utf-8"?>
<p:tagLst xmlns:p="http://schemas.openxmlformats.org/presentationml/2006/main">
  <p:tag name="KSO_WM_BEAUTIFY_FLAG" val="#wm#"/>
  <p:tag name="KSO_WM_TEMPLATE_CATEGORY" val="custom"/>
  <p:tag name="KSO_WM_TEMPLATE_INDEX" val="20205081"/>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6.xml><?xml version="1.0" encoding="utf-8"?>
<p:tagLst xmlns:p="http://schemas.openxmlformats.org/presentationml/2006/main">
  <p:tag name="KSO_WM_BEAUTIFY_FLAG" val="#wm#"/>
  <p:tag name="KSO_WM_TEMPLATE_CATEGORY" val="custom"/>
  <p:tag name="KSO_WM_TEMPLATE_INDEX" val="20205081"/>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8.xml><?xml version="1.0" encoding="utf-8"?>
<p:tagLst xmlns:p="http://schemas.openxmlformats.org/presentationml/2006/main">
  <p:tag name="KSO_WM_BEAUTIFY_FLAG" val="#wm#"/>
  <p:tag name="KSO_WM_TEMPLATE_CATEGORY" val="custom"/>
  <p:tag name="KSO_WM_TEMPLATE_INDEX" val="2020508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5099</Words>
  <Application>WPS 演示</Application>
  <PresentationFormat>宽屏</PresentationFormat>
  <Paragraphs>100</Paragraphs>
  <Slides>13</Slides>
  <Notes>4</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13</vt:i4>
      </vt:variant>
    </vt:vector>
  </HeadingPairs>
  <TitlesOfParts>
    <vt:vector size="22" baseType="lpstr">
      <vt:lpstr>Arial</vt:lpstr>
      <vt:lpstr>宋体</vt:lpstr>
      <vt:lpstr>Wingdings</vt:lpstr>
      <vt:lpstr>Wingdings</vt:lpstr>
      <vt:lpstr>Times New Roman</vt:lpstr>
      <vt:lpstr>微软雅黑</vt:lpstr>
      <vt:lpstr>Arial Unicode MS</vt:lpstr>
      <vt:lpstr>Calibri</vt:lpstr>
      <vt:lpstr>WPS</vt:lpstr>
      <vt:lpstr>《读后续写工具箱》三十二</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马宝栋</cp:lastModifiedBy>
  <cp:revision>183</cp:revision>
  <dcterms:created xsi:type="dcterms:W3CDTF">2019-06-19T02:08:00Z</dcterms:created>
  <dcterms:modified xsi:type="dcterms:W3CDTF">2026-01-26T00:07:24Z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7B66D4C45CC84612A0EF11D52762898F_11</vt:lpwstr>
  </property>
</Properties>
</file>