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2" r:id="rId6"/>
    <p:sldId id="266" r:id="rId7"/>
    <p:sldId id="259" r:id="rId8"/>
    <p:sldId id="260" r:id="rId9"/>
    <p:sldId id="261" r:id="rId10"/>
    <p:sldId id="263" r:id="rId11"/>
    <p:sldId id="265" r:id="rId12"/>
    <p:sldId id="264" r:id="rId13"/>
    <p:sldId id="267" r:id="rId14"/>
    <p:sldId id="268"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0.xml"/><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1.xml"/><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zh-CN" altLang="zh-CN">
                <a:solidFill>
                  <a:srgbClr val="FF0000"/>
                </a:solidFill>
              </a:rPr>
              <a:t>《读后续写工具箱》三十三</a:t>
            </a:r>
            <a:endParaRPr lang="zh-CN" altLang="zh-CN">
              <a:solidFill>
                <a:srgbClr val="FF0000"/>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Screenshot_20260202_213226_com.xingin.xhs_edit_19"/>
          <p:cNvPicPr>
            <a:picLocks noChangeAspect="1"/>
          </p:cNvPicPr>
          <p:nvPr/>
        </p:nvPicPr>
        <p:blipFill>
          <a:blip r:embed="rId1"/>
          <a:stretch>
            <a:fillRect/>
          </a:stretch>
        </p:blipFill>
        <p:spPr>
          <a:xfrm>
            <a:off x="1769745" y="52705"/>
            <a:ext cx="8220075" cy="6753225"/>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53060"/>
            <a:ext cx="10968990" cy="5896610"/>
          </a:xfrm>
          <a:ln>
            <a:solidFill>
              <a:schemeClr val="accent1"/>
            </a:solidFill>
          </a:ln>
        </p:spPr>
        <p:txBody>
          <a:bodyPr>
            <a:normAutofit lnSpcReduction="10000"/>
          </a:bodyPr>
          <a:p>
            <a:pPr marL="0" indent="0">
              <a:buNone/>
            </a:pPr>
            <a:r>
              <a:rPr lang="en-US" altLang="zh-CN">
                <a:solidFill>
                  <a:srgbClr val="FF0000"/>
                </a:solidFill>
                <a:effectLst>
                  <a:outerShdw blurRad="38100" dist="38100" dir="2700000" algn="tl">
                    <a:srgbClr val="000000">
                      <a:alpha val="43137"/>
                    </a:srgbClr>
                  </a:outerShdw>
                </a:effectLst>
              </a:rPr>
              <a:t>22.5 </a:t>
            </a:r>
            <a:r>
              <a:rPr lang="zh-CN" altLang="en-US">
                <a:solidFill>
                  <a:srgbClr val="FF0000"/>
                </a:solidFill>
                <a:effectLst>
                  <a:outerShdw blurRad="38100" dist="38100" dir="2700000" algn="tl">
                    <a:srgbClr val="000000">
                      <a:alpha val="43137"/>
                    </a:srgbClr>
                  </a:outerShdw>
                </a:effectLst>
              </a:rPr>
              <a:t>清洁与整理</a:t>
            </a:r>
            <a:endParaRPr lang="zh-CN" altLang="en-US">
              <a:solidFill>
                <a:srgbClr val="FF0000"/>
              </a:solidFill>
              <a:effectLst>
                <a:outerShdw blurRad="38100" dist="38100" dir="2700000" algn="tl">
                  <a:srgbClr val="000000">
                    <a:alpha val="43137"/>
                  </a:srgbClr>
                </a:outerShdw>
              </a:effectLst>
            </a:endParaRPr>
          </a:p>
          <a:p>
            <a:pPr marL="0" indent="0">
              <a:buNone/>
            </a:pPr>
            <a:r>
              <a:rPr lang="zh-CN" altLang="en-US">
                <a:solidFill>
                  <a:schemeClr val="tx1"/>
                </a:solidFill>
              </a:rPr>
              <a:t>个人健康</a:t>
            </a:r>
            <a:endParaRPr lang="zh-CN" altLang="en-US">
              <a:solidFill>
                <a:schemeClr val="tx1"/>
              </a:solidFill>
            </a:endParaRPr>
          </a:p>
          <a:p>
            <a:pPr marL="0" indent="0">
              <a:buNone/>
            </a:pPr>
            <a:r>
              <a:rPr lang="en-US" altLang="zh-CN">
                <a:solidFill>
                  <a:schemeClr val="tx1"/>
                </a:solidFill>
              </a:rPr>
              <a:t>apply sunscreen</a:t>
            </a:r>
            <a:r>
              <a:rPr lang="zh-CN" altLang="en-US">
                <a:solidFill>
                  <a:schemeClr val="tx1"/>
                </a:solidFill>
              </a:rPr>
              <a:t>涂防晒霜</a:t>
            </a:r>
            <a:endParaRPr lang="zh-CN" altLang="en-US">
              <a:solidFill>
                <a:schemeClr val="tx1"/>
              </a:solidFill>
            </a:endParaRPr>
          </a:p>
          <a:p>
            <a:pPr marL="0" indent="0">
              <a:buNone/>
            </a:pPr>
            <a:r>
              <a:rPr lang="en-US" altLang="zh-CN">
                <a:solidFill>
                  <a:schemeClr val="tx1"/>
                </a:solidFill>
              </a:rPr>
              <a:t>He applied sunscreen before going out for a run in the sun. </a:t>
            </a:r>
            <a:endParaRPr lang="en-US" altLang="zh-CN">
              <a:solidFill>
                <a:schemeClr val="tx1"/>
              </a:solidFill>
            </a:endParaRPr>
          </a:p>
          <a:p>
            <a:pPr marL="0" indent="0">
              <a:buNone/>
            </a:pPr>
            <a:r>
              <a:rPr lang="en-US" altLang="zh-CN">
                <a:solidFill>
                  <a:schemeClr val="tx1"/>
                </a:solidFill>
              </a:rPr>
              <a:t>take medication</a:t>
            </a:r>
            <a:r>
              <a:rPr lang="zh-CN" altLang="en-US">
                <a:solidFill>
                  <a:schemeClr val="tx1"/>
                </a:solidFill>
              </a:rPr>
              <a:t>服药</a:t>
            </a:r>
            <a:endParaRPr lang="zh-CN" altLang="en-US">
              <a:solidFill>
                <a:schemeClr val="tx1"/>
              </a:solidFill>
            </a:endParaRPr>
          </a:p>
          <a:p>
            <a:pPr marL="0" indent="0">
              <a:buNone/>
            </a:pPr>
            <a:r>
              <a:rPr lang="en-US" altLang="zh-CN">
                <a:solidFill>
                  <a:schemeClr val="tx1"/>
                </a:solidFill>
              </a:rPr>
              <a:t>He took his medication after breakfast to manage his condition. </a:t>
            </a:r>
            <a:endParaRPr lang="en-US" altLang="zh-CN">
              <a:solidFill>
                <a:schemeClr val="tx1"/>
              </a:solidFill>
            </a:endParaRPr>
          </a:p>
          <a:p>
            <a:pPr marL="0" indent="0">
              <a:buNone/>
            </a:pPr>
            <a:r>
              <a:rPr lang="zh-CN" altLang="en-US">
                <a:solidFill>
                  <a:schemeClr val="tx1"/>
                </a:solidFill>
              </a:rPr>
              <a:t>包扎伤口？</a:t>
            </a:r>
            <a:endParaRPr lang="zh-CN" altLang="en-US">
              <a:solidFill>
                <a:schemeClr val="tx1"/>
              </a:solidFill>
            </a:endParaRPr>
          </a:p>
          <a:p>
            <a:pPr marL="0" indent="0">
              <a:buNone/>
            </a:pPr>
            <a:r>
              <a:rPr lang="zh-CN" altLang="en-US">
                <a:solidFill>
                  <a:schemeClr val="tx1"/>
                </a:solidFill>
              </a:rPr>
              <a:t>医生告诉他，三天之后回诊所换药，以防止感染。</a:t>
            </a:r>
            <a:endParaRPr lang="zh-CN" altLang="en-US">
              <a:solidFill>
                <a:schemeClr val="tx1"/>
              </a:solidFill>
            </a:endParaRPr>
          </a:p>
          <a:p>
            <a:pPr marL="0" indent="0">
              <a:buNone/>
            </a:pPr>
            <a:r>
              <a:rPr lang="zh-CN" altLang="en-US">
                <a:solidFill>
                  <a:schemeClr val="tx1"/>
                </a:solidFill>
              </a:rPr>
              <a:t>家务与卫生</a:t>
            </a:r>
            <a:endParaRPr lang="zh-CN" altLang="en-US">
              <a:solidFill>
                <a:schemeClr val="tx1"/>
              </a:solidFill>
            </a:endParaRPr>
          </a:p>
          <a:p>
            <a:pPr marL="0" indent="0">
              <a:buNone/>
            </a:pPr>
            <a:r>
              <a:rPr lang="en-US" altLang="zh-CN">
                <a:solidFill>
                  <a:schemeClr val="tx1"/>
                </a:solidFill>
              </a:rPr>
              <a:t>dust</a:t>
            </a:r>
            <a:r>
              <a:rPr lang="zh-CN" altLang="en-US">
                <a:solidFill>
                  <a:schemeClr val="tx1"/>
                </a:solidFill>
              </a:rPr>
              <a:t>除尘</a:t>
            </a:r>
            <a:endParaRPr lang="zh-CN" altLang="en-US">
              <a:solidFill>
                <a:schemeClr val="tx1"/>
              </a:solidFill>
            </a:endParaRPr>
          </a:p>
          <a:p>
            <a:pPr marL="0" indent="0">
              <a:buNone/>
            </a:pPr>
            <a:r>
              <a:rPr lang="en-US" altLang="zh-CN">
                <a:solidFill>
                  <a:schemeClr val="tx1"/>
                </a:solidFill>
              </a:rPr>
              <a:t>He dusted the furniture before the guests arrived. </a:t>
            </a:r>
            <a:endParaRPr lang="en-US" altLang="zh-CN">
              <a:solidFill>
                <a:schemeClr val="tx1"/>
              </a:solidFill>
            </a:endParaRPr>
          </a:p>
          <a:p>
            <a:pPr marL="0" indent="0">
              <a:buNone/>
            </a:pPr>
            <a:r>
              <a:rPr lang="en-US" altLang="zh-CN">
                <a:solidFill>
                  <a:schemeClr val="tx1"/>
                </a:solidFill>
              </a:rPr>
              <a:t>stack</a:t>
            </a:r>
            <a:r>
              <a:rPr lang="zh-CN" altLang="en-US">
                <a:solidFill>
                  <a:schemeClr val="tx1"/>
                </a:solidFill>
              </a:rPr>
              <a:t>堆放</a:t>
            </a:r>
            <a:endParaRPr lang="zh-CN" altLang="en-US">
              <a:solidFill>
                <a:schemeClr val="tx1"/>
              </a:solidFill>
            </a:endParaRPr>
          </a:p>
          <a:p>
            <a:pPr marL="0" indent="0">
              <a:buNone/>
            </a:pPr>
            <a:r>
              <a:rPr lang="en-US" altLang="zh-CN">
                <a:solidFill>
                  <a:schemeClr val="tx1"/>
                </a:solidFill>
              </a:rPr>
              <a:t>She stacked the plates on the counter. </a:t>
            </a:r>
            <a:endParaRPr lang="en-US" altLang="zh-CN">
              <a:solidFill>
                <a:schemeClr val="tx1"/>
              </a:solidFill>
            </a:endParaRPr>
          </a:p>
          <a:p>
            <a:pPr marL="0" indent="0">
              <a:buNone/>
            </a:pPr>
            <a:endParaRPr lang="en-US" altLang="zh-CN">
              <a:solidFill>
                <a:schemeClr val="tx1"/>
              </a:solidFill>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77190"/>
            <a:ext cx="10968990" cy="5872480"/>
          </a:xfrm>
          <a:ln>
            <a:solidFill>
              <a:schemeClr val="accent1"/>
            </a:solidFill>
          </a:ln>
        </p:spPr>
        <p:txBody>
          <a:bodyPr>
            <a:normAutofit lnSpcReduction="10000"/>
          </a:bodyPr>
          <a:p>
            <a:pPr marL="0" indent="0">
              <a:buNone/>
            </a:pPr>
            <a:r>
              <a:rPr lang="zh-CN" altLang="en-US">
                <a:solidFill>
                  <a:schemeClr val="tx1"/>
                </a:solidFill>
              </a:rPr>
              <a:t>整理着装</a:t>
            </a:r>
            <a:endParaRPr lang="zh-CN" altLang="en-US">
              <a:solidFill>
                <a:schemeClr val="tx1"/>
              </a:solidFill>
            </a:endParaRPr>
          </a:p>
          <a:p>
            <a:pPr marL="0" indent="0">
              <a:buNone/>
            </a:pPr>
            <a:r>
              <a:rPr lang="en-US" altLang="zh-CN">
                <a:solidFill>
                  <a:schemeClr val="tx1"/>
                </a:solidFill>
              </a:rPr>
              <a:t>put on / wear</a:t>
            </a:r>
            <a:r>
              <a:rPr lang="zh-CN" altLang="en-US">
                <a:solidFill>
                  <a:schemeClr val="tx1"/>
                </a:solidFill>
              </a:rPr>
              <a:t>穿上</a:t>
            </a:r>
            <a:endParaRPr lang="zh-CN" altLang="en-US">
              <a:solidFill>
                <a:schemeClr val="tx1"/>
              </a:solidFill>
            </a:endParaRPr>
          </a:p>
          <a:p>
            <a:pPr marL="0" indent="0">
              <a:buNone/>
            </a:pPr>
            <a:r>
              <a:rPr lang="en-US" altLang="zh-CN">
                <a:solidFill>
                  <a:schemeClr val="tx1"/>
                </a:solidFill>
              </a:rPr>
              <a:t>He put on his jacket before going out. </a:t>
            </a:r>
            <a:endParaRPr lang="en-US" altLang="zh-CN">
              <a:solidFill>
                <a:schemeClr val="tx1"/>
              </a:solidFill>
            </a:endParaRPr>
          </a:p>
          <a:p>
            <a:pPr marL="0" indent="0">
              <a:buNone/>
            </a:pPr>
            <a:r>
              <a:rPr lang="en-US" altLang="zh-CN">
                <a:solidFill>
                  <a:schemeClr val="tx1"/>
                </a:solidFill>
              </a:rPr>
              <a:t>button</a:t>
            </a:r>
            <a:r>
              <a:rPr lang="zh-CN" altLang="en-US">
                <a:solidFill>
                  <a:schemeClr val="tx1"/>
                </a:solidFill>
              </a:rPr>
              <a:t>（</a:t>
            </a:r>
            <a:r>
              <a:rPr lang="en-US" altLang="zh-CN">
                <a:solidFill>
                  <a:schemeClr val="tx1"/>
                </a:solidFill>
              </a:rPr>
              <a:t>up</a:t>
            </a:r>
            <a:r>
              <a:rPr lang="zh-CN" altLang="en-US">
                <a:solidFill>
                  <a:schemeClr val="tx1"/>
                </a:solidFill>
              </a:rPr>
              <a:t>）扣上纽扣</a:t>
            </a:r>
            <a:endParaRPr lang="zh-CN" altLang="en-US">
              <a:solidFill>
                <a:schemeClr val="tx1"/>
              </a:solidFill>
            </a:endParaRPr>
          </a:p>
          <a:p>
            <a:pPr marL="0" indent="0">
              <a:buNone/>
            </a:pPr>
            <a:r>
              <a:rPr lang="en-US" altLang="zh-CN">
                <a:solidFill>
                  <a:schemeClr val="tx1"/>
                </a:solidFill>
              </a:rPr>
              <a:t>She hurriedly buttoned (up) her blouse. </a:t>
            </a:r>
            <a:endParaRPr lang="en-US" altLang="zh-CN">
              <a:solidFill>
                <a:schemeClr val="tx1"/>
              </a:solidFill>
            </a:endParaRPr>
          </a:p>
          <a:p>
            <a:pPr marL="0" indent="0">
              <a:buNone/>
            </a:pPr>
            <a:r>
              <a:rPr lang="zh-CN" altLang="en-US">
                <a:solidFill>
                  <a:schemeClr val="tx1"/>
                </a:solidFill>
              </a:rPr>
              <a:t>或</a:t>
            </a:r>
            <a:r>
              <a:rPr lang="en-US" altLang="zh-CN">
                <a:solidFill>
                  <a:schemeClr val="tx1"/>
                </a:solidFill>
              </a:rPr>
              <a:t>She did up / undid her buttons. </a:t>
            </a:r>
            <a:endParaRPr lang="en-US" altLang="zh-CN">
              <a:solidFill>
                <a:schemeClr val="tx1"/>
              </a:solidFill>
            </a:endParaRPr>
          </a:p>
          <a:p>
            <a:pPr marL="0" indent="0">
              <a:buNone/>
            </a:pPr>
            <a:r>
              <a:rPr lang="en-US" altLang="zh-CN">
                <a:solidFill>
                  <a:schemeClr val="tx1"/>
                </a:solidFill>
              </a:rPr>
              <a:t>zip up / unzip </a:t>
            </a:r>
            <a:r>
              <a:rPr lang="zh-CN" altLang="en-US">
                <a:solidFill>
                  <a:schemeClr val="tx1"/>
                </a:solidFill>
              </a:rPr>
              <a:t>拉上拉链、拉开拉链</a:t>
            </a:r>
            <a:endParaRPr lang="zh-CN" altLang="en-US">
              <a:solidFill>
                <a:schemeClr val="tx1"/>
              </a:solidFill>
            </a:endParaRPr>
          </a:p>
          <a:p>
            <a:pPr marL="0" indent="0">
              <a:buNone/>
            </a:pPr>
            <a:r>
              <a:rPr lang="en-US">
                <a:solidFill>
                  <a:schemeClr val="tx1"/>
                </a:solidFill>
              </a:rPr>
              <a:t>23.2 </a:t>
            </a:r>
            <a:r>
              <a:rPr lang="zh-CN" altLang="en-US">
                <a:solidFill>
                  <a:schemeClr val="tx1"/>
                </a:solidFill>
              </a:rPr>
              <a:t>时间过渡</a:t>
            </a:r>
            <a:endParaRPr lang="zh-CN" altLang="en-US">
              <a:solidFill>
                <a:schemeClr val="tx1"/>
              </a:solidFill>
            </a:endParaRPr>
          </a:p>
          <a:p>
            <a:pPr marL="0" indent="0">
              <a:buNone/>
            </a:pPr>
            <a:r>
              <a:rPr lang="en-US" altLang="zh-CN">
                <a:solidFill>
                  <a:schemeClr val="tx1"/>
                </a:solidFill>
              </a:rPr>
              <a:t>P</a:t>
            </a:r>
            <a:r>
              <a:rPr lang="en-US" altLang="zh-CN" baseline="-25000">
                <a:solidFill>
                  <a:schemeClr val="tx1"/>
                </a:solidFill>
              </a:rPr>
              <a:t>322</a:t>
            </a:r>
            <a:r>
              <a:rPr lang="en-US" altLang="zh-CN">
                <a:solidFill>
                  <a:schemeClr val="tx1"/>
                </a:solidFill>
              </a:rPr>
              <a:t> </a:t>
            </a:r>
            <a:endParaRPr lang="en-US" altLang="zh-CN">
              <a:solidFill>
                <a:schemeClr val="tx1"/>
              </a:solidFill>
            </a:endParaRPr>
          </a:p>
          <a:p>
            <a:pPr marL="0" indent="0">
              <a:buNone/>
            </a:pPr>
            <a:r>
              <a:rPr lang="en-US" altLang="zh-CN">
                <a:solidFill>
                  <a:schemeClr val="tx1"/>
                </a:solidFill>
              </a:rPr>
              <a:t>The past, once a blur, now stands clear, as though it had never left. </a:t>
            </a:r>
            <a:endParaRPr lang="en-US" altLang="zh-CN">
              <a:solidFill>
                <a:schemeClr val="tx1"/>
              </a:solidFill>
            </a:endParaRPr>
          </a:p>
          <a:p>
            <a:pPr marL="0" indent="0">
              <a:buNone/>
            </a:pPr>
            <a:r>
              <a:rPr lang="en-US" altLang="zh-CN">
                <a:solidFill>
                  <a:schemeClr val="tx1"/>
                </a:solidFill>
              </a:rPr>
              <a:t>What unfolds today will shape the future (in ways we cannot yet fully understand.)</a:t>
            </a:r>
            <a:endParaRPr lang="en-US" altLang="zh-CN">
              <a:solidFill>
                <a:schemeClr val="tx1"/>
              </a:solidFill>
            </a:endParaRPr>
          </a:p>
          <a:p>
            <a:pPr marL="0" indent="0">
              <a:buNone/>
            </a:pPr>
            <a:r>
              <a:rPr lang="en-US" altLang="zh-CN">
                <a:solidFill>
                  <a:schemeClr val="tx1"/>
                </a:solidFill>
              </a:rPr>
              <a:t>What lies before us is veiled in uncertainty, but the seeds of tomorrow are planted in the actions of today. </a:t>
            </a:r>
            <a:endParaRPr lang="en-US" altLang="zh-CN">
              <a:solidFill>
                <a:schemeClr val="tx1"/>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 calcmode="lin" valueType="num">
                                      <p:cBhvr additive="base">
                                        <p:cTn id="2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33705"/>
            <a:ext cx="10968990" cy="5815965"/>
          </a:xfrm>
          <a:ln>
            <a:solidFill>
              <a:schemeClr val="accent1"/>
            </a:solidFill>
          </a:ln>
        </p:spPr>
        <p:txBody>
          <a:bodyPr/>
          <a:p>
            <a:pPr marL="0" indent="0">
              <a:buNone/>
            </a:pPr>
            <a:r>
              <a:rPr lang="en-US" altLang="zh-CN" sz="2400">
                <a:solidFill>
                  <a:schemeClr val="tx1"/>
                </a:solidFill>
              </a:rPr>
              <a:t>The path ahead is unclear, but the steps we take now will carve the road for what is to come. </a:t>
            </a:r>
            <a:endParaRPr lang="en-US" altLang="zh-CN" sz="2400">
              <a:solidFill>
                <a:schemeClr val="tx1"/>
              </a:solidFill>
            </a:endParaRPr>
          </a:p>
          <a:p>
            <a:pPr marL="0" indent="0">
              <a:buNone/>
            </a:pPr>
            <a:r>
              <a:rPr lang="en-US" altLang="zh-CN" sz="2400">
                <a:solidFill>
                  <a:schemeClr val="tx1"/>
                </a:solidFill>
              </a:rPr>
              <a:t>P</a:t>
            </a:r>
            <a:r>
              <a:rPr lang="en-US" altLang="zh-CN" sz="2400" baseline="-25000">
                <a:solidFill>
                  <a:schemeClr val="tx1"/>
                </a:solidFill>
              </a:rPr>
              <a:t>327 </a:t>
            </a:r>
            <a:endParaRPr lang="en-US" altLang="zh-CN" sz="2400" baseline="-25000">
              <a:solidFill>
                <a:schemeClr val="tx1"/>
              </a:solidFill>
            </a:endParaRPr>
          </a:p>
          <a:p>
            <a:pPr marL="0" indent="0">
              <a:buNone/>
            </a:pPr>
            <a:r>
              <a:rPr lang="en-US" altLang="zh-CN" sz="2400">
                <a:solidFill>
                  <a:schemeClr val="tx1"/>
                </a:solidFill>
              </a:rPr>
              <a:t>The clear, bright room grew dim as the storm clouds rolled in, the light receding into the distance as the darkness pressed closer. </a:t>
            </a:r>
            <a:endParaRPr lang="en-US" altLang="zh-CN" sz="2400">
              <a:solidFill>
                <a:schemeClr val="tx1"/>
              </a:solidFill>
            </a:endParaRPr>
          </a:p>
          <a:p>
            <a:pPr marL="0" indent="0">
              <a:buNone/>
            </a:pPr>
            <a:r>
              <a:rPr lang="en-US" altLang="zh-CN" sz="2400">
                <a:solidFill>
                  <a:schemeClr val="tx1"/>
                </a:solidFill>
              </a:rPr>
              <a:t>The darkness of the night slowly lifted as the first rays of dawn broke through, casting light over the sleeping world. </a:t>
            </a:r>
            <a:endParaRPr lang="en-US" altLang="zh-CN" sz="2400">
              <a:solidFill>
                <a:schemeClr val="tx1"/>
              </a:solidFill>
            </a:endParaRPr>
          </a:p>
          <a:p>
            <a:pPr marL="0" indent="0">
              <a:buNone/>
            </a:pPr>
            <a:r>
              <a:rPr lang="en-US" altLang="zh-CN" sz="2400">
                <a:solidFill>
                  <a:schemeClr val="tx1"/>
                </a:solidFill>
              </a:rPr>
              <a:t>The room, once consumed by shadow, was now bathed in the soft glow of the morning light. </a:t>
            </a:r>
            <a:endParaRPr lang="en-US" altLang="zh-CN" sz="2400">
              <a:solidFill>
                <a:schemeClr val="tx1"/>
              </a:solidFill>
            </a:endParaRPr>
          </a:p>
          <a:p>
            <a:pPr marL="0" indent="0">
              <a:buNone/>
            </a:pPr>
            <a:r>
              <a:rPr lang="zh-CN" altLang="en-US" sz="2400">
                <a:solidFill>
                  <a:schemeClr val="tx1"/>
                </a:solidFill>
              </a:rPr>
              <a:t>下节课从</a:t>
            </a:r>
            <a:r>
              <a:rPr lang="en-US" altLang="zh-CN" sz="2400">
                <a:solidFill>
                  <a:schemeClr val="tx1"/>
                </a:solidFill>
              </a:rPr>
              <a:t>P330</a:t>
            </a:r>
            <a:r>
              <a:rPr lang="zh-CN" altLang="en-US" sz="2400">
                <a:solidFill>
                  <a:schemeClr val="tx1"/>
                </a:solidFill>
              </a:rPr>
              <a:t>开始</a:t>
            </a:r>
            <a:endParaRPr lang="zh-CN" altLang="en-US" sz="2400">
              <a:solidFill>
                <a:schemeClr val="tx1"/>
              </a:solidFill>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49580"/>
            <a:ext cx="10968990" cy="5800090"/>
          </a:xfrm>
          <a:ln>
            <a:solidFill>
              <a:schemeClr val="accent1"/>
            </a:solidFill>
          </a:ln>
        </p:spPr>
        <p:txBody>
          <a:bodyPr>
            <a:normAutofit/>
          </a:bodyPr>
          <a:p>
            <a:pPr marL="0" indent="0" algn="l">
              <a:buNone/>
            </a:pPr>
            <a:r>
              <a:rPr lang="zh-CN" altLang="en-US" sz="2400" b="1" spc="0">
                <a:solidFill>
                  <a:schemeClr val="tx1">
                    <a:lumMod val="85000"/>
                    <a:lumOff val="15000"/>
                  </a:schemeClr>
                </a:solidFill>
                <a:latin typeface="Times New Roman" panose="02020603050405020304" charset="0"/>
                <a:cs typeface="Times New Roman" panose="02020603050405020304" charset="0"/>
                <a:sym typeface="+mn-ea"/>
              </a:rPr>
              <a:t>范文</a:t>
            </a:r>
            <a: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t>1</a:t>
            </a:r>
            <a:b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br>
            <a: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t>      I’m glad you’re interested in our school’s traditional Chinese culture courses. I strongly recommend the “Chinese Paper-cutting” course to you.</a:t>
            </a:r>
            <a:b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br>
            <a: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t>      Firstly, paper-cutting is a vivid symbol of Chinese folk art, with a history of over 1,500 years. In class, you’ll learn to cut patterns of animals, flowers, and lucky characters, which are widely used in festivals like the Spring Festival. Secondly, the course is hands-on—you’ll create your own works and even exchange them with classmates, making it both fun and cultural.</a:t>
            </a:r>
            <a:b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br>
            <a: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t>       It’s a perfect way to experience Chinese creativity up close!</a:t>
            </a:r>
            <a:b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br>
            <a: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t>                                                                              </a:t>
            </a:r>
            <a:endParaRPr lang="en-US" altLang="zh-CN" sz="2400" b="1" spc="0">
              <a:solidFill>
                <a:schemeClr val="tx1">
                  <a:lumMod val="85000"/>
                  <a:lumOff val="15000"/>
                </a:schemeClr>
              </a:solidFill>
              <a:uFillTx/>
              <a:latin typeface="Times New Roman" panose="02020603050405020304" charset="0"/>
              <a:cs typeface="Times New Roman" panose="02020603050405020304" charset="0"/>
            </a:endParaRPr>
          </a:p>
          <a:p>
            <a:pPr marL="0" indent="0" algn="just">
              <a:buNone/>
            </a:pPr>
            <a:endParaRPr lang="zh-CN" altLang="en-US" sz="2400"/>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81330"/>
            <a:ext cx="10968990" cy="5768340"/>
          </a:xfrm>
          <a:ln>
            <a:solidFill>
              <a:schemeClr val="accent1"/>
            </a:solidFill>
          </a:ln>
        </p:spPr>
        <p:txBody>
          <a:bodyPr>
            <a:normAutofit lnSpcReduction="10000"/>
          </a:bodyPr>
          <a:p>
            <a:pPr marL="0" indent="0" algn="l">
              <a:buNone/>
            </a:pPr>
            <a:r>
              <a:rPr lang="en-US" altLang="zh-CN" b="1" spc="0">
                <a:solidFill>
                  <a:schemeClr val="tx1">
                    <a:lumMod val="85000"/>
                    <a:lumOff val="15000"/>
                  </a:schemeClr>
                </a:solidFill>
                <a:latin typeface="Times New Roman" panose="02020603050405020304" charset="0"/>
                <a:cs typeface="Times New Roman" panose="02020603050405020304" charset="0"/>
                <a:sym typeface="+mn-ea"/>
              </a:rPr>
              <a:t>       </a:t>
            </a:r>
            <a: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t> I’m delighted to hear you’re exploring our school’s traditional Chinese culture courses, and I’d like to wholeheartedly recommend the “Chinese Paper-cutting” course.</a:t>
            </a:r>
            <a:b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br>
            <a: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t>        With a history spanning over 1,500 years, paper-cutting is a cherished folk art that reflects Chinese people’s love for life and nature. In this course, you’ll not only learn the cultural stories behind classic patterns—such as the double happiness character for weddings and the zodiac animals—but also practice creating your own works under the guidance of experienced local artists. The hands-on sessions and group sharing will let you immerse yourself in the charm of this ancient art, making it both educational and deeply rewarding. </a:t>
            </a:r>
            <a:b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br>
            <a: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t>        I’m sure you’ll find it a wonderful window into Chinese culture. </a:t>
            </a:r>
            <a:b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br>
            <a:endParaRPr lang="zh-CN" altLang="en-US" sz="2400"/>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132715" y="72390"/>
            <a:ext cx="11926570" cy="6720840"/>
          </a:xfrm>
          <a:ln>
            <a:solidFill>
              <a:schemeClr val="accent1"/>
            </a:solidFill>
          </a:ln>
        </p:spPr>
        <p:txBody>
          <a:bodyPr/>
          <a:p>
            <a:pPr marL="0" indent="0">
              <a:buNone/>
            </a:pPr>
            <a:endParaRPr lang="zh-CN" altLang="en-US"/>
          </a:p>
        </p:txBody>
      </p:sp>
      <p:pic>
        <p:nvPicPr>
          <p:cNvPr id="2" name="图片 1" descr="Screenshot_20260202_205012_com.tencent.mm_edit_19"/>
          <p:cNvPicPr>
            <a:picLocks noChangeAspect="1"/>
          </p:cNvPicPr>
          <p:nvPr/>
        </p:nvPicPr>
        <p:blipFill>
          <a:blip r:embed="rId2"/>
          <a:stretch>
            <a:fillRect/>
          </a:stretch>
        </p:blipFill>
        <p:spPr>
          <a:xfrm>
            <a:off x="132715" y="72390"/>
            <a:ext cx="4281805" cy="6721475"/>
          </a:xfrm>
          <a:prstGeom prst="rect">
            <a:avLst/>
          </a:prstGeom>
        </p:spPr>
      </p:pic>
      <p:pic>
        <p:nvPicPr>
          <p:cNvPr id="4" name="图片 3" descr="Screenshot_20260202_205027_com.tencent.mm_edit_19"/>
          <p:cNvPicPr>
            <a:picLocks noChangeAspect="1"/>
          </p:cNvPicPr>
          <p:nvPr/>
        </p:nvPicPr>
        <p:blipFill>
          <a:blip r:embed="rId3"/>
          <a:stretch>
            <a:fillRect/>
          </a:stretch>
        </p:blipFill>
        <p:spPr>
          <a:xfrm>
            <a:off x="4414520" y="72390"/>
            <a:ext cx="5020310" cy="6721475"/>
          </a:xfrm>
          <a:prstGeom prst="rect">
            <a:avLst/>
          </a:prstGeom>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Screenshot_20260202_220843_com.tencent.mm_edit_19"/>
          <p:cNvPicPr>
            <a:picLocks noChangeAspect="1"/>
          </p:cNvPicPr>
          <p:nvPr/>
        </p:nvPicPr>
        <p:blipFill>
          <a:blip r:embed="rId1"/>
          <a:stretch>
            <a:fillRect/>
          </a:stretch>
        </p:blipFill>
        <p:spPr>
          <a:xfrm>
            <a:off x="0" y="0"/>
            <a:ext cx="5526405" cy="6858000"/>
          </a:xfrm>
          <a:prstGeom prst="rect">
            <a:avLst/>
          </a:prstGeom>
        </p:spPr>
      </p:pic>
      <p:pic>
        <p:nvPicPr>
          <p:cNvPr id="5" name="图片 4" descr="Screenshot_20260202_220849_com.tencent.mm_edit_19"/>
          <p:cNvPicPr>
            <a:picLocks noChangeAspect="1"/>
          </p:cNvPicPr>
          <p:nvPr/>
        </p:nvPicPr>
        <p:blipFill>
          <a:blip r:embed="rId2"/>
          <a:stretch>
            <a:fillRect/>
          </a:stretch>
        </p:blipFill>
        <p:spPr>
          <a:xfrm>
            <a:off x="5526405" y="0"/>
            <a:ext cx="5619750" cy="6858000"/>
          </a:xfrm>
          <a:prstGeom prst="rect">
            <a:avLst/>
          </a:prstGeom>
        </p:spPr>
      </p:pic>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38785"/>
            <a:ext cx="10968990" cy="5810885"/>
          </a:xfrm>
          <a:ln>
            <a:solidFill>
              <a:schemeClr val="accent1"/>
            </a:solidFill>
          </a:ln>
        </p:spPr>
        <p:txBody>
          <a:bodyPr>
            <a:noAutofit/>
          </a:bodyPr>
          <a:p>
            <a:pPr marL="0" indent="0" algn="l">
              <a:lnSpc>
                <a:spcPts val="2600"/>
              </a:lnSpc>
              <a:spcAft>
                <a:spcPts val="0"/>
              </a:spcAft>
              <a:buNone/>
            </a:pPr>
            <a:r>
              <a:rPr lang="en-US" altLang="zh-CN" sz="2400" u="sng" spc="0">
                <a:solidFill>
                  <a:schemeClr val="tx1">
                    <a:lumMod val="85000"/>
                    <a:lumOff val="1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Nick soon started experimenting.</a:t>
            </a:r>
            <a:r>
              <a:rPr lang="en-US" altLang="zh-CN" sz="2400" spc="0">
                <a:solidFill>
                  <a:schemeClr val="tx1">
                    <a:lumMod val="85000"/>
                    <a:lumOff val="15000"/>
                  </a:schemeClr>
                </a:solidFill>
                <a:latin typeface="Times New Roman" panose="02020603050405020304" charset="0"/>
                <a:cs typeface="Times New Roman" panose="02020603050405020304" charset="0"/>
                <a:sym typeface="+mn-ea"/>
              </a:rPr>
              <a:t> He fetched his old skateboards from the corner, wiped off the dust, and began to carve. At first, his hands, still weak from recovery, shook a lot, and the shapes were rough. But he didn’t give up—every night after exercises, he sat at the table, carefully shaping the wood. The volunteers often stopped by to help sand the boards or fetch tools. Gradually, his works became more refined: some looked like tiny skateboards with vivid patterns, others were shaped like dogs he’d seen in the park. He posted photos of his sculptures on Etsy, and to his surprise, many people showed interest, and some even bought them.</a:t>
            </a:r>
            <a:br>
              <a:rPr lang="en-US" altLang="zh-CN" sz="2400" spc="0">
                <a:solidFill>
                  <a:schemeClr val="tx1">
                    <a:lumMod val="85000"/>
                    <a:lumOff val="15000"/>
                  </a:schemeClr>
                </a:solidFill>
                <a:latin typeface="Times New Roman" panose="02020603050405020304" charset="0"/>
                <a:cs typeface="Times New Roman" panose="02020603050405020304" charset="0"/>
                <a:sym typeface="+mn-ea"/>
              </a:rPr>
            </a:br>
            <a:r>
              <a:rPr lang="en-US" altLang="zh-CN" sz="2400" u="sng" spc="0">
                <a:solidFill>
                  <a:schemeClr val="tx1">
                    <a:lumMod val="85000"/>
                    <a:lumOff val="1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With the money he earned, Nick chose to give back.</a:t>
            </a:r>
            <a:r>
              <a:rPr lang="en-US" altLang="zh-CN" sz="2400" spc="0">
                <a:solidFill>
                  <a:schemeClr val="tx1">
                    <a:lumMod val="85000"/>
                    <a:lumOff val="15000"/>
                  </a:schemeClr>
                </a:solidFill>
                <a:latin typeface="Times New Roman" panose="02020603050405020304" charset="0"/>
                <a:cs typeface="Times New Roman" panose="02020603050405020304" charset="0"/>
                <a:sym typeface="+mn-ea"/>
              </a:rPr>
              <a:t> He donated a part of it to Riseup, the organization that had supported him through his tough times. He also used some to buy wood and tools, and started a small workshop at home, inviting other people recovering from illnesses to join him. "Skateboarding used to connect me with friends, and now these wooden sculptures connect me with more people," Nick said. Every week, they gathered to carve, share stories, and encourage each other. Nick’s small act not only helped himself regain purpose but also brought warmth to others in similar situations.</a:t>
            </a:r>
            <a:endParaRPr lang="en-US" altLang="zh-CN" sz="2400" spc="0">
              <a:solidFill>
                <a:schemeClr val="tx1">
                  <a:lumMod val="85000"/>
                  <a:lumOff val="15000"/>
                </a:schemeClr>
              </a:solidFill>
              <a:uFillTx/>
              <a:latin typeface="Times New Roman" panose="02020603050405020304" charset="0"/>
              <a:cs typeface="Times New Roman" panose="02020603050405020304" charset="0"/>
            </a:endParaRPr>
          </a:p>
          <a:p>
            <a:pPr marL="0" indent="0" algn="just">
              <a:buNone/>
            </a:pPr>
            <a:endParaRPr lang="en-US" altLang="zh-CN" sz="2400" spc="0">
              <a:solidFill>
                <a:schemeClr val="tx1">
                  <a:lumMod val="85000"/>
                  <a:lumOff val="15000"/>
                </a:schemeClr>
              </a:solidFill>
              <a:uFillTx/>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IMG_20260202_164232_edit_182032727049306"/>
          <p:cNvPicPr>
            <a:picLocks noChangeAspect="1"/>
          </p:cNvPicPr>
          <p:nvPr/>
        </p:nvPicPr>
        <p:blipFill>
          <a:blip r:embed="rId1"/>
          <a:stretch>
            <a:fillRect/>
          </a:stretch>
        </p:blipFill>
        <p:spPr>
          <a:xfrm>
            <a:off x="0" y="635"/>
            <a:ext cx="12192000" cy="6858000"/>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96240"/>
            <a:ext cx="10968990" cy="5853430"/>
          </a:xfrm>
          <a:ln>
            <a:solidFill>
              <a:schemeClr val="accent1"/>
            </a:solidFill>
          </a:ln>
        </p:spPr>
        <p:txBody>
          <a:bodyPr>
            <a:noAutofit/>
          </a:bodyPr>
          <a:p>
            <a:pPr marL="0" indent="0" algn="just">
              <a:lnSpc>
                <a:spcPts val="2500"/>
              </a:lnSpc>
              <a:spcAft>
                <a:spcPts val="0"/>
              </a:spcAft>
              <a:buNone/>
            </a:pPr>
            <a:endParaRPr lang="en-US" altLang="zh-CN" sz="2400" u="sng" spc="0">
              <a:solidFill>
                <a:schemeClr val="tx1">
                  <a:lumMod val="85000"/>
                  <a:lumOff val="1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marL="0" indent="0" algn="just">
              <a:lnSpc>
                <a:spcPts val="2500"/>
              </a:lnSpc>
              <a:spcAft>
                <a:spcPts val="0"/>
              </a:spcAft>
              <a:buNone/>
            </a:pPr>
            <a:r>
              <a:rPr lang="en-US" altLang="zh-CN" sz="2400" u="sng" spc="0">
                <a:solidFill>
                  <a:schemeClr val="tx1">
                    <a:lumMod val="85000"/>
                    <a:lumOff val="1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Nick soon started experimenting.</a:t>
            </a:r>
            <a:r>
              <a:rPr lang="en-US" altLang="zh-CN" sz="2400" spc="0">
                <a:solidFill>
                  <a:schemeClr val="tx1">
                    <a:lumMod val="85000"/>
                    <a:lumOff val="15000"/>
                  </a:schemeClr>
                </a:solidFill>
                <a:latin typeface="Times New Roman" panose="02020603050405020304" charset="0"/>
                <a:cs typeface="Times New Roman" panose="02020603050405020304" charset="0"/>
                <a:sym typeface="+mn-ea"/>
              </a:rPr>
              <a:t> He dragged his old skateboards from the corner, sanding their worn surfaces smooth and sketching colorful designs inspired by his favorite skate tricks. With the volunteers’ help, he carved the wood into small, vibrant sculptures—miniature ramps, skateboard wheels, and even tiny figures mid-jump. Each piece held a memory of his days on the board, and he sold them on Etsy under the name “Board Art Revival.” To his delight, orders poured in from skate lovers and art enthusiasts alike, who were touched by his story and the warmth in his creations.</a:t>
            </a:r>
            <a:br>
              <a:rPr lang="en-US" altLang="zh-CN" sz="2400" spc="0">
                <a:solidFill>
                  <a:schemeClr val="tx1">
                    <a:lumMod val="85000"/>
                    <a:lumOff val="15000"/>
                  </a:schemeClr>
                </a:solidFill>
                <a:latin typeface="Times New Roman" panose="02020603050405020304" charset="0"/>
                <a:cs typeface="Times New Roman" panose="02020603050405020304" charset="0"/>
                <a:sym typeface="+mn-ea"/>
              </a:rPr>
            </a:br>
            <a:r>
              <a:rPr lang="en-US" altLang="zh-CN" sz="2400" u="sng" spc="0">
                <a:solidFill>
                  <a:schemeClr val="tx1">
                    <a:lumMod val="85000"/>
                    <a:lumOff val="1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With the money he earned, Nick chose to give back.</a:t>
            </a:r>
            <a:r>
              <a:rPr lang="en-US" altLang="zh-CN" sz="2400" spc="0">
                <a:solidFill>
                  <a:schemeClr val="tx1">
                    <a:lumMod val="85000"/>
                    <a:lumOff val="15000"/>
                  </a:schemeClr>
                </a:solidFill>
                <a:latin typeface="Times New Roman" panose="02020603050405020304" charset="0"/>
                <a:cs typeface="Times New Roman" panose="02020603050405020304" charset="0"/>
                <a:sym typeface="+mn-ea"/>
              </a:rPr>
              <a:t> He donated a portion of his profits to Riseup, the nonprofit that had supported him through recovery, to fund art therapy programs for other patients rebuilding their lives. He also hosted workshops where he taught people with disabilities to turn their old sports equipment into art, helping them find new ways to stay connected to their passions. For Nick, what began as a way to distract himself had become a new mission: proving that even when one door closes, creativity and kindness can open another.</a:t>
            </a:r>
            <a:endParaRPr lang="en-US" altLang="zh-CN" sz="2400" spc="0">
              <a:solidFill>
                <a:schemeClr val="tx1">
                  <a:lumMod val="85000"/>
                  <a:lumOff val="15000"/>
                </a:schemeClr>
              </a:solidFill>
              <a:uFillTx/>
              <a:latin typeface="Times New Roman" panose="02020603050405020304" charset="0"/>
              <a:cs typeface="Times New Roman" panose="02020603050405020304" charset="0"/>
            </a:endParaRPr>
          </a:p>
          <a:p>
            <a:pPr marL="0" indent="0" algn="just">
              <a:buNone/>
            </a:pPr>
            <a:endParaRPr lang="en-US" altLang="zh-CN" sz="2400" spc="0">
              <a:solidFill>
                <a:schemeClr val="tx1">
                  <a:lumMod val="85000"/>
                  <a:lumOff val="15000"/>
                </a:schemeClr>
              </a:solidFill>
              <a:uFillTx/>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96240"/>
            <a:ext cx="10968990" cy="5853430"/>
          </a:xfrm>
          <a:ln>
            <a:solidFill>
              <a:schemeClr val="accent1"/>
            </a:solidFill>
          </a:ln>
        </p:spPr>
        <p:txBody>
          <a:bodyPr>
            <a:noAutofit/>
          </a:bodyPr>
          <a:p>
            <a:pPr marL="0" indent="0" algn="just">
              <a:lnSpc>
                <a:spcPts val="3200"/>
              </a:lnSpc>
              <a:spcAft>
                <a:spcPts val="0"/>
              </a:spcAft>
              <a:buNone/>
            </a:pPr>
            <a:r>
              <a:rPr lang="en-US" altLang="zh-CN" sz="1700" b="1">
                <a:solidFill>
                  <a:srgbClr val="FF0000"/>
                </a:solidFill>
              </a:rPr>
              <a:t>P</a:t>
            </a:r>
            <a:r>
              <a:rPr lang="en-US" altLang="zh-CN" sz="1700" b="1" baseline="-25000">
                <a:solidFill>
                  <a:srgbClr val="FF0000"/>
                </a:solidFill>
              </a:rPr>
              <a:t>312</a:t>
            </a:r>
            <a:r>
              <a:rPr lang="en-US" altLang="zh-CN" sz="1700" b="1">
                <a:solidFill>
                  <a:srgbClr val="FF0000"/>
                </a:solidFill>
              </a:rPr>
              <a:t>  22.4 </a:t>
            </a:r>
            <a:r>
              <a:rPr lang="zh-CN" altLang="en-US" sz="1700" b="1">
                <a:solidFill>
                  <a:srgbClr val="FF0000"/>
                </a:solidFill>
              </a:rPr>
              <a:t>数字设备使用</a:t>
            </a:r>
            <a:endParaRPr lang="zh-CN" altLang="en-US" sz="1700" b="1">
              <a:solidFill>
                <a:srgbClr val="FF0000"/>
              </a:solidFill>
            </a:endParaRPr>
          </a:p>
          <a:p>
            <a:pPr marL="0" indent="0" algn="just">
              <a:lnSpc>
                <a:spcPts val="3200"/>
              </a:lnSpc>
              <a:spcAft>
                <a:spcPts val="0"/>
              </a:spcAft>
              <a:buNone/>
            </a:pPr>
            <a:r>
              <a:rPr lang="en-US" altLang="zh-CN" sz="1700">
                <a:solidFill>
                  <a:schemeClr val="tx1"/>
                </a:solidFill>
              </a:rPr>
              <a:t>tap the screen </a:t>
            </a:r>
            <a:r>
              <a:rPr lang="zh-CN" altLang="en-US" sz="1700">
                <a:solidFill>
                  <a:schemeClr val="tx1"/>
                </a:solidFill>
              </a:rPr>
              <a:t>轻触屏幕</a:t>
            </a:r>
            <a:endParaRPr lang="zh-CN" altLang="en-US" sz="1700">
              <a:solidFill>
                <a:schemeClr val="tx1"/>
              </a:solidFill>
            </a:endParaRPr>
          </a:p>
          <a:p>
            <a:pPr marL="0" indent="0" algn="just">
              <a:lnSpc>
                <a:spcPts val="3200"/>
              </a:lnSpc>
              <a:spcAft>
                <a:spcPts val="0"/>
              </a:spcAft>
              <a:buNone/>
            </a:pPr>
            <a:r>
              <a:rPr lang="en-US" altLang="zh-CN" sz="1700">
                <a:solidFill>
                  <a:schemeClr val="tx1"/>
                </a:solidFill>
              </a:rPr>
              <a:t>drag</a:t>
            </a:r>
            <a:r>
              <a:rPr lang="zh-CN" altLang="en-US" sz="1700">
                <a:solidFill>
                  <a:schemeClr val="tx1"/>
                </a:solidFill>
              </a:rPr>
              <a:t>拖动</a:t>
            </a:r>
            <a:endParaRPr lang="zh-CN" altLang="en-US" sz="1700">
              <a:solidFill>
                <a:schemeClr val="tx1"/>
              </a:solidFill>
            </a:endParaRPr>
          </a:p>
          <a:p>
            <a:pPr marL="0" indent="0" algn="just">
              <a:lnSpc>
                <a:spcPts val="3200"/>
              </a:lnSpc>
              <a:spcAft>
                <a:spcPts val="0"/>
              </a:spcAft>
              <a:buNone/>
            </a:pPr>
            <a:r>
              <a:rPr lang="en-US" altLang="zh-CN" sz="1700">
                <a:solidFill>
                  <a:schemeClr val="tx1"/>
                </a:solidFill>
              </a:rPr>
              <a:t>She dragged the file into the folder to organize it. </a:t>
            </a:r>
            <a:endParaRPr lang="en-US" altLang="zh-CN" sz="1700">
              <a:solidFill>
                <a:schemeClr val="tx1"/>
              </a:solidFill>
            </a:endParaRPr>
          </a:p>
          <a:p>
            <a:pPr marL="0" indent="0" algn="just">
              <a:lnSpc>
                <a:spcPts val="3200"/>
              </a:lnSpc>
              <a:spcAft>
                <a:spcPts val="0"/>
              </a:spcAft>
              <a:buNone/>
            </a:pPr>
            <a:r>
              <a:rPr lang="en-US" altLang="zh-CN" sz="1700">
                <a:solidFill>
                  <a:schemeClr val="tx1"/>
                </a:solidFill>
              </a:rPr>
              <a:t>scroll</a:t>
            </a:r>
            <a:r>
              <a:rPr lang="zh-CN" altLang="en-US" sz="1700">
                <a:solidFill>
                  <a:schemeClr val="tx1"/>
                </a:solidFill>
              </a:rPr>
              <a:t>滚动</a:t>
            </a:r>
            <a:endParaRPr lang="zh-CN" altLang="en-US" sz="1700">
              <a:solidFill>
                <a:schemeClr val="tx1"/>
              </a:solidFill>
            </a:endParaRPr>
          </a:p>
          <a:p>
            <a:pPr marL="0" indent="0" algn="just">
              <a:lnSpc>
                <a:spcPts val="3200"/>
              </a:lnSpc>
              <a:spcAft>
                <a:spcPts val="0"/>
              </a:spcAft>
              <a:buNone/>
            </a:pPr>
            <a:r>
              <a:rPr lang="en-US" altLang="zh-CN" sz="1700">
                <a:solidFill>
                  <a:schemeClr val="tx1"/>
                </a:solidFill>
              </a:rPr>
              <a:t>Use the arrow keys to scroll through the list of files. </a:t>
            </a:r>
            <a:endParaRPr lang="en-US" altLang="zh-CN" sz="1700">
              <a:solidFill>
                <a:schemeClr val="tx1"/>
              </a:solidFill>
            </a:endParaRPr>
          </a:p>
          <a:p>
            <a:pPr marL="0" indent="0" algn="just">
              <a:lnSpc>
                <a:spcPts val="3200"/>
              </a:lnSpc>
              <a:spcAft>
                <a:spcPts val="0"/>
              </a:spcAft>
              <a:buNone/>
            </a:pPr>
            <a:r>
              <a:rPr lang="en-US" altLang="zh-CN" sz="1700">
                <a:solidFill>
                  <a:schemeClr val="tx1"/>
                </a:solidFill>
              </a:rPr>
              <a:t>When I scrolled through the Instagram, a piece of news hit me hard: Alex scaled solo the world’s tallest skyscrapers with nothing but his bare hands and a chalk bag, </a:t>
            </a:r>
            <a:r>
              <a:rPr lang="en-US" altLang="zh-CN" sz="1700" u="sng">
                <a:solidFill>
                  <a:schemeClr val="tx1"/>
                </a:solidFill>
              </a:rPr>
              <a:t>      </a:t>
            </a:r>
            <a:r>
              <a:rPr lang="en-US" altLang="zh-CN" sz="1700">
                <a:solidFill>
                  <a:schemeClr val="tx1"/>
                </a:solidFill>
              </a:rPr>
              <a:t>millions of free soloing fans tuning in. Netflix kept a 10 second delay. If Honnold fell, the feed would have cut. </a:t>
            </a:r>
            <a:endParaRPr lang="en-US" altLang="zh-CN" sz="1700">
              <a:solidFill>
                <a:schemeClr val="tx1"/>
              </a:solidFill>
            </a:endParaRPr>
          </a:p>
          <a:p>
            <a:pPr marL="0" indent="0" algn="just">
              <a:lnSpc>
                <a:spcPts val="3200"/>
              </a:lnSpc>
              <a:spcAft>
                <a:spcPts val="0"/>
              </a:spcAft>
              <a:buNone/>
            </a:pPr>
            <a:r>
              <a:rPr lang="en-US" altLang="zh-CN" sz="1700">
                <a:solidFill>
                  <a:schemeClr val="tx1"/>
                </a:solidFill>
              </a:rPr>
              <a:t>enter</a:t>
            </a:r>
            <a:r>
              <a:rPr lang="zh-CN" altLang="en-US" sz="1700">
                <a:solidFill>
                  <a:schemeClr val="tx1"/>
                </a:solidFill>
              </a:rPr>
              <a:t>输入</a:t>
            </a:r>
            <a:endParaRPr lang="zh-CN" altLang="en-US" sz="1700">
              <a:solidFill>
                <a:schemeClr val="tx1"/>
              </a:solidFill>
            </a:endParaRPr>
          </a:p>
          <a:p>
            <a:pPr marL="0" indent="0" algn="just">
              <a:lnSpc>
                <a:spcPts val="3200"/>
              </a:lnSpc>
              <a:spcAft>
                <a:spcPts val="0"/>
              </a:spcAft>
              <a:buNone/>
            </a:pPr>
            <a:r>
              <a:rPr lang="en-US" altLang="zh-CN" sz="1700">
                <a:solidFill>
                  <a:schemeClr val="tx1"/>
                </a:solidFill>
              </a:rPr>
              <a:t>He entered his password to log in / on to the system. </a:t>
            </a:r>
            <a:endParaRPr lang="en-US" altLang="zh-CN" sz="1700">
              <a:solidFill>
                <a:schemeClr val="tx1"/>
              </a:solidFill>
            </a:endParaRPr>
          </a:p>
          <a:p>
            <a:pPr marL="0" indent="0" algn="just">
              <a:lnSpc>
                <a:spcPts val="3200"/>
              </a:lnSpc>
              <a:spcAft>
                <a:spcPts val="0"/>
              </a:spcAft>
              <a:buNone/>
            </a:pPr>
            <a:r>
              <a:rPr lang="en-US" altLang="zh-CN" sz="1700">
                <a:solidFill>
                  <a:schemeClr val="tx1"/>
                </a:solidFill>
              </a:rPr>
              <a:t>(About 500, 000 candidates </a:t>
            </a:r>
            <a:r>
              <a:rPr lang="en-US" altLang="zh-CN" sz="1700" u="sng">
                <a:solidFill>
                  <a:schemeClr val="tx1"/>
                </a:solidFill>
              </a:rPr>
              <a:t>entered</a:t>
            </a:r>
            <a:r>
              <a:rPr lang="en-US" altLang="zh-CN" sz="1700">
                <a:solidFill>
                  <a:schemeClr val="tx1"/>
                </a:solidFill>
              </a:rPr>
              <a:t> the civil servants exam last year.) </a:t>
            </a:r>
            <a:endParaRPr lang="en-US" altLang="zh-CN" sz="1700">
              <a:solidFill>
                <a:schemeClr val="tx1"/>
              </a:solidFill>
            </a:endParaRPr>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5665</Words>
  <Application>WPS 演示</Application>
  <PresentationFormat>宽屏</PresentationFormat>
  <Paragraphs>59</Paragraphs>
  <Slides>13</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宋体</vt:lpstr>
      <vt:lpstr>Wingdings</vt:lpstr>
      <vt:lpstr>Wingdings</vt:lpstr>
      <vt:lpstr>Times New Roman</vt:lpstr>
      <vt:lpstr>微软雅黑</vt:lpstr>
      <vt:lpstr>Arial Unicode MS</vt:lpstr>
      <vt:lpstr>Calibri</vt:lpstr>
      <vt:lpstr>WPS</vt:lpstr>
      <vt:lpstr>《读后续写工具箱》三十三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marble   duang</cp:lastModifiedBy>
  <cp:revision>187</cp:revision>
  <dcterms:created xsi:type="dcterms:W3CDTF">2019-06-19T02:08:00Z</dcterms:created>
  <dcterms:modified xsi:type="dcterms:W3CDTF">2026-02-02T15:08:20Z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2A357D4F92FF4829ABBF21DC5050BFF8_11</vt:lpwstr>
  </property>
</Properties>
</file>