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95"/>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1.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t>《读后续写工具箱》精编（三十一）</a:t>
            </a:r>
            <a:endParaRPr lang="zh-CN" altLang="zh-CN"/>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60375"/>
            <a:ext cx="10968990" cy="5789295"/>
          </a:xfrm>
          <a:ln>
            <a:solidFill>
              <a:schemeClr val="accent1"/>
            </a:solidFill>
          </a:ln>
        </p:spPr>
        <p:txBody>
          <a:bodyPr/>
          <a:p>
            <a:pPr marL="0" indent="0">
              <a:buNone/>
            </a:pPr>
            <a:endParaRPr lang="en-US" altLang="zh-CN"/>
          </a:p>
        </p:txBody>
      </p:sp>
      <p:pic>
        <p:nvPicPr>
          <p:cNvPr id="4" name="图片 3" descr="Screenshot_20260121_193723_com.xingin.xhs_edit_17"/>
          <p:cNvPicPr>
            <a:picLocks noChangeAspect="1"/>
          </p:cNvPicPr>
          <p:nvPr/>
        </p:nvPicPr>
        <p:blipFill>
          <a:blip r:embed="rId2"/>
          <a:stretch>
            <a:fillRect/>
          </a:stretch>
        </p:blipFill>
        <p:spPr>
          <a:xfrm>
            <a:off x="329565" y="368935"/>
            <a:ext cx="11543665" cy="5993765"/>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4035"/>
            <a:ext cx="10968990" cy="5715635"/>
          </a:xfrm>
          <a:ln>
            <a:solidFill>
              <a:schemeClr val="accent1"/>
            </a:solidFill>
          </a:ln>
        </p:spPr>
        <p:txBody>
          <a:bodyPr/>
          <a:p>
            <a:pPr marL="0" indent="0" algn="just">
              <a:buNone/>
            </a:pPr>
            <a:r>
              <a:rPr lang="en-US" altLang="zh-CN" sz="2000">
                <a:solidFill>
                  <a:schemeClr val="tx1"/>
                </a:solidFill>
                <a:latin typeface="Bookman Old Style" panose="02050604050505020204" charset="0"/>
                <a:cs typeface="Bookman Old Style" panose="02050604050505020204" charset="0"/>
              </a:rPr>
              <a:t>Good morning, everyone.</a:t>
            </a:r>
            <a:endParaRPr lang="en-US" altLang="zh-CN" sz="2000">
              <a:solidFill>
                <a:schemeClr val="tx1"/>
              </a:solidFill>
              <a:latin typeface="Bookman Old Style" panose="02050604050505020204" charset="0"/>
              <a:cs typeface="Bookman Old Style" panose="02050604050505020204" charset="0"/>
            </a:endParaRPr>
          </a:p>
          <a:p>
            <a:pPr marL="0" indent="457200" algn="just">
              <a:buNone/>
            </a:pPr>
            <a:r>
              <a:rPr lang="en-US" altLang="zh-CN" sz="2000">
                <a:solidFill>
                  <a:schemeClr val="tx1"/>
                </a:solidFill>
                <a:latin typeface="Bookman Old Style" panose="02050604050505020204" charset="0"/>
                <a:cs typeface="Bookman Old Style" panose="02050604050505020204" charset="0"/>
              </a:rPr>
              <a:t>My view leans strongly toward the modernization of classic scripts for our school drama festival. While respecting the original works, I believe adapting them to reflect contemporary themes allows stories to resonate more deeply with today's audience.</a:t>
            </a:r>
            <a:endParaRPr lang="en-US" altLang="zh-CN" sz="2000">
              <a:solidFill>
                <a:schemeClr val="tx1"/>
              </a:solidFill>
              <a:latin typeface="Bookman Old Style" panose="02050604050505020204" charset="0"/>
              <a:cs typeface="Bookman Old Style" panose="02050604050505020204" charset="0"/>
            </a:endParaRPr>
          </a:p>
          <a:p>
            <a:pPr marL="0" indent="457200" algn="just">
              <a:buNone/>
            </a:pPr>
            <a:r>
              <a:rPr lang="en-US" altLang="zh-CN" sz="2000">
                <a:solidFill>
                  <a:schemeClr val="tx1"/>
                </a:solidFill>
                <a:latin typeface="Bookman Old Style" panose="02050604050505020204" charset="0"/>
                <a:cs typeface="Bookman Old Style" panose="02050604050505020204" charset="0"/>
              </a:rPr>
              <a:t>First, modernized plots speak to our lives. By reimagining Remeo and Juliet as a story of two club leaders resolving conflicts, we turn distant characters into relatable peers, making the audience lean in, not zone out. More importantly, it unlocks our creativity. We’re not just actors; we are co-creators, injecting bits of our school life like group project stress into lines, which makes rehearsals feel like a fun challenge, not a rigid task. </a:t>
            </a:r>
            <a:endParaRPr lang="en-US" altLang="zh-CN" sz="2000">
              <a:solidFill>
                <a:schemeClr val="tx1"/>
              </a:solidFill>
              <a:latin typeface="Bookman Old Style" panose="02050604050505020204" charset="0"/>
              <a:cs typeface="Bookman Old Style" panose="02050604050505020204" charset="0"/>
            </a:endParaRPr>
          </a:p>
          <a:p>
            <a:pPr marL="0" indent="457200" algn="just">
              <a:buNone/>
            </a:pPr>
            <a:r>
              <a:rPr lang="en-US" altLang="zh-CN" sz="2000">
                <a:solidFill>
                  <a:schemeClr val="tx1"/>
                </a:solidFill>
                <a:latin typeface="Bookman Old Style" panose="02050604050505020204" charset="0"/>
                <a:cs typeface="Bookman Old Style" panose="02050604050505020204" charset="0"/>
              </a:rPr>
              <a:t>In this way, classics stay alive not as dusty books but as stories we own. Thank you for listening. </a:t>
            </a:r>
            <a:endParaRPr lang="en-US" altLang="zh-CN" sz="2000">
              <a:solidFill>
                <a:schemeClr val="tx1"/>
              </a:solidFill>
              <a:latin typeface="Bookman Old Style" panose="02050604050505020204" charset="0"/>
              <a:cs typeface="Bookman Old Style" panose="020506040505050202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44830"/>
            <a:ext cx="10968990" cy="5704840"/>
          </a:xfrm>
          <a:ln>
            <a:solidFill>
              <a:schemeClr val="accent1"/>
            </a:solidFill>
          </a:ln>
        </p:spPr>
        <p:txBody>
          <a:bodyPr>
            <a:noAutofit/>
          </a:bodyPr>
          <a:p>
            <a:pPr marL="0" indent="0" algn="just">
              <a:lnSpc>
                <a:spcPts val="2400"/>
              </a:lnSpc>
              <a:spcAft>
                <a:spcPts val="0"/>
              </a:spcAft>
              <a:buNone/>
            </a:pPr>
            <a:r>
              <a:rPr lang="zh-CN" altLang="en-US" sz="2000">
                <a:solidFill>
                  <a:schemeClr val="tx1"/>
                </a:solidFill>
                <a:latin typeface="Bookman Old Style" panose="02050604050505020204" charset="0"/>
                <a:cs typeface="Bookman Old Style" panose="02050604050505020204" charset="0"/>
              </a:rPr>
              <a:t>假定你是李华，你校英语话剧社拟举办英语话剧展演活动。请你写一篇</a:t>
            </a:r>
            <a:r>
              <a:rPr lang="zh-CN" altLang="en-US" sz="2000" b="1">
                <a:solidFill>
                  <a:schemeClr val="tx1"/>
                </a:solidFill>
                <a:effectLst>
                  <a:outerShdw blurRad="38100" dist="38100" dir="2700000" algn="tl">
                    <a:srgbClr val="000000">
                      <a:alpha val="43137"/>
                    </a:srgbClr>
                  </a:outerShdw>
                </a:effectLst>
                <a:latin typeface="Bookman Old Style" panose="02050604050505020204" charset="0"/>
                <a:cs typeface="Bookman Old Style" panose="02050604050505020204" charset="0"/>
              </a:rPr>
              <a:t>开幕词</a:t>
            </a:r>
            <a:r>
              <a:rPr lang="zh-CN" altLang="en-US" sz="2000">
                <a:solidFill>
                  <a:schemeClr val="tx1"/>
                </a:solidFill>
                <a:latin typeface="Bookman Old Style" panose="02050604050505020204" charset="0"/>
                <a:cs typeface="Bookman Old Style" panose="02050604050505020204" charset="0"/>
              </a:rPr>
              <a:t>，内容包括：</a:t>
            </a:r>
            <a:endParaRPr lang="zh-CN" altLang="en-US" sz="2000">
              <a:solidFill>
                <a:schemeClr val="tx1"/>
              </a:solidFill>
              <a:latin typeface="Bookman Old Style" panose="02050604050505020204" charset="0"/>
              <a:cs typeface="Bookman Old Style" panose="02050604050505020204" charset="0"/>
            </a:endParaRPr>
          </a:p>
          <a:p>
            <a:pPr marL="0" indent="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1. </a:t>
            </a:r>
            <a:r>
              <a:rPr lang="zh-CN" altLang="en-US" sz="2000">
                <a:solidFill>
                  <a:schemeClr val="tx1"/>
                </a:solidFill>
                <a:latin typeface="Bookman Old Style" panose="02050604050505020204" charset="0"/>
                <a:cs typeface="Bookman Old Style" panose="02050604050505020204" charset="0"/>
              </a:rPr>
              <a:t>表示欢迎；</a:t>
            </a:r>
            <a:r>
              <a:rPr lang="en-US" altLang="zh-CN" sz="2000">
                <a:solidFill>
                  <a:schemeClr val="tx1"/>
                </a:solidFill>
                <a:latin typeface="Bookman Old Style" panose="02050604050505020204" charset="0"/>
                <a:cs typeface="Bookman Old Style" panose="02050604050505020204" charset="0"/>
              </a:rPr>
              <a:t>2. </a:t>
            </a:r>
            <a:r>
              <a:rPr lang="zh-CN" altLang="en-US" sz="2000">
                <a:solidFill>
                  <a:schemeClr val="tx1"/>
                </a:solidFill>
                <a:latin typeface="Bookman Old Style" panose="02050604050505020204" charset="0"/>
                <a:cs typeface="Bookman Old Style" panose="02050604050505020204" charset="0"/>
              </a:rPr>
              <a:t>活动介绍。</a:t>
            </a:r>
            <a:endParaRPr lang="zh-CN" altLang="en-US" sz="2000">
              <a:solidFill>
                <a:schemeClr val="tx1"/>
              </a:solidFill>
              <a:latin typeface="Bookman Old Style" panose="02050604050505020204" charset="0"/>
              <a:cs typeface="Bookman Old Style" panose="02050604050505020204" charset="0"/>
            </a:endParaRPr>
          </a:p>
          <a:p>
            <a:pPr marL="0" indent="0" algn="just">
              <a:lnSpc>
                <a:spcPts val="2400"/>
              </a:lnSpc>
              <a:spcAft>
                <a:spcPts val="0"/>
              </a:spcAft>
              <a:buNone/>
            </a:pPr>
            <a:endParaRPr lang="en-US" altLang="zh-CN" sz="2000">
              <a:solidFill>
                <a:schemeClr val="tx1"/>
              </a:solidFill>
              <a:latin typeface="Bookman Old Style" panose="02050604050505020204" charset="0"/>
              <a:cs typeface="Bookman Old Style" panose="02050604050505020204" charset="0"/>
            </a:endParaRPr>
          </a:p>
          <a:p>
            <a:pPr marL="0" indent="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Dear teachers and fellow students, </a:t>
            </a:r>
            <a:endParaRPr lang="en-US" altLang="zh-CN" sz="2000">
              <a:solidFill>
                <a:schemeClr val="tx1"/>
              </a:solidFill>
              <a:latin typeface="Bookman Old Style" panose="02050604050505020204" charset="0"/>
              <a:cs typeface="Bookman Old Style" panose="02050604050505020204" charset="0"/>
            </a:endParaRPr>
          </a:p>
          <a:p>
            <a:pPr marL="0" indent="45720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Welcome to the English Drama Club’s exhibition! We are thrilled to have you join us today, and so excited to share our love for drama and the English language with you. </a:t>
            </a:r>
            <a:endParaRPr lang="en-US" altLang="zh-CN" sz="2000">
              <a:solidFill>
                <a:schemeClr val="tx1"/>
              </a:solidFill>
              <a:latin typeface="Bookman Old Style" panose="02050604050505020204" charset="0"/>
              <a:cs typeface="Bookman Old Style" panose="02050604050505020204" charset="0"/>
            </a:endParaRPr>
          </a:p>
          <a:p>
            <a:pPr marL="0" indent="45720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Today, we will present a series of plays that our talented students have worked hard to prepare. These performances include a mix of classic and contemporary stories, showcasing both creativity and language skills. The event will feature five short plays, each highlighting different themes and genres. Between the performances, there will be brief intermissions allowing you to interact with the cast and enjoy refreshments. </a:t>
            </a:r>
            <a:endParaRPr lang="en-US" altLang="zh-CN" sz="2000">
              <a:solidFill>
                <a:schemeClr val="tx1"/>
              </a:solidFill>
              <a:latin typeface="Bookman Old Style" panose="02050604050505020204" charset="0"/>
              <a:cs typeface="Bookman Old Style" panose="02050604050505020204" charset="0"/>
            </a:endParaRPr>
          </a:p>
          <a:p>
            <a:pPr marL="0" indent="457200" algn="just">
              <a:lnSpc>
                <a:spcPts val="2400"/>
              </a:lnSpc>
              <a:spcAft>
                <a:spcPts val="0"/>
              </a:spcAft>
              <a:buNone/>
            </a:pPr>
            <a:r>
              <a:rPr lang="en-US" altLang="zh-CN" sz="2000">
                <a:solidFill>
                  <a:schemeClr val="tx1"/>
                </a:solidFill>
                <a:latin typeface="Bookman Old Style" panose="02050604050505020204" charset="0"/>
                <a:cs typeface="Bookman Old Style" panose="02050604050505020204" charset="0"/>
              </a:rPr>
              <a:t>We believe drama not only entertains but also educates and inspires. ‌Through this showcase, we hope to foster a deeper appreciation for theatrical arts within our school. ‌Thank you for your presence and support. Now, let the show begin!</a:t>
            </a:r>
            <a:endParaRPr lang="en-US" altLang="zh-CN" sz="2000">
              <a:solidFill>
                <a:schemeClr val="tx1"/>
              </a:solidFill>
              <a:latin typeface="Bookman Old Style" panose="02050604050505020204" charset="0"/>
              <a:cs typeface="Bookman Old Style" panose="020506040505050202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normAutofit lnSpcReduction="10000"/>
          </a:bodyPr>
          <a:p>
            <a:pPr marL="0" indent="457200" algn="just">
              <a:spcAft>
                <a:spcPts val="0"/>
              </a:spcAft>
              <a:buNone/>
            </a:pPr>
            <a:r>
              <a:rPr lang="zh-CN" altLang="en-US">
                <a:solidFill>
                  <a:schemeClr val="tx1"/>
                </a:solidFill>
                <a:latin typeface="Bookman Old Style" panose="02050604050505020204" charset="0"/>
                <a:cs typeface="Bookman Old Style" panose="02050604050505020204" charset="0"/>
                <a:sym typeface="+mn-ea"/>
              </a:rPr>
              <a:t>假定你是李华，你校将举行第一届学生校园书画展，并进行部分书画拍卖，所得善款用于偏远山区小学生图书购买。请给</a:t>
            </a:r>
            <a:r>
              <a:rPr lang="zh-CN" altLang="en-US" b="1">
                <a:solidFill>
                  <a:schemeClr val="tx1"/>
                </a:solidFill>
                <a:latin typeface="Bookman Old Style" panose="02050604050505020204" charset="0"/>
                <a:cs typeface="Bookman Old Style" panose="02050604050505020204" charset="0"/>
                <a:sym typeface="+mn-ea"/>
              </a:rPr>
              <a:t>校园广播站</a:t>
            </a:r>
            <a:r>
              <a:rPr lang="zh-CN" altLang="en-US">
                <a:solidFill>
                  <a:schemeClr val="tx1"/>
                </a:solidFill>
                <a:latin typeface="Bookman Old Style" panose="02050604050505020204" charset="0"/>
                <a:cs typeface="Bookman Old Style" panose="02050604050505020204" charset="0"/>
                <a:sym typeface="+mn-ea"/>
              </a:rPr>
              <a:t>写一篇宣传稿，内容包括：</a:t>
            </a:r>
            <a:endParaRPr lang="zh-CN" altLang="en-US">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zh-CN" altLang="en-US">
                <a:solidFill>
                  <a:schemeClr val="tx1"/>
                </a:solidFill>
                <a:latin typeface="Bookman Old Style" panose="02050604050505020204" charset="0"/>
                <a:cs typeface="Bookman Old Style" panose="02050604050505020204" charset="0"/>
                <a:sym typeface="+mn-ea"/>
              </a:rPr>
              <a:t> </a:t>
            </a:r>
            <a:r>
              <a:rPr lang="en-US" altLang="zh-CN">
                <a:solidFill>
                  <a:schemeClr val="tx1"/>
                </a:solidFill>
                <a:latin typeface="Bookman Old Style" panose="02050604050505020204" charset="0"/>
                <a:cs typeface="Bookman Old Style" panose="02050604050505020204" charset="0"/>
                <a:sym typeface="+mn-ea"/>
              </a:rPr>
              <a:t>1. </a:t>
            </a:r>
            <a:r>
              <a:rPr lang="zh-CN" altLang="en-US">
                <a:solidFill>
                  <a:schemeClr val="tx1"/>
                </a:solidFill>
                <a:latin typeface="Bookman Old Style" panose="02050604050505020204" charset="0"/>
                <a:cs typeface="Bookman Old Style" panose="02050604050505020204" charset="0"/>
                <a:sym typeface="+mn-ea"/>
              </a:rPr>
              <a:t>活动简介；</a:t>
            </a:r>
            <a:r>
              <a:rPr lang="en-US" altLang="zh-CN">
                <a:solidFill>
                  <a:schemeClr val="tx1"/>
                </a:solidFill>
                <a:latin typeface="Bookman Old Style" panose="02050604050505020204" charset="0"/>
                <a:cs typeface="Bookman Old Style" panose="02050604050505020204" charset="0"/>
                <a:sym typeface="+mn-ea"/>
              </a:rPr>
              <a:t>2. </a:t>
            </a:r>
            <a:r>
              <a:rPr lang="zh-CN" altLang="en-US">
                <a:solidFill>
                  <a:schemeClr val="tx1"/>
                </a:solidFill>
                <a:latin typeface="Bookman Old Style" panose="02050604050505020204" charset="0"/>
                <a:cs typeface="Bookman Old Style" panose="02050604050505020204" charset="0"/>
                <a:sym typeface="+mn-ea"/>
              </a:rPr>
              <a:t>诚邀参加。</a:t>
            </a:r>
            <a:endParaRPr lang="zh-CN" altLang="en-US">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a:solidFill>
                  <a:schemeClr val="tx1"/>
                </a:solidFill>
                <a:latin typeface="Bookman Old Style" panose="02050604050505020204" charset="0"/>
                <a:cs typeface="Bookman Old Style" panose="02050604050505020204" charset="0"/>
                <a:sym typeface="+mn-ea"/>
              </a:rPr>
              <a:t>Your attention, please! Our school is due to launch its first Campus Art Exhibition from January 22nd to 23rd in the school gym. The exhibition will showcase exceptional works where every brush stroke reflects the creativity and imagination of our students.</a:t>
            </a:r>
            <a:endParaRPr lang="en-US" altLang="zh-CN">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a:solidFill>
                  <a:schemeClr val="tx1"/>
                </a:solidFill>
                <a:latin typeface="Bookman Old Style" panose="02050604050505020204" charset="0"/>
                <a:cs typeface="Bookman Old Style" panose="02050604050505020204" charset="0"/>
                <a:sym typeface="+mn-ea"/>
              </a:rPr>
              <a:t>The highlight is a charity auction of selected artworks starting at 14:00 on the afternoon of 23rd. All proceeds will fund books for primary school students in remote mountainous areas, transforming these delicate brush strokes into lasting stories for young readers.</a:t>
            </a:r>
            <a:endParaRPr lang="en-US" altLang="zh-CN">
              <a:solidFill>
                <a:schemeClr val="tx1"/>
              </a:solidFill>
              <a:latin typeface="Bookman Old Style" panose="02050604050505020204" charset="0"/>
              <a:cs typeface="Bookman Old Style" panose="02050604050505020204" charset="0"/>
            </a:endParaRPr>
          </a:p>
          <a:p>
            <a:pPr marL="0" indent="457200" algn="just">
              <a:spcAft>
                <a:spcPts val="0"/>
              </a:spcAft>
              <a:buNone/>
            </a:pPr>
            <a:r>
              <a:rPr lang="en-US" altLang="zh-CN">
                <a:solidFill>
                  <a:schemeClr val="tx1"/>
                </a:solidFill>
                <a:latin typeface="Bookman Old Style" panose="02050604050505020204" charset="0"/>
                <a:cs typeface="Bookman Old Style" panose="02050604050505020204" charset="0"/>
                <a:sym typeface="+mn-ea"/>
              </a:rPr>
              <a:t>We warmly invite every member of our school to attend the exhibition and participate in the bidding. Your support will not only celebrate campus artistry but also fuel a noble cause. Let's unite to share beauty and extend love. Thanks for your attentive listening! </a:t>
            </a:r>
            <a:endParaRPr lang="en-US" altLang="zh-CN">
              <a:solidFill>
                <a:schemeClr val="tx1"/>
              </a:solidFill>
              <a:latin typeface="Bookman Old Style" panose="02050604050505020204" charset="0"/>
              <a:cs typeface="Bookman Old Style" panose="02050604050505020204" charset="0"/>
            </a:endParaRPr>
          </a:p>
          <a:p>
            <a:pPr marL="0" indent="0" algn="just">
              <a:buNone/>
            </a:pPr>
            <a:endParaRPr lang="en-US" altLang="zh-CN">
              <a:solidFill>
                <a:schemeClr val="tx1"/>
              </a:solidFill>
              <a:latin typeface="Bookman Old Style" panose="02050604050505020204" charset="0"/>
              <a:cs typeface="Bookman Old Style" panose="02050604050505020204" charset="0"/>
            </a:endParaRPr>
          </a:p>
          <a:p>
            <a:pPr marL="0" indent="0">
              <a:buNone/>
            </a:pPr>
            <a:endParaRPr lang="zh-CN" altLang="en-US"/>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2125"/>
            <a:ext cx="10968990" cy="5757545"/>
          </a:xfrm>
          <a:ln>
            <a:solidFill>
              <a:schemeClr val="accent1"/>
            </a:solidFill>
          </a:ln>
        </p:spPr>
        <p:txBody>
          <a:bodyPr/>
          <a:p>
            <a:pPr marL="0" indent="457200" algn="just">
              <a:spcAft>
                <a:spcPts val="0"/>
              </a:spcAft>
              <a:buNone/>
            </a:pPr>
            <a:r>
              <a:rPr lang="en-US" altLang="zh-CN" sz="2000">
                <a:solidFill>
                  <a:schemeClr val="tx1"/>
                </a:solidFill>
                <a:sym typeface="+mn-ea"/>
              </a:rPr>
              <a:t>Yesterday morning, a comprehensive fire drill was successfully conducted across our school campus, involving all faculty and students. </a:t>
            </a:r>
            <a:endParaRPr lang="en-US" altLang="zh-CN" sz="2000">
              <a:solidFill>
                <a:schemeClr val="tx1"/>
              </a:solidFill>
            </a:endParaRPr>
          </a:p>
          <a:p>
            <a:pPr marL="0" indent="457200" algn="just">
              <a:spcAft>
                <a:spcPts val="0"/>
              </a:spcAft>
              <a:buNone/>
            </a:pPr>
            <a:r>
              <a:rPr lang="en-US" altLang="zh-CN" sz="2000">
                <a:solidFill>
                  <a:schemeClr val="tx1"/>
                </a:solidFill>
                <a:sym typeface="+mn-ea"/>
              </a:rPr>
              <a:t>The drill began with the piercing sound of the alarm, prompting everyone to evacuate classrooms immediately and in perfect order, following designated routes to the assembly points. Subsequently, firefighters demonstrated the proper use of fire extinguishers, with several students and teachers gaining hands-on experience.</a:t>
            </a:r>
            <a:endParaRPr lang="en-US" altLang="zh-CN" sz="2000">
              <a:solidFill>
                <a:schemeClr val="tx1"/>
              </a:solidFill>
            </a:endParaRPr>
          </a:p>
          <a:p>
            <a:pPr marL="0" indent="457200" algn="just">
              <a:spcAft>
                <a:spcPts val="0"/>
              </a:spcAft>
              <a:buNone/>
            </a:pPr>
            <a:r>
              <a:rPr lang="en-US" altLang="zh-CN" sz="2000">
                <a:solidFill>
                  <a:schemeClr val="tx1"/>
                </a:solidFill>
                <a:sym typeface="+mn-ea"/>
              </a:rPr>
              <a:t>The activity was met with widespread positive feedback. Participants expressed that it was an eye-opening and practical lesson, which significantly heightened their awareness of fire safety and their confidence in responding to emergencies.</a:t>
            </a:r>
            <a:endParaRPr lang="en-US" altLang="zh-CN" sz="2000">
              <a:solidFill>
                <a:schemeClr val="tx1"/>
              </a:solidFill>
            </a:endParaRPr>
          </a:p>
          <a:p>
            <a:pPr marL="0" indent="0">
              <a:buNone/>
            </a:pPr>
            <a:endParaRPr lang="zh-CN" altLang="en-US" sz="2000"/>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3080"/>
            <a:ext cx="10968990" cy="5736590"/>
          </a:xfrm>
          <a:ln>
            <a:solidFill>
              <a:schemeClr val="accent1"/>
            </a:solidFill>
          </a:ln>
        </p:spPr>
        <p:txBody>
          <a:bodyPr>
            <a:normAutofit lnSpcReduction="10000"/>
          </a:bodyPr>
          <a:p>
            <a:pPr marL="0" indent="0">
              <a:buNone/>
            </a:pPr>
            <a:r>
              <a:rPr lang="en-US" altLang="zh-CN">
                <a:solidFill>
                  <a:srgbClr val="FF0000"/>
                </a:solidFill>
              </a:rPr>
              <a:t>P</a:t>
            </a:r>
            <a:r>
              <a:rPr lang="en-US" altLang="zh-CN" baseline="-25000">
                <a:solidFill>
                  <a:srgbClr val="FF0000"/>
                </a:solidFill>
              </a:rPr>
              <a:t>281</a:t>
            </a:r>
            <a:r>
              <a:rPr lang="en-US" altLang="zh-CN">
                <a:solidFill>
                  <a:srgbClr val="FF0000"/>
                </a:solidFill>
              </a:rPr>
              <a:t>  </a:t>
            </a:r>
            <a:r>
              <a:rPr lang="zh-CN" altLang="en-US">
                <a:solidFill>
                  <a:srgbClr val="FF0000"/>
                </a:solidFill>
              </a:rPr>
              <a:t>第</a:t>
            </a:r>
            <a:r>
              <a:rPr lang="en-US" altLang="zh-CN">
                <a:solidFill>
                  <a:srgbClr val="FF0000"/>
                </a:solidFill>
              </a:rPr>
              <a:t>21</a:t>
            </a:r>
            <a:r>
              <a:rPr lang="zh-CN" altLang="en-US">
                <a:solidFill>
                  <a:srgbClr val="FF0000"/>
                </a:solidFill>
              </a:rPr>
              <a:t>章</a:t>
            </a:r>
            <a:r>
              <a:rPr lang="en-US" altLang="zh-CN">
                <a:solidFill>
                  <a:srgbClr val="FF0000"/>
                </a:solidFill>
              </a:rPr>
              <a:t> </a:t>
            </a:r>
            <a:r>
              <a:rPr lang="zh-CN" altLang="en-US">
                <a:solidFill>
                  <a:srgbClr val="FF0000"/>
                </a:solidFill>
              </a:rPr>
              <a:t>社交行为</a:t>
            </a:r>
            <a:endParaRPr lang="zh-CN" altLang="en-US">
              <a:solidFill>
                <a:srgbClr val="FF0000"/>
              </a:solidFill>
            </a:endParaRPr>
          </a:p>
          <a:p>
            <a:pPr marL="0" indent="0">
              <a:buNone/>
            </a:pPr>
            <a:r>
              <a:rPr lang="en-US" altLang="zh-CN">
                <a:solidFill>
                  <a:schemeClr val="tx1"/>
                </a:solidFill>
                <a:effectLst>
                  <a:outerShdw blurRad="38100" dist="38100" dir="2700000" algn="tl">
                    <a:srgbClr val="000000">
                      <a:alpha val="43137"/>
                    </a:srgbClr>
                  </a:outerShdw>
                </a:effectLst>
              </a:rPr>
              <a:t>21.</a:t>
            </a:r>
            <a:r>
              <a:rPr lang="en-US">
                <a:solidFill>
                  <a:schemeClr val="tx1"/>
                </a:solidFill>
                <a:effectLst>
                  <a:outerShdw blurRad="38100" dist="38100" dir="2700000" algn="tl">
                    <a:srgbClr val="000000">
                      <a:alpha val="43137"/>
                    </a:srgbClr>
                  </a:outerShdw>
                </a:effectLst>
              </a:rPr>
              <a:t>2 </a:t>
            </a:r>
            <a:r>
              <a:rPr lang="zh-CN" altLang="en-US">
                <a:solidFill>
                  <a:schemeClr val="tx1"/>
                </a:solidFill>
                <a:effectLst>
                  <a:outerShdw blurRad="38100" dist="38100" dir="2700000" algn="tl">
                    <a:srgbClr val="000000">
                      <a:alpha val="43137"/>
                    </a:srgbClr>
                  </a:outerShdw>
                </a:effectLst>
              </a:rPr>
              <a:t>亲密与友爱</a:t>
            </a:r>
            <a:endParaRPr lang="zh-CN" altLang="en-US">
              <a:solidFill>
                <a:schemeClr val="tx1"/>
              </a:solidFill>
              <a:effectLst>
                <a:outerShdw blurRad="38100" dist="38100" dir="2700000" algn="tl">
                  <a:srgbClr val="000000">
                    <a:alpha val="43137"/>
                  </a:srgbClr>
                </a:outerShdw>
              </a:effectLst>
            </a:endParaRPr>
          </a:p>
          <a:p>
            <a:pPr marL="0" indent="0">
              <a:buNone/>
            </a:pPr>
            <a:r>
              <a:rPr lang="en-US" altLang="zh-CN">
                <a:solidFill>
                  <a:schemeClr val="tx1"/>
                </a:solidFill>
              </a:rPr>
              <a:t>cuddle</a:t>
            </a:r>
            <a:r>
              <a:rPr lang="zh-CN" altLang="en-US">
                <a:solidFill>
                  <a:schemeClr val="tx1"/>
                </a:solidFill>
              </a:rPr>
              <a:t>亲密的拥抱</a:t>
            </a:r>
            <a:endParaRPr lang="zh-CN" altLang="en-US">
              <a:solidFill>
                <a:schemeClr val="tx1"/>
              </a:solidFill>
            </a:endParaRPr>
          </a:p>
          <a:p>
            <a:pPr marL="0" indent="0">
              <a:buNone/>
            </a:pPr>
            <a:r>
              <a:rPr lang="en-US" altLang="zh-CN">
                <a:solidFill>
                  <a:schemeClr val="tx1"/>
                </a:solidFill>
              </a:rPr>
              <a:t>huddle</a:t>
            </a:r>
            <a:r>
              <a:rPr lang="zh-CN" altLang="en-US">
                <a:solidFill>
                  <a:schemeClr val="tx1"/>
                </a:solidFill>
              </a:rPr>
              <a:t>取暖</a:t>
            </a:r>
            <a:endParaRPr lang="zh-CN" altLang="en-US">
              <a:solidFill>
                <a:schemeClr val="tx1"/>
              </a:solidFill>
            </a:endParaRPr>
          </a:p>
          <a:p>
            <a:pPr marL="0" indent="0">
              <a:buNone/>
            </a:pPr>
            <a:r>
              <a:rPr lang="en-US" altLang="zh-CN">
                <a:solidFill>
                  <a:schemeClr val="tx1"/>
                </a:solidFill>
              </a:rPr>
              <a:t>They cuddled on the couch while watching a movie. </a:t>
            </a:r>
            <a:endParaRPr lang="en-US" altLang="zh-CN">
              <a:solidFill>
                <a:schemeClr val="tx1"/>
              </a:solidFill>
            </a:endParaRPr>
          </a:p>
          <a:p>
            <a:pPr marL="0" indent="0">
              <a:buNone/>
            </a:pPr>
            <a:r>
              <a:rPr lang="zh-CN" altLang="en-US">
                <a:solidFill>
                  <a:schemeClr val="tx1"/>
                </a:solidFill>
              </a:rPr>
              <a:t>其他的单词了解</a:t>
            </a:r>
            <a:endParaRPr lang="zh-CN" altLang="en-US">
              <a:solidFill>
                <a:schemeClr val="tx1"/>
              </a:solidFill>
            </a:endParaRPr>
          </a:p>
          <a:p>
            <a:pPr marL="0" indent="0">
              <a:buNone/>
            </a:pPr>
            <a:r>
              <a:rPr lang="zh-CN" altLang="en-US">
                <a:solidFill>
                  <a:schemeClr val="tx1"/>
                </a:solidFill>
              </a:rPr>
              <a:t>红色方框里的句子：</a:t>
            </a:r>
            <a:endParaRPr lang="zh-CN" altLang="en-US">
              <a:solidFill>
                <a:schemeClr val="tx1"/>
              </a:solidFill>
            </a:endParaRPr>
          </a:p>
          <a:p>
            <a:pPr marL="0" indent="0">
              <a:buNone/>
            </a:pPr>
            <a:r>
              <a:rPr lang="en-US" altLang="zh-CN">
                <a:solidFill>
                  <a:schemeClr val="tx1"/>
                </a:solidFill>
              </a:rPr>
              <a:t>She found solace in his quiet presence, knowing that words were unnecessary between true friends. (</a:t>
            </a:r>
            <a:r>
              <a:rPr lang="zh-CN" altLang="en-US">
                <a:solidFill>
                  <a:schemeClr val="tx1"/>
                </a:solidFill>
              </a:rPr>
              <a:t>这个句子写得还可以</a:t>
            </a:r>
            <a:r>
              <a:rPr lang="en-US" altLang="zh-CN">
                <a:solidFill>
                  <a:schemeClr val="tx1"/>
                </a:solidFill>
              </a:rPr>
              <a:t>) </a:t>
            </a:r>
            <a:endParaRPr lang="en-US" altLang="zh-CN">
              <a:solidFill>
                <a:schemeClr val="tx1"/>
              </a:solidFill>
            </a:endParaRPr>
          </a:p>
          <a:p>
            <a:pPr marL="0" indent="0">
              <a:buNone/>
            </a:pPr>
            <a:r>
              <a:rPr lang="en-US" altLang="zh-CN">
                <a:solidFill>
                  <a:schemeClr val="tx1"/>
                </a:solidFill>
              </a:rPr>
              <a:t>In moments of vulnerability, she knew she could trust him with her deepest secrets and fears. </a:t>
            </a:r>
            <a:endParaRPr lang="en-US" altLang="zh-CN">
              <a:solidFill>
                <a:schemeClr val="tx1"/>
              </a:solidFill>
            </a:endParaRPr>
          </a:p>
          <a:p>
            <a:pPr marL="0" indent="0">
              <a:buNone/>
            </a:pPr>
            <a:r>
              <a:rPr lang="en-US" altLang="zh-CN">
                <a:solidFill>
                  <a:schemeClr val="tx1"/>
                </a:solidFill>
              </a:rPr>
              <a:t>Their friendship had weathered storms that would have destroyed lesser bonds, growing stronger with each trial. </a:t>
            </a:r>
            <a:endParaRPr lang="en-US" altLang="zh-CN">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 calcmode="lin" valueType="num">
                                      <p:cBhvr additive="base">
                                        <p:cTn id="1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12445"/>
            <a:ext cx="10968990" cy="5737225"/>
          </a:xfrm>
          <a:ln>
            <a:solidFill>
              <a:schemeClr val="accent1"/>
            </a:solidFill>
          </a:ln>
        </p:spPr>
        <p:txBody>
          <a:bodyPr>
            <a:normAutofit lnSpcReduction="10000"/>
          </a:bodyPr>
          <a:p>
            <a:pPr marL="0" indent="0">
              <a:buNone/>
            </a:pPr>
            <a:r>
              <a:rPr lang="en-US" altLang="zh-CN">
                <a:solidFill>
                  <a:schemeClr val="tx1"/>
                </a:solidFill>
              </a:rPr>
              <a:t>The gentle touch of her hand on his shoulder conveyed understanding that transcended spoken words. </a:t>
            </a:r>
            <a:endParaRPr lang="en-US" altLang="zh-CN">
              <a:solidFill>
                <a:schemeClr val="tx1"/>
              </a:solidFill>
            </a:endParaRPr>
          </a:p>
          <a:p>
            <a:pPr marL="0" indent="0">
              <a:buNone/>
            </a:pPr>
            <a:r>
              <a:rPr lang="en-US" altLang="zh-CN">
                <a:solidFill>
                  <a:schemeClr val="tx1"/>
                </a:solidFill>
              </a:rPr>
              <a:t>The warmth of their connection filled the cold room, creating a sanctuary of love and acceptance. </a:t>
            </a:r>
            <a:endParaRPr lang="en-US" altLang="zh-CN">
              <a:solidFill>
                <a:schemeClr val="tx1"/>
              </a:solidFill>
            </a:endParaRPr>
          </a:p>
          <a:p>
            <a:pPr marL="0" indent="0">
              <a:buNone/>
            </a:pPr>
            <a:r>
              <a:rPr lang="en-US" altLang="zh-CN">
                <a:solidFill>
                  <a:schemeClr val="tx1"/>
                </a:solidFill>
              </a:rPr>
              <a:t>21.3</a:t>
            </a:r>
            <a:r>
              <a:rPr lang="zh-CN" altLang="en-US">
                <a:solidFill>
                  <a:schemeClr val="tx1"/>
                </a:solidFill>
              </a:rPr>
              <a:t>善良与助人</a:t>
            </a:r>
            <a:endParaRPr lang="zh-CN" altLang="en-US">
              <a:solidFill>
                <a:schemeClr val="tx1"/>
              </a:solidFill>
            </a:endParaRPr>
          </a:p>
          <a:p>
            <a:pPr marL="0" indent="0">
              <a:buNone/>
            </a:pPr>
            <a:r>
              <a:rPr lang="en-US" altLang="zh-CN">
                <a:solidFill>
                  <a:schemeClr val="tx1"/>
                </a:solidFill>
              </a:rPr>
              <a:t>thoughtful, considerate, understanding</a:t>
            </a:r>
            <a:r>
              <a:rPr lang="zh-CN" altLang="en-US">
                <a:solidFill>
                  <a:schemeClr val="tx1"/>
                </a:solidFill>
              </a:rPr>
              <a:t>体贴的</a:t>
            </a:r>
            <a:endParaRPr lang="zh-CN" altLang="en-US">
              <a:solidFill>
                <a:schemeClr val="tx1"/>
              </a:solidFill>
            </a:endParaRPr>
          </a:p>
          <a:p>
            <a:pPr marL="0" indent="0">
              <a:buNone/>
            </a:pPr>
            <a:r>
              <a:rPr lang="en-US" altLang="zh-CN">
                <a:solidFill>
                  <a:schemeClr val="tx1"/>
                </a:solidFill>
              </a:rPr>
              <a:t>lend / extend a helping hand</a:t>
            </a:r>
            <a:r>
              <a:rPr lang="zh-CN" altLang="en-US">
                <a:solidFill>
                  <a:schemeClr val="tx1"/>
                </a:solidFill>
              </a:rPr>
              <a:t>伸出援助之手</a:t>
            </a:r>
            <a:endParaRPr lang="zh-CN" altLang="en-US">
              <a:solidFill>
                <a:schemeClr val="tx1"/>
              </a:solidFill>
            </a:endParaRPr>
          </a:p>
          <a:p>
            <a:pPr marL="0" indent="0">
              <a:buNone/>
            </a:pPr>
            <a:r>
              <a:rPr lang="zh-CN" altLang="en-US">
                <a:solidFill>
                  <a:schemeClr val="tx1"/>
                </a:solidFill>
              </a:rPr>
              <a:t>翻译：万一别人遇到任何困难，他总是第一时间伸出援助之手。</a:t>
            </a:r>
            <a:endParaRPr lang="zh-CN" altLang="en-US">
              <a:solidFill>
                <a:schemeClr val="tx1"/>
              </a:solidFill>
            </a:endParaRPr>
          </a:p>
          <a:p>
            <a:pPr marL="0" indent="0">
              <a:buNone/>
            </a:pPr>
            <a:r>
              <a:rPr lang="en-US" altLang="zh-CN">
                <a:solidFill>
                  <a:schemeClr val="tx1"/>
                </a:solidFill>
              </a:rPr>
              <a:t>Her generous spirit moved her to share what little she had, knowing that giving brings its own reward. </a:t>
            </a:r>
            <a:endParaRPr lang="en-US" altLang="zh-CN">
              <a:solidFill>
                <a:schemeClr val="tx1"/>
              </a:solidFill>
            </a:endParaRPr>
          </a:p>
          <a:p>
            <a:pPr marL="0" indent="0">
              <a:buNone/>
            </a:pPr>
            <a:r>
              <a:rPr lang="en-US" altLang="zh-CN">
                <a:solidFill>
                  <a:schemeClr val="tx1"/>
                </a:solidFill>
              </a:rPr>
              <a:t>The volunteers selfless dedication illuminated the path forward for those who had lost their way. </a:t>
            </a:r>
            <a:endParaRPr lang="en-US" altLang="zh-CN">
              <a:solidFill>
                <a:schemeClr val="tx1"/>
              </a:solidFill>
            </a:endParaRPr>
          </a:p>
          <a:p>
            <a:pPr marL="0" indent="0">
              <a:buNone/>
            </a:pPr>
            <a:r>
              <a:rPr lang="en-US" altLang="zh-CN">
                <a:solidFill>
                  <a:schemeClr val="tx1"/>
                </a:solidFill>
              </a:rPr>
              <a:t>With gentle hands and patient words, she tended to the wounded, healing more than just physical pain. </a:t>
            </a:r>
            <a:endParaRPr lang="en-US" altLang="zh-CN">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additive="base">
                                        <p:cTn id="3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91490"/>
            <a:ext cx="10968990" cy="5758180"/>
          </a:xfrm>
          <a:ln>
            <a:solidFill>
              <a:schemeClr val="accent1"/>
            </a:solidFill>
          </a:ln>
        </p:spPr>
        <p:txBody>
          <a:bodyPr/>
          <a:p>
            <a:pPr marL="0" indent="0">
              <a:buNone/>
            </a:pPr>
            <a:r>
              <a:rPr lang="en-US" altLang="zh-CN" sz="2000" b="1">
                <a:solidFill>
                  <a:schemeClr val="tx1"/>
                </a:solidFill>
                <a:effectLst>
                  <a:outerShdw blurRad="38100" dist="38100" dir="2700000" algn="tl">
                    <a:srgbClr val="000000">
                      <a:alpha val="43137"/>
                    </a:srgbClr>
                  </a:outerShdw>
                </a:effectLst>
              </a:rPr>
              <a:t>21.4 </a:t>
            </a:r>
            <a:r>
              <a:rPr lang="zh-CN" altLang="en-US" sz="2000" b="1">
                <a:solidFill>
                  <a:schemeClr val="tx1"/>
                </a:solidFill>
                <a:effectLst>
                  <a:outerShdw blurRad="38100" dist="38100" dir="2700000" algn="tl">
                    <a:srgbClr val="000000">
                      <a:alpha val="43137"/>
                    </a:srgbClr>
                  </a:outerShdw>
                </a:effectLst>
              </a:rPr>
              <a:t>报答与感恩</a:t>
            </a:r>
            <a:endParaRPr lang="zh-CN" altLang="en-US" sz="2000" b="1">
              <a:solidFill>
                <a:schemeClr val="tx1"/>
              </a:solidFill>
              <a:effectLst>
                <a:outerShdw blurRad="38100" dist="38100" dir="2700000" algn="tl">
                  <a:srgbClr val="000000">
                    <a:alpha val="43137"/>
                  </a:srgbClr>
                </a:outerShdw>
              </a:effectLst>
            </a:endParaRPr>
          </a:p>
          <a:p>
            <a:pPr marL="0" indent="0">
              <a:buNone/>
            </a:pPr>
            <a:r>
              <a:rPr lang="en-US" altLang="zh-CN" sz="2000">
                <a:solidFill>
                  <a:schemeClr val="tx1"/>
                </a:solidFill>
              </a:rPr>
              <a:t>express / convey gratitude (appreciation, gratefulness) to sb. for sth. </a:t>
            </a:r>
            <a:endParaRPr lang="en-US" altLang="zh-CN" sz="2000">
              <a:solidFill>
                <a:schemeClr val="tx1"/>
              </a:solidFill>
            </a:endParaRPr>
          </a:p>
          <a:p>
            <a:pPr marL="0" indent="0">
              <a:buNone/>
            </a:pPr>
            <a:r>
              <a:rPr lang="en-US" altLang="zh-CN" sz="2000">
                <a:solidFill>
                  <a:schemeClr val="tx1"/>
                </a:solidFill>
              </a:rPr>
              <a:t>I want to express gratitude for your unwavering support. </a:t>
            </a:r>
            <a:endParaRPr lang="en-US" altLang="zh-CN" sz="2000">
              <a:solidFill>
                <a:schemeClr val="tx1"/>
              </a:solidFill>
            </a:endParaRPr>
          </a:p>
          <a:p>
            <a:pPr marL="0" indent="0">
              <a:buNone/>
            </a:pPr>
            <a:r>
              <a:rPr lang="en-US" altLang="zh-CN" sz="2000">
                <a:solidFill>
                  <a:schemeClr val="tx1"/>
                </a:solidFill>
              </a:rPr>
              <a:t>owe sb. a favor, return sb. a favor </a:t>
            </a:r>
            <a:endParaRPr lang="en-US" altLang="zh-CN" sz="2000">
              <a:solidFill>
                <a:schemeClr val="tx1"/>
              </a:solidFill>
            </a:endParaRPr>
          </a:p>
          <a:p>
            <a:pPr marL="0" indent="0">
              <a:buNone/>
            </a:pPr>
            <a:r>
              <a:rPr lang="en-US" altLang="zh-CN" sz="2000">
                <a:solidFill>
                  <a:schemeClr val="tx1"/>
                </a:solidFill>
              </a:rPr>
              <a:t>be indebted to sb. for sth.</a:t>
            </a:r>
            <a:endParaRPr lang="en-US" altLang="zh-CN" sz="2000">
              <a:solidFill>
                <a:schemeClr val="tx1"/>
              </a:solidFill>
            </a:endParaRPr>
          </a:p>
          <a:p>
            <a:pPr marL="0" indent="0">
              <a:buNone/>
            </a:pPr>
            <a:r>
              <a:rPr lang="en-US" altLang="zh-CN" sz="2000">
                <a:solidFill>
                  <a:schemeClr val="tx1"/>
                </a:solidFill>
              </a:rPr>
              <a:t>She felt indebted to her mentor for the guidance she had received. </a:t>
            </a:r>
            <a:endParaRPr lang="en-US" altLang="zh-CN" sz="2000">
              <a:solidFill>
                <a:schemeClr val="tx1"/>
              </a:solidFill>
            </a:endParaRPr>
          </a:p>
          <a:p>
            <a:pPr marL="0" indent="0">
              <a:buNone/>
            </a:pPr>
            <a:r>
              <a:rPr lang="en-US" altLang="zh-CN" sz="2000">
                <a:solidFill>
                  <a:schemeClr val="tx1"/>
                </a:solidFill>
              </a:rPr>
              <a:t>reciprocate</a:t>
            </a:r>
            <a:endParaRPr lang="en-US" altLang="zh-CN" sz="2000">
              <a:solidFill>
                <a:schemeClr val="tx1"/>
              </a:solidFill>
            </a:endParaRPr>
          </a:p>
          <a:p>
            <a:pPr marL="0" indent="0">
              <a:buNone/>
            </a:pPr>
            <a:r>
              <a:rPr lang="zh-CN" altLang="en-US" sz="2000">
                <a:solidFill>
                  <a:schemeClr val="tx1"/>
                </a:solidFill>
              </a:rPr>
              <a:t>在他上大学的那一刻，他就下定决心好好学习回馈社会。</a:t>
            </a:r>
            <a:endParaRPr lang="zh-CN" altLang="en-US" sz="2000">
              <a:solidFill>
                <a:schemeClr val="tx1"/>
              </a:solidFill>
            </a:endParaRPr>
          </a:p>
          <a:p>
            <a:pPr marL="0" indent="0">
              <a:buNone/>
            </a:pPr>
            <a:r>
              <a:rPr lang="en-US" altLang="zh-CN" sz="2000">
                <a:solidFill>
                  <a:schemeClr val="tx1"/>
                </a:solidFill>
              </a:rPr>
              <a:t>Upon entering university, he resolved that his education would not merely be for personal gain, but to equip him to reciprocate the opportunities he had received by serving the community.</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 calcmode="lin" valueType="num">
                                      <p:cBhvr additive="base">
                                        <p:cTn id="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anim calcmode="lin" valueType="num">
                                      <p:cBhvr additive="base">
                                        <p:cTn id="1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 calcmode="lin" valueType="num">
                                      <p:cBhvr additive="base">
                                        <p:cTn id="1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34035"/>
            <a:ext cx="10968990" cy="5715635"/>
          </a:xfrm>
          <a:ln>
            <a:solidFill>
              <a:schemeClr val="accent1"/>
            </a:solidFill>
          </a:ln>
        </p:spPr>
        <p:txBody>
          <a:bodyPr>
            <a:normAutofit lnSpcReduction="20000"/>
          </a:bodyPr>
          <a:p>
            <a:pPr marL="0" indent="0">
              <a:buNone/>
            </a:pPr>
            <a:r>
              <a:rPr lang="zh-CN" altLang="en-US">
                <a:solidFill>
                  <a:schemeClr val="tx1"/>
                </a:solidFill>
              </a:rPr>
              <a:t>底下红框里需要注意的句子：</a:t>
            </a:r>
            <a:endParaRPr lang="zh-CN" altLang="en-US">
              <a:solidFill>
                <a:schemeClr val="tx1"/>
              </a:solidFill>
            </a:endParaRPr>
          </a:p>
          <a:p>
            <a:pPr marL="0" indent="0">
              <a:buNone/>
            </a:pPr>
            <a:r>
              <a:rPr lang="en-US" altLang="zh-CN">
                <a:solidFill>
                  <a:schemeClr val="tx1"/>
                </a:solidFill>
              </a:rPr>
              <a:t>The scholarship recipient’s achievement became a testament to the power of investing in others’ potential. </a:t>
            </a:r>
            <a:endParaRPr lang="en-US" altLang="zh-CN">
              <a:solidFill>
                <a:schemeClr val="tx1"/>
              </a:solidFill>
            </a:endParaRPr>
          </a:p>
          <a:p>
            <a:pPr marL="0" indent="0">
              <a:buNone/>
            </a:pPr>
            <a:r>
              <a:rPr lang="en-US" altLang="zh-CN">
                <a:solidFill>
                  <a:schemeClr val="tx1"/>
                </a:solidFill>
              </a:rPr>
              <a:t>21.5 </a:t>
            </a:r>
            <a:r>
              <a:rPr lang="zh-CN" altLang="en-US">
                <a:solidFill>
                  <a:schemeClr val="tx1"/>
                </a:solidFill>
              </a:rPr>
              <a:t>合作与顺从</a:t>
            </a:r>
            <a:endParaRPr lang="zh-CN" altLang="en-US">
              <a:solidFill>
                <a:schemeClr val="tx1"/>
              </a:solidFill>
            </a:endParaRPr>
          </a:p>
          <a:p>
            <a:pPr marL="0" indent="0">
              <a:buNone/>
            </a:pPr>
            <a:r>
              <a:rPr lang="zh-CN" altLang="en-US">
                <a:solidFill>
                  <a:schemeClr val="tx1"/>
                </a:solidFill>
              </a:rPr>
              <a:t>合作？</a:t>
            </a:r>
            <a:r>
              <a:rPr lang="en-US" altLang="zh-CN">
                <a:solidFill>
                  <a:schemeClr val="tx1"/>
                </a:solidFill>
              </a:rPr>
              <a:t>(2) </a:t>
            </a:r>
            <a:endParaRPr lang="en-US" altLang="zh-CN">
              <a:solidFill>
                <a:schemeClr val="tx1"/>
              </a:solidFill>
            </a:endParaRPr>
          </a:p>
          <a:p>
            <a:pPr marL="0" indent="0">
              <a:buNone/>
            </a:pPr>
            <a:r>
              <a:rPr lang="en-US" altLang="zh-CN">
                <a:solidFill>
                  <a:schemeClr val="tx1"/>
                </a:solidFill>
              </a:rPr>
              <a:t>They ... to complete the project on time. </a:t>
            </a:r>
            <a:endParaRPr lang="en-US" altLang="zh-CN">
              <a:solidFill>
                <a:schemeClr val="tx1"/>
              </a:solidFill>
            </a:endParaRPr>
          </a:p>
          <a:p>
            <a:pPr marL="0" indent="0">
              <a:buNone/>
            </a:pPr>
            <a:r>
              <a:rPr lang="en-US" altLang="zh-CN">
                <a:solidFill>
                  <a:schemeClr val="tx1"/>
                </a:solidFill>
              </a:rPr>
              <a:t>work in sync</a:t>
            </a:r>
            <a:r>
              <a:rPr lang="zh-CN" altLang="en-US">
                <a:solidFill>
                  <a:schemeClr val="tx1"/>
                </a:solidFill>
              </a:rPr>
              <a:t>同步操作</a:t>
            </a:r>
            <a:endParaRPr lang="zh-CN" altLang="en-US">
              <a:solidFill>
                <a:schemeClr val="tx1"/>
              </a:solidFill>
            </a:endParaRPr>
          </a:p>
          <a:p>
            <a:pPr marL="0" indent="0">
              <a:buNone/>
            </a:pPr>
            <a:r>
              <a:rPr lang="en-US" altLang="zh-CN">
                <a:solidFill>
                  <a:schemeClr val="tx1"/>
                </a:solidFill>
              </a:rPr>
              <a:t>The team worked in sync to finish the task efficiently. </a:t>
            </a:r>
            <a:endParaRPr lang="en-US" altLang="zh-CN">
              <a:solidFill>
                <a:schemeClr val="tx1"/>
              </a:solidFill>
            </a:endParaRPr>
          </a:p>
          <a:p>
            <a:pPr marL="0" indent="0">
              <a:buNone/>
            </a:pPr>
            <a:r>
              <a:rPr lang="en-US" altLang="zh-CN">
                <a:solidFill>
                  <a:schemeClr val="tx1"/>
                </a:solidFill>
              </a:rPr>
              <a:t>give consent (assent) </a:t>
            </a:r>
            <a:r>
              <a:rPr lang="zh-CN" altLang="en-US">
                <a:solidFill>
                  <a:schemeClr val="tx1"/>
                </a:solidFill>
              </a:rPr>
              <a:t>同意</a:t>
            </a:r>
            <a:endParaRPr lang="zh-CN" altLang="en-US">
              <a:solidFill>
                <a:schemeClr val="tx1"/>
              </a:solidFill>
            </a:endParaRPr>
          </a:p>
          <a:p>
            <a:pPr marL="0" indent="0">
              <a:buNone/>
            </a:pPr>
            <a:r>
              <a:rPr lang="en-US" altLang="zh-CN">
                <a:solidFill>
                  <a:schemeClr val="tx1"/>
                </a:solidFill>
              </a:rPr>
              <a:t>The manager gave his consent for the project to proceed. </a:t>
            </a:r>
            <a:endParaRPr lang="en-US" altLang="zh-CN">
              <a:solidFill>
                <a:schemeClr val="tx1"/>
              </a:solidFill>
            </a:endParaRPr>
          </a:p>
          <a:p>
            <a:pPr marL="0" indent="0">
              <a:buNone/>
            </a:pPr>
            <a:r>
              <a:rPr lang="en-US" altLang="zh-CN">
                <a:solidFill>
                  <a:schemeClr val="tx1"/>
                </a:solidFill>
              </a:rPr>
              <a:t>endorse (</a:t>
            </a:r>
            <a:r>
              <a:rPr lang="zh-CN" altLang="en-US">
                <a:solidFill>
                  <a:schemeClr val="tx1"/>
                </a:solidFill>
              </a:rPr>
              <a:t>公开且正式）支持、赞同</a:t>
            </a:r>
            <a:endParaRPr lang="zh-CN" altLang="en-US">
              <a:solidFill>
                <a:schemeClr val="tx1"/>
              </a:solidFill>
            </a:endParaRPr>
          </a:p>
          <a:p>
            <a:pPr marL="0" indent="0">
              <a:buNone/>
            </a:pPr>
            <a:r>
              <a:rPr lang="en-US" altLang="zh-CN">
                <a:solidFill>
                  <a:schemeClr val="tx1"/>
                </a:solidFill>
              </a:rPr>
              <a:t>The celebrity endorsed the new brand of skincare products. </a:t>
            </a:r>
            <a:endParaRPr lang="en-US" altLang="zh-CN">
              <a:solidFill>
                <a:schemeClr val="tx1"/>
              </a:solidFill>
            </a:endParaRPr>
          </a:p>
          <a:p>
            <a:pPr marL="0" indent="0">
              <a:buNone/>
            </a:pPr>
            <a:r>
              <a:rPr lang="en-US" altLang="zh-CN">
                <a:solidFill>
                  <a:schemeClr val="tx1"/>
                </a:solidFill>
              </a:rPr>
              <a:t>He endorsed the check for it to be cashed in the bank. </a:t>
            </a:r>
            <a:endParaRPr lang="en-US" altLang="zh-CN">
              <a:solidFill>
                <a:schemeClr val="tx1"/>
              </a:solidFill>
            </a:endParaRPr>
          </a:p>
          <a:p>
            <a:pPr marL="0" indent="0">
              <a:buNone/>
            </a:pPr>
            <a:endParaRPr lang="en-US" altLang="zh-CN">
              <a:solidFill>
                <a:schemeClr val="tx1"/>
              </a:solidFill>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59740"/>
            <a:ext cx="10968990" cy="5789930"/>
          </a:xfrm>
          <a:ln>
            <a:solidFill>
              <a:schemeClr val="accent1"/>
            </a:solidFill>
          </a:ln>
        </p:spPr>
        <p:txBody>
          <a:bodyPr/>
          <a:p>
            <a:pPr marL="0" indent="0">
              <a:buNone/>
            </a:pPr>
            <a:r>
              <a:rPr lang="en-US" altLang="zh-CN">
                <a:solidFill>
                  <a:schemeClr val="tx1"/>
                </a:solidFill>
              </a:rPr>
              <a:t>comply with=adhere to</a:t>
            </a:r>
            <a:r>
              <a:rPr lang="zh-CN" altLang="en-US">
                <a:solidFill>
                  <a:schemeClr val="tx1"/>
                </a:solidFill>
              </a:rPr>
              <a:t>坚持、遵守</a:t>
            </a:r>
            <a:endParaRPr lang="zh-CN" altLang="en-US">
              <a:solidFill>
                <a:schemeClr val="tx1"/>
              </a:solidFill>
            </a:endParaRPr>
          </a:p>
          <a:p>
            <a:pPr marL="0" indent="0">
              <a:buNone/>
            </a:pPr>
            <a:r>
              <a:rPr lang="zh-CN" altLang="en-US">
                <a:solidFill>
                  <a:schemeClr val="tx1"/>
                </a:solidFill>
              </a:rPr>
              <a:t>服从于？</a:t>
            </a:r>
            <a:r>
              <a:rPr lang="en-US" altLang="zh-CN">
                <a:solidFill>
                  <a:schemeClr val="tx1"/>
                </a:solidFill>
              </a:rPr>
              <a:t>v.+ to </a:t>
            </a:r>
            <a:endParaRPr lang="en-US" altLang="zh-CN">
              <a:solidFill>
                <a:schemeClr val="tx1"/>
              </a:solidFill>
            </a:endParaRPr>
          </a:p>
          <a:p>
            <a:pPr marL="0" indent="0">
              <a:buNone/>
            </a:pPr>
            <a:r>
              <a:rPr lang="en-US" altLang="zh-CN">
                <a:solidFill>
                  <a:schemeClr val="tx1"/>
                </a:solidFill>
              </a:rPr>
              <a:t>The employees ... to the new regulations without protest. </a:t>
            </a:r>
            <a:endParaRPr lang="en-US" altLang="zh-CN">
              <a:solidFill>
                <a:schemeClr val="tx1"/>
              </a:solidFill>
            </a:endParaRPr>
          </a:p>
          <a:p>
            <a:pPr marL="0" indent="0">
              <a:buNone/>
            </a:pPr>
            <a:r>
              <a:rPr lang="zh-CN" altLang="en-US">
                <a:solidFill>
                  <a:schemeClr val="tx1"/>
                </a:solidFill>
              </a:rPr>
              <a:t>底下的红框：</a:t>
            </a:r>
            <a:endParaRPr lang="zh-CN" altLang="en-US">
              <a:solidFill>
                <a:schemeClr val="tx1"/>
              </a:solidFill>
            </a:endParaRPr>
          </a:p>
          <a:p>
            <a:pPr marL="0" indent="0">
              <a:buNone/>
            </a:pPr>
            <a:r>
              <a:rPr lang="en-US" altLang="zh-CN">
                <a:solidFill>
                  <a:schemeClr val="tx1"/>
                </a:solidFill>
              </a:rPr>
              <a:t>The team’s seamless collaboration transformed a daunting challenge ito an achievable dream. </a:t>
            </a:r>
            <a:endParaRPr lang="en-US" altLang="zh-CN">
              <a:solidFill>
                <a:schemeClr val="tx1"/>
              </a:solidFill>
            </a:endParaRPr>
          </a:p>
          <a:p>
            <a:pPr marL="0" indent="0">
              <a:buNone/>
            </a:pPr>
            <a:r>
              <a:rPr lang="en-US" altLang="zh-CN">
                <a:solidFill>
                  <a:schemeClr val="tx1"/>
                </a:solidFill>
              </a:rPr>
              <a:t>Their diverse talents wove together like threads in a tapestry, creating something beautiful and strong. </a:t>
            </a:r>
            <a:endParaRPr lang="en-US" altLang="zh-CN">
              <a:solidFill>
                <a:schemeClr val="tx1"/>
              </a:solidFill>
            </a:endParaRPr>
          </a:p>
          <a:p>
            <a:pPr marL="0" indent="0">
              <a:buNone/>
            </a:pPr>
            <a:r>
              <a:rPr lang="en-US" altLang="zh-CN">
                <a:solidFill>
                  <a:schemeClr val="tx1"/>
                </a:solidFill>
              </a:rPr>
              <a:t>21.6</a:t>
            </a:r>
            <a:r>
              <a:rPr lang="zh-CN" altLang="en-US">
                <a:solidFill>
                  <a:schemeClr val="tx1"/>
                </a:solidFill>
              </a:rPr>
              <a:t>协商与谈判</a:t>
            </a:r>
            <a:endParaRPr lang="zh-CN" altLang="en-US">
              <a:solidFill>
                <a:schemeClr val="tx1"/>
              </a:solidFill>
            </a:endParaRPr>
          </a:p>
          <a:p>
            <a:pPr marL="0" indent="0">
              <a:buNone/>
            </a:pPr>
            <a:r>
              <a:rPr lang="en-US" altLang="zh-CN">
                <a:solidFill>
                  <a:schemeClr val="tx1"/>
                </a:solidFill>
              </a:rPr>
              <a:t>settle terms</a:t>
            </a:r>
            <a:r>
              <a:rPr lang="zh-CN" altLang="en-US">
                <a:solidFill>
                  <a:schemeClr val="tx1"/>
                </a:solidFill>
              </a:rPr>
              <a:t>商定条款</a:t>
            </a:r>
            <a:endParaRPr lang="zh-CN" altLang="en-US">
              <a:solidFill>
                <a:schemeClr val="tx1"/>
              </a:solidFill>
            </a:endParaRPr>
          </a:p>
          <a:p>
            <a:pPr marL="0" indent="0">
              <a:buNone/>
            </a:pPr>
            <a:r>
              <a:rPr lang="en-US" altLang="zh-CN">
                <a:solidFill>
                  <a:schemeClr val="tx1"/>
                </a:solidFill>
              </a:rPr>
              <a:t>They settled the terms of the deal after a a few rounds of discussion. </a:t>
            </a:r>
            <a:endParaRPr lang="en-US" altLang="zh-CN">
              <a:solidFill>
                <a:schemeClr val="tx1"/>
              </a:solidFill>
            </a:endParaRPr>
          </a:p>
          <a:p>
            <a:pPr marL="0" indent="0">
              <a:buNone/>
            </a:pPr>
            <a:r>
              <a:rPr lang="en-US" altLang="zh-CN">
                <a:solidFill>
                  <a:schemeClr val="tx1"/>
                </a:solidFill>
              </a:rPr>
              <a:t>find common ground</a:t>
            </a:r>
            <a:r>
              <a:rPr lang="zh-CN" altLang="en-US">
                <a:solidFill>
                  <a:schemeClr val="tx1"/>
                </a:solidFill>
              </a:rPr>
              <a:t>找到共同点</a:t>
            </a:r>
            <a:endParaRPr lang="zh-CN" altLang="en-US">
              <a:solidFill>
                <a:schemeClr val="tx1"/>
              </a:solidFill>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02285"/>
            <a:ext cx="10968990" cy="5747385"/>
          </a:xfrm>
          <a:ln>
            <a:solidFill>
              <a:schemeClr val="accent1"/>
            </a:solidFill>
          </a:ln>
        </p:spPr>
        <p:txBody>
          <a:bodyPr>
            <a:normAutofit lnSpcReduction="20000"/>
          </a:bodyPr>
          <a:p>
            <a:pPr marL="0" indent="0">
              <a:buNone/>
            </a:pPr>
            <a:r>
              <a:rPr lang="en-US" altLang="zh-CN">
                <a:solidFill>
                  <a:schemeClr val="tx1"/>
                </a:solidFill>
              </a:rPr>
              <a:t>make concessions</a:t>
            </a:r>
            <a:r>
              <a:rPr lang="zh-CN" altLang="en-US">
                <a:solidFill>
                  <a:schemeClr val="tx1"/>
                </a:solidFill>
              </a:rPr>
              <a:t>做出让步</a:t>
            </a:r>
            <a:endParaRPr lang="zh-CN" altLang="en-US">
              <a:solidFill>
                <a:schemeClr val="tx1"/>
              </a:solidFill>
            </a:endParaRPr>
          </a:p>
          <a:p>
            <a:pPr marL="0" indent="0">
              <a:buNone/>
            </a:pPr>
            <a:r>
              <a:rPr lang="en-US" altLang="zh-CN">
                <a:solidFill>
                  <a:schemeClr val="tx1"/>
                </a:solidFill>
              </a:rPr>
              <a:t>They made concessions during the negotiations to finalize the deal. </a:t>
            </a:r>
            <a:endParaRPr lang="en-US" altLang="zh-CN">
              <a:solidFill>
                <a:schemeClr val="tx1"/>
              </a:solidFill>
            </a:endParaRPr>
          </a:p>
          <a:p>
            <a:pPr marL="0" indent="0">
              <a:buNone/>
            </a:pPr>
            <a:r>
              <a:rPr lang="en-US" altLang="zh-CN">
                <a:solidFill>
                  <a:schemeClr val="tx1"/>
                </a:solidFill>
              </a:rPr>
              <a:t>draw up a contract / draft a contract</a:t>
            </a:r>
            <a:r>
              <a:rPr lang="zh-CN" altLang="en-US">
                <a:solidFill>
                  <a:schemeClr val="tx1"/>
                </a:solidFill>
              </a:rPr>
              <a:t>起草合同</a:t>
            </a:r>
            <a:endParaRPr lang="zh-CN" altLang="en-US">
              <a:solidFill>
                <a:schemeClr val="tx1"/>
              </a:solidFill>
            </a:endParaRPr>
          </a:p>
          <a:p>
            <a:pPr marL="0" indent="0">
              <a:buNone/>
            </a:pPr>
            <a:r>
              <a:rPr lang="en-US" altLang="zh-CN">
                <a:solidFill>
                  <a:schemeClr val="tx1"/>
                </a:solidFill>
              </a:rPr>
              <a:t>hammer out</a:t>
            </a:r>
            <a:r>
              <a:rPr lang="zh-CN" altLang="en-US">
                <a:solidFill>
                  <a:schemeClr val="tx1"/>
                </a:solidFill>
              </a:rPr>
              <a:t>敲定、达成</a:t>
            </a:r>
            <a:endParaRPr lang="zh-CN" altLang="en-US">
              <a:solidFill>
                <a:schemeClr val="tx1"/>
              </a:solidFill>
            </a:endParaRPr>
          </a:p>
          <a:p>
            <a:pPr marL="0" indent="0">
              <a:buNone/>
            </a:pPr>
            <a:r>
              <a:rPr lang="en-US" altLang="zh-CN">
                <a:solidFill>
                  <a:schemeClr val="tx1"/>
                </a:solidFill>
              </a:rPr>
              <a:t>The two parties hammered out a package deal after the lengthy negotiation. </a:t>
            </a:r>
            <a:endParaRPr lang="en-US" altLang="zh-CN">
              <a:solidFill>
                <a:schemeClr val="tx1"/>
              </a:solidFill>
            </a:endParaRPr>
          </a:p>
          <a:p>
            <a:pPr marL="0" indent="0">
              <a:buNone/>
            </a:pPr>
            <a:r>
              <a:rPr lang="en-US" altLang="zh-CN">
                <a:solidFill>
                  <a:schemeClr val="tx1"/>
                </a:solidFill>
              </a:rPr>
              <a:t>strike a deal / bargain</a:t>
            </a:r>
            <a:r>
              <a:rPr lang="zh-CN" altLang="en-US">
                <a:solidFill>
                  <a:schemeClr val="tx1"/>
                </a:solidFill>
              </a:rPr>
              <a:t>达成交易</a:t>
            </a:r>
            <a:endParaRPr lang="zh-CN" altLang="en-US">
              <a:solidFill>
                <a:schemeClr val="tx1"/>
              </a:solidFill>
            </a:endParaRPr>
          </a:p>
          <a:p>
            <a:pPr marL="0" indent="0">
              <a:buNone/>
            </a:pPr>
            <a:r>
              <a:rPr lang="en-US" altLang="zh-CN">
                <a:solidFill>
                  <a:schemeClr val="tx1"/>
                </a:solidFill>
              </a:rPr>
              <a:t>call off negotiations</a:t>
            </a:r>
            <a:r>
              <a:rPr lang="zh-CN" altLang="en-US">
                <a:solidFill>
                  <a:schemeClr val="tx1"/>
                </a:solidFill>
              </a:rPr>
              <a:t>取消谈判</a:t>
            </a:r>
            <a:endParaRPr lang="zh-CN" altLang="en-US">
              <a:solidFill>
                <a:schemeClr val="tx1"/>
              </a:solidFill>
            </a:endParaRPr>
          </a:p>
          <a:p>
            <a:pPr marL="0" indent="0">
              <a:buNone/>
            </a:pPr>
            <a:r>
              <a:rPr lang="en-US" altLang="zh-CN">
                <a:solidFill>
                  <a:schemeClr val="tx1"/>
                </a:solidFill>
              </a:rPr>
              <a:t>reach a compromise</a:t>
            </a:r>
            <a:r>
              <a:rPr lang="zh-CN" altLang="en-US">
                <a:solidFill>
                  <a:schemeClr val="tx1"/>
                </a:solidFill>
              </a:rPr>
              <a:t>达成妥协</a:t>
            </a:r>
            <a:endParaRPr lang="zh-CN" altLang="en-US">
              <a:solidFill>
                <a:schemeClr val="tx1"/>
              </a:solidFill>
            </a:endParaRPr>
          </a:p>
          <a:p>
            <a:pPr marL="0" indent="0">
              <a:buNone/>
            </a:pPr>
            <a:r>
              <a:rPr lang="en-US" altLang="zh-CN">
                <a:solidFill>
                  <a:schemeClr val="tx1"/>
                </a:solidFill>
              </a:rPr>
              <a:t>reach a consensus</a:t>
            </a:r>
            <a:r>
              <a:rPr lang="zh-CN" altLang="en-US">
                <a:solidFill>
                  <a:schemeClr val="tx1"/>
                </a:solidFill>
              </a:rPr>
              <a:t>达成一致</a:t>
            </a:r>
            <a:endParaRPr lang="zh-CN" altLang="en-US">
              <a:solidFill>
                <a:schemeClr val="tx1"/>
              </a:solidFill>
            </a:endParaRPr>
          </a:p>
          <a:p>
            <a:pPr marL="0" indent="0">
              <a:buNone/>
            </a:pPr>
            <a:r>
              <a:rPr lang="en-US" altLang="zh-CN">
                <a:solidFill>
                  <a:schemeClr val="tx1"/>
                </a:solidFill>
              </a:rPr>
              <a:t>in good faith</a:t>
            </a:r>
            <a:r>
              <a:rPr lang="zh-CN" altLang="en-US">
                <a:solidFill>
                  <a:schemeClr val="tx1"/>
                </a:solidFill>
              </a:rPr>
              <a:t>真诚地</a:t>
            </a:r>
            <a:endParaRPr lang="zh-CN" altLang="en-US">
              <a:solidFill>
                <a:schemeClr val="tx1"/>
              </a:solidFill>
            </a:endParaRPr>
          </a:p>
          <a:p>
            <a:pPr marL="0" indent="0">
              <a:buNone/>
            </a:pPr>
            <a:r>
              <a:rPr lang="en-US" altLang="zh-CN">
                <a:solidFill>
                  <a:schemeClr val="tx1"/>
                </a:solidFill>
              </a:rPr>
              <a:t>They negotiated in good faith, aiming for a fair deal. </a:t>
            </a:r>
            <a:endParaRPr lang="en-US" altLang="zh-CN">
              <a:solidFill>
                <a:schemeClr val="tx1"/>
              </a:solidFill>
            </a:endParaRPr>
          </a:p>
          <a:p>
            <a:pPr marL="0" indent="0">
              <a:buNone/>
            </a:pPr>
            <a:r>
              <a:rPr lang="en-US" altLang="zh-CN">
                <a:solidFill>
                  <a:schemeClr val="tx1"/>
                </a:solidFill>
                <a:sym typeface="+mn-ea"/>
              </a:rPr>
              <a:t>The tension in the room dissolved as both parties discovered their shared desire for resolution. </a:t>
            </a:r>
            <a:endParaRPr lang="en-US" altLang="zh-CN">
              <a:solidFill>
                <a:schemeClr val="tx1"/>
              </a:solidFill>
              <a:sym typeface="+mn-ea"/>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6231</Words>
  <Application>WPS 演示</Application>
  <PresentationFormat>宽屏</PresentationFormat>
  <Paragraphs>98</Paragraphs>
  <Slides>12</Slides>
  <Notes>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12</vt:i4>
      </vt:variant>
    </vt:vector>
  </HeadingPairs>
  <TitlesOfParts>
    <vt:vector size="23" baseType="lpstr">
      <vt:lpstr>Arial</vt:lpstr>
      <vt:lpstr>宋体</vt:lpstr>
      <vt:lpstr>Wingdings</vt:lpstr>
      <vt:lpstr>Wingdings</vt:lpstr>
      <vt:lpstr>微软雅黑</vt:lpstr>
      <vt:lpstr>Arial Unicode MS</vt:lpstr>
      <vt:lpstr>Calibri</vt:lpstr>
      <vt:lpstr>Bookman Old Style</vt:lpstr>
      <vt:lpstr>Mongolian Baiti</vt:lpstr>
      <vt:lpstr>Sitka Small</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马宝栋</cp:lastModifiedBy>
  <cp:revision>181</cp:revision>
  <dcterms:created xsi:type="dcterms:W3CDTF">2019-06-19T02:08:00Z</dcterms:created>
  <dcterms:modified xsi:type="dcterms:W3CDTF">2026-01-21T12:36:32Z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084CCD8BF49249668335F16FBCEB3A03_11</vt:lpwstr>
  </property>
</Properties>
</file>