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image" Target="../media/image8.png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8.xml"/><Relationship Id="rId2" Type="http://schemas.openxmlformats.org/officeDocument/2006/relationships/image" Target="../media/image9.jpeg"/><Relationship Id="rId1" Type="http://schemas.openxmlformats.org/officeDocument/2006/relationships/tags" Target="../tags/tag8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0.xml"/><Relationship Id="rId2" Type="http://schemas.openxmlformats.org/officeDocument/2006/relationships/image" Target="../media/image10.jpeg"/><Relationship Id="rId1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1.jpeg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2.jpeg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3.jpeg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4.jpeg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5.jpeg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>
                <a:solidFill>
                  <a:srgbClr val="FF0000"/>
                </a:solidFill>
              </a:rPr>
              <a:t>《读后续写工具箱》精编七</a:t>
            </a:r>
            <a:endParaRPr lang="zh-CN" altLang="zh-CN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575945"/>
            <a:ext cx="10968990" cy="5673725"/>
          </a:xfrm>
          <a:ln>
            <a:solidFill>
              <a:schemeClr val="accent1"/>
            </a:solidFill>
          </a:ln>
        </p:spPr>
        <p:txBody>
          <a:bodyPr/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红色方框内的句子）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garden behind the old wall was nothing like she had imagined: lush, fragrant, and glowing with unexpected life.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garden behind the old wall was nothing like she had imagined: lush, fragrant, and glowing with unexpected life. 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Flowers of different colors strove to show their beauty, amid which were flying humming bees. </a:t>
            </a:r>
            <a:endParaRPr lang="en-US" altLang="zh-CN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12.3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消极惊讶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dismayed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惊愕且失望的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en-US" altLang="zh-CN"/>
              <a:t>                                                                                                                                                                                                      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8125" y="347980"/>
            <a:ext cx="11529695" cy="48666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596900"/>
            <a:ext cx="10968990" cy="5652770"/>
          </a:xfrm>
          <a:ln>
            <a:solidFill>
              <a:schemeClr val="accent1"/>
            </a:solidFill>
          </a:ln>
        </p:spPr>
        <p:txBody>
          <a:bodyPr/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</a:rPr>
              <a:t>stagger</a:t>
            </a:r>
            <a:r>
              <a:rPr lang="zh-CN" altLang="en-US">
                <a:solidFill>
                  <a:schemeClr val="tx1"/>
                </a:solidFill>
              </a:rPr>
              <a:t>感到震惊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</a:rPr>
              <a:t>He was staggered by the sudden accusation made against him. </a:t>
            </a:r>
            <a:endParaRPr lang="en-US" altLang="zh-CN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FF0000"/>
                </a:solidFill>
              </a:rPr>
              <a:t>P</a:t>
            </a:r>
            <a:r>
              <a:rPr lang="en-US" altLang="zh-CN" baseline="-25000">
                <a:solidFill>
                  <a:srgbClr val="FF0000"/>
                </a:solidFill>
              </a:rPr>
              <a:t>145 </a:t>
            </a:r>
            <a:r>
              <a:rPr lang="zh-CN" altLang="en-US">
                <a:solidFill>
                  <a:srgbClr val="FF0000"/>
                </a:solidFill>
              </a:rPr>
              <a:t>第</a:t>
            </a:r>
            <a:r>
              <a:rPr lang="en-US" altLang="zh-CN">
                <a:solidFill>
                  <a:srgbClr val="FF0000"/>
                </a:solidFill>
              </a:rPr>
              <a:t>13</a:t>
            </a:r>
            <a:r>
              <a:rPr lang="zh-CN" altLang="en-US">
                <a:solidFill>
                  <a:srgbClr val="FF0000"/>
                </a:solidFill>
              </a:rPr>
              <a:t>章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爱与感恩</a:t>
            </a:r>
            <a:endParaRPr lang="zh-CN" altLang="en-US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FF0000"/>
                </a:solidFill>
              </a:rPr>
              <a:t>It was a love that flowed through me like a gentle river, quietly nurturing every corner of my soul. (</a:t>
            </a:r>
            <a:r>
              <a:rPr lang="zh-CN" altLang="en-US">
                <a:solidFill>
                  <a:srgbClr val="FF0000"/>
                </a:solidFill>
              </a:rPr>
              <a:t>这个写得不孬）</a:t>
            </a:r>
            <a:endParaRPr lang="zh-CN" altLang="en-US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13.1 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亲情之爱</a:t>
            </a:r>
            <a:endParaRPr lang="zh-CN" alt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</a:rPr>
              <a:t>nurturing</a:t>
            </a:r>
            <a:r>
              <a:rPr lang="zh-CN" altLang="en-US">
                <a:solidFill>
                  <a:schemeClr val="tx1"/>
                </a:solidFill>
                <a:effectLst/>
              </a:rPr>
              <a:t>有养育之爱的、关爱的</a:t>
            </a:r>
            <a:endParaRPr lang="zh-CN" altLang="en-US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</a:rPr>
              <a:t>These delicate plants need careful nurturing. </a:t>
            </a:r>
            <a:endParaRPr lang="en-US" altLang="zh-CN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</a:rPr>
              <a:t>feel deeply cared for</a:t>
            </a:r>
            <a:r>
              <a:rPr lang="zh-CN" altLang="en-US">
                <a:solidFill>
                  <a:schemeClr val="tx1"/>
                </a:solidFill>
                <a:effectLst/>
              </a:rPr>
              <a:t>感到被深切关爱</a:t>
            </a:r>
            <a:endParaRPr lang="zh-CN" altLang="en-US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</a:rPr>
              <a:t>She felt deeply care for when her grandmother brought soup all the way to her dorm. </a:t>
            </a:r>
            <a:endParaRPr lang="en-US" altLang="zh-CN">
              <a:solidFill>
                <a:schemeClr val="tx1"/>
              </a:solidFill>
              <a:effectLst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502285"/>
            <a:ext cx="10968990" cy="5747385"/>
          </a:xfrm>
          <a:ln>
            <a:solidFill>
              <a:schemeClr val="accent1"/>
            </a:solidFill>
          </a:ln>
        </p:spPr>
        <p:txBody>
          <a:bodyPr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24_191339_com.baidu.netdisk_ed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" y="731520"/>
            <a:ext cx="10738485" cy="51517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513080"/>
            <a:ext cx="10968990" cy="5736590"/>
          </a:xfrm>
          <a:ln>
            <a:solidFill>
              <a:schemeClr val="accent1"/>
            </a:solidFill>
          </a:ln>
        </p:spPr>
        <p:txBody>
          <a:bodyPr/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</a:rPr>
              <a:t>13.2</a:t>
            </a:r>
            <a:r>
              <a:rPr lang="zh-CN" altLang="en-US">
                <a:solidFill>
                  <a:schemeClr val="tx1"/>
                </a:solidFill>
              </a:rPr>
              <a:t>友情之爱</a:t>
            </a:r>
            <a:endParaRPr lang="zh-CN" altLang="en-US">
              <a:solidFill>
                <a:schemeClr val="tx1"/>
              </a:solidFill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</a:rPr>
              <a:t>understanding, considerate, thoughtful</a:t>
            </a:r>
            <a:r>
              <a:rPr lang="zh-CN" altLang="en-US">
                <a:solidFill>
                  <a:schemeClr val="tx1"/>
                </a:solidFill>
              </a:rPr>
              <a:t>善解人意的、体贴的</a:t>
            </a:r>
            <a:endParaRPr lang="zh-CN" altLang="en-US">
              <a:solidFill>
                <a:schemeClr val="tx1"/>
              </a:solidFill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</a:rPr>
              <a:t>She appreciated how understanding her best friend was... </a:t>
            </a:r>
            <a:endParaRPr lang="en-US" altLang="zh-CN">
              <a:solidFill>
                <a:schemeClr val="tx1"/>
              </a:solidFill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</a:rPr>
              <a:t>confide in sb. </a:t>
            </a:r>
            <a:r>
              <a:rPr lang="zh-CN" altLang="en-US">
                <a:solidFill>
                  <a:schemeClr val="tx1"/>
                </a:solidFill>
              </a:rPr>
              <a:t>向某人透露</a:t>
            </a:r>
            <a:endParaRPr lang="zh-CN" altLang="en-US">
              <a:solidFill>
                <a:schemeClr val="tx1"/>
              </a:solidFill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</a:rPr>
              <a:t>confide sth. to sb. </a:t>
            </a:r>
            <a:r>
              <a:rPr lang="zh-CN" altLang="en-US">
                <a:solidFill>
                  <a:schemeClr val="tx1"/>
                </a:solidFill>
              </a:rPr>
              <a:t>向某人吐露</a:t>
            </a:r>
            <a:endParaRPr lang="zh-CN" altLang="en-US">
              <a:solidFill>
                <a:schemeClr val="tx1"/>
              </a:solidFill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>
                <a:solidFill>
                  <a:schemeClr val="tx1"/>
                </a:solidFill>
              </a:rPr>
              <a:t>confidence</a:t>
            </a:r>
            <a:r>
              <a:rPr lang="zh-CN" altLang="en-US">
                <a:solidFill>
                  <a:schemeClr val="tx1"/>
                </a:solidFill>
              </a:rPr>
              <a:t>机密、秘密（</a:t>
            </a:r>
            <a:r>
              <a:rPr lang="en-US" altLang="zh-CN">
                <a:solidFill>
                  <a:schemeClr val="tx1"/>
                </a:solidFill>
              </a:rPr>
              <a:t>I could never forgive Mike for betraying a confidence.) </a:t>
            </a:r>
            <a:endParaRPr lang="en-US" altLang="zh-CN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 descr="Screenshot_20251124_192247_com.xingin.xhs_edit_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773045"/>
            <a:ext cx="6928485" cy="2573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14730" y="5626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下节课从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P149 13.3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感恩开始</a:t>
            </a: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491490"/>
            <a:ext cx="10968990" cy="5758180"/>
          </a:xfrm>
          <a:ln>
            <a:solidFill>
              <a:schemeClr val="accent1"/>
            </a:solidFill>
          </a:ln>
        </p:spPr>
        <p:txBody>
          <a:bodyPr/>
          <a:p>
            <a:pPr marL="0" indent="0">
              <a:buNone/>
            </a:pP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565785"/>
            <a:ext cx="10968990" cy="5683885"/>
          </a:xfrm>
          <a:ln>
            <a:solidFill>
              <a:schemeClr val="accent1"/>
            </a:solidFill>
          </a:ln>
        </p:spPr>
        <p:txBody>
          <a:bodyPr/>
          <a:p>
            <a:pPr marL="0" indent="0" algn="just"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2400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139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惊讶</a:t>
            </a:r>
            <a:endParaRPr lang="zh-CN" alt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Surprise shot through me like an electric current before I had time to doubt it, making my heart race and my mind spin. (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这个句子写得还行）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be taken aback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惊讶</a:t>
            </a:r>
            <a:endParaRPr lang="zh-CN" alt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She was taken aback when the teacher called her name first.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比较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 She was taken aback when the teacher called her names.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taken aback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blown away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Ethan was taken aback by the sudden, frantic fluttering of the trapped bird.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628650"/>
            <a:ext cx="10968990" cy="5737225"/>
          </a:xfrm>
          <a:ln>
            <a:solidFill>
              <a:schemeClr val="accent1"/>
            </a:solidFill>
          </a:ln>
        </p:spPr>
        <p:txBody>
          <a:bodyPr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24_160921_com.xingin.xhs_edit_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" y="628650"/>
            <a:ext cx="11051540" cy="57365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523240"/>
            <a:ext cx="10968990" cy="5726430"/>
          </a:xfrm>
          <a:ln>
            <a:solidFill>
              <a:schemeClr val="accent1"/>
            </a:solidFill>
          </a:ln>
        </p:spPr>
        <p:txBody>
          <a:bodyPr/>
          <a:p>
            <a:pPr marL="0" indent="0">
              <a:buNone/>
            </a:pPr>
            <a:r>
              <a:rPr lang="en-US" altLang="zh-CN" sz="2000" b="1">
                <a:solidFill>
                  <a:schemeClr val="tx1"/>
                </a:solidFill>
              </a:rPr>
              <a:t>raise an eyebrow</a:t>
            </a:r>
            <a:r>
              <a:rPr lang="zh-CN" altLang="en-US" sz="2000" b="1">
                <a:solidFill>
                  <a:schemeClr val="tx1"/>
                </a:solidFill>
              </a:rPr>
              <a:t>挑眉表示惊讶（底下的例句一般）</a:t>
            </a:r>
            <a:endParaRPr lang="zh-CN" altLang="en-US" sz="2000" b="1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 sz="2000" b="1">
              <a:solidFill>
                <a:schemeClr val="tx1"/>
              </a:solidFill>
            </a:endParaRPr>
          </a:p>
        </p:txBody>
      </p:sp>
      <p:pic>
        <p:nvPicPr>
          <p:cNvPr id="4" name="图片 3" descr="Screenshot_20251124_162600_com.xingin.xhs_edit_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" y="1223010"/>
            <a:ext cx="10968990" cy="50260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491490"/>
            <a:ext cx="10968990" cy="5758180"/>
          </a:xfrm>
          <a:ln>
            <a:solidFill>
              <a:schemeClr val="accent1"/>
            </a:solidFill>
          </a:ln>
        </p:spPr>
        <p:txBody>
          <a:bodyPr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24_162637_com.xingin.xhs_edit_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30" y="365760"/>
            <a:ext cx="7869555" cy="60090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502285"/>
            <a:ext cx="10968990" cy="5747385"/>
          </a:xfrm>
        </p:spPr>
        <p:txBody>
          <a:bodyPr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24_162641_com.xingin.xhs_edit_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235" y="502285"/>
            <a:ext cx="9500870" cy="5747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575945"/>
            <a:ext cx="10968990" cy="5673725"/>
          </a:xfrm>
        </p:spPr>
        <p:txBody>
          <a:bodyPr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24_162646_com.xingin.xhs_edit_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55" y="575310"/>
            <a:ext cx="9083040" cy="57461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554355"/>
            <a:ext cx="10968990" cy="5695315"/>
          </a:xfrm>
          <a:ln>
            <a:solidFill>
              <a:schemeClr val="accent1"/>
            </a:solidFill>
          </a:ln>
        </p:spPr>
        <p:txBody>
          <a:bodyPr>
            <a:noAutofit/>
          </a:bodyPr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（红色方框最后一句）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Flipping through the library book, he came across an old train ticket dated ten years ago.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12.2 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积极惊讶</a:t>
            </a:r>
            <a:endParaRPr lang="zh-CN" alt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astonished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极为惊讶</a:t>
            </a: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They were astonished to learn they had won the lottery.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Astonished, he feasted his eyes on the lifelike dragon on the blackboard with shining scales and forbidding claws. It seemed as if it would come to life and soar in the sky!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astound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极为惊讶（补充的）</a:t>
            </a:r>
            <a:endParaRPr lang="zh-CN" alt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Ambassadors from Western countries presented guns and cannons to Emperor Qianlong, only to see his arrogant look, which astounded them.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stunned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极为惊讶；留下深刻印象</a:t>
            </a:r>
            <a:endParaRPr lang="zh-CN" alt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wide expanse of rape flowers was so stunning that she lost herself in it.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523240"/>
            <a:ext cx="10968990" cy="5726430"/>
          </a:xfrm>
          <a:ln>
            <a:solidFill>
              <a:schemeClr val="accent1"/>
            </a:solidFill>
          </a:ln>
        </p:spPr>
        <p:txBody>
          <a:bodyPr/>
          <a:p>
            <a:pPr marL="0" indent="0"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... by surprise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惊讶（底下的例句写得不大行）</a:t>
            </a:r>
            <a:endParaRPr lang="zh-CN" altLang="en-US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students’ tattoos really took me by surprise. </a:t>
            </a:r>
            <a:endParaRPr lang="zh-CN" altLang="en-US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zh-CN" altLang="en-US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图片 3" descr="mmexport1763978223700_edit_268686521800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" y="1703705"/>
            <a:ext cx="3169920" cy="3796665"/>
          </a:xfrm>
          <a:prstGeom prst="rect">
            <a:avLst/>
          </a:prstGeom>
        </p:spPr>
      </p:pic>
      <p:pic>
        <p:nvPicPr>
          <p:cNvPr id="5" name="图片 4" descr="IMG_20251124_1506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0" y="1703705"/>
            <a:ext cx="3361055" cy="37973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2291</Words>
  <Application>WPS 演示</Application>
  <PresentationFormat>宽屏</PresentationFormat>
  <Paragraphs>58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Times New Roman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马宝栋</cp:lastModifiedBy>
  <cp:revision>180</cp:revision>
  <dcterms:created xsi:type="dcterms:W3CDTF">2019-06-19T02:08:00Z</dcterms:created>
  <dcterms:modified xsi:type="dcterms:W3CDTF">2025-11-24T11:28:34Z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2E14341154F942E7A425E12991199D41_11</vt:lpwstr>
  </property>
</Properties>
</file>