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1" r:id="rId5"/>
    <p:sldId id="260" r:id="rId6"/>
  </p:sldIdLst>
  <p:sldSz cx="9144000" cy="6858000" type="screen4x3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2" d="100"/>
          <a:sy n="62" d="100"/>
        </p:scale>
        <p:origin x="1620" y="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C2762-BFFD-48CD-A9DB-F38EF7658959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2639-26AC-496D-BC57-8CA760BA146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C2762-BFFD-48CD-A9DB-F38EF7658959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2639-26AC-496D-BC57-8CA760BA146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C2762-BFFD-48CD-A9DB-F38EF7658959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2639-26AC-496D-BC57-8CA760BA146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C2762-BFFD-48CD-A9DB-F38EF7658959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2639-26AC-496D-BC57-8CA760BA146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C2762-BFFD-48CD-A9DB-F38EF7658959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2639-26AC-496D-BC57-8CA760BA146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C2762-BFFD-48CD-A9DB-F38EF7658959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2639-26AC-496D-BC57-8CA760BA146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C2762-BFFD-48CD-A9DB-F38EF7658959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2639-26AC-496D-BC57-8CA760BA146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C2762-BFFD-48CD-A9DB-F38EF7658959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2639-26AC-496D-BC57-8CA760BA146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C2762-BFFD-48CD-A9DB-F38EF7658959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2639-26AC-496D-BC57-8CA760BA146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C2762-BFFD-48CD-A9DB-F38EF7658959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2639-26AC-496D-BC57-8CA760BA146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C2762-BFFD-48CD-A9DB-F38EF7658959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2639-26AC-496D-BC57-8CA760BA146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C2762-BFFD-48CD-A9DB-F38EF7658959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62639-26AC-496D-BC57-8CA760BA146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23528" y="404664"/>
            <a:ext cx="835292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．在某高等动物细胞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Z</a:t>
            </a:r>
            <a:r>
              <a:rPr lang="zh-CN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的细胞周期中，各时期经历时间依次为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G</a:t>
            </a:r>
            <a:r>
              <a:rPr lang="en-US" altLang="zh-CN" sz="2400" baseline="-2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期（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DNA</a:t>
            </a:r>
            <a:r>
              <a:rPr lang="zh-CN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合成前期）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8 h</a:t>
            </a:r>
            <a:r>
              <a:rPr lang="zh-CN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S</a:t>
            </a:r>
            <a:r>
              <a:rPr lang="zh-CN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期（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DNA</a:t>
            </a:r>
            <a:r>
              <a:rPr lang="zh-CN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合成期）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6 h</a:t>
            </a:r>
            <a:r>
              <a:rPr lang="zh-CN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G</a:t>
            </a:r>
            <a:r>
              <a:rPr lang="en-US" altLang="zh-CN" sz="2400" baseline="-2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期（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DNA</a:t>
            </a:r>
            <a:r>
              <a:rPr lang="zh-CN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合成后期）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 h</a:t>
            </a:r>
            <a:r>
              <a:rPr lang="zh-CN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M</a:t>
            </a:r>
            <a:r>
              <a:rPr lang="zh-CN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期（分裂期）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 h</a:t>
            </a:r>
            <a:r>
              <a:rPr lang="zh-CN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。某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DNA</a:t>
            </a:r>
            <a:r>
              <a:rPr lang="zh-CN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合成抑制剂能特异地抑制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DNA</a:t>
            </a:r>
            <a:r>
              <a:rPr lang="zh-CN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的合成，对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S</a:t>
            </a:r>
            <a:r>
              <a:rPr lang="zh-CN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期以外的细胞无影响，但可以阻止这些细胞进入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S</a:t>
            </a:r>
            <a:r>
              <a:rPr lang="zh-CN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期而停留在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G</a:t>
            </a:r>
            <a:r>
              <a:rPr lang="en-US" altLang="zh-CN" sz="2400" baseline="-2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/S</a:t>
            </a:r>
            <a:r>
              <a:rPr lang="zh-CN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交界处，抑制剂解除后所有细胞能继续进行细胞周期运转。将一定数量的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Z</a:t>
            </a:r>
            <a:r>
              <a:rPr lang="zh-CN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细胞和一定剂量的抑制剂加入细胞培养液中培养一段时间，然后洗脱抑制剂，并更换培养液培养一段时间，第二次加入抑制剂培养一定时间后，可使所有的细胞抑制在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G</a:t>
            </a:r>
            <a:r>
              <a:rPr lang="en-US" altLang="zh-CN" sz="2400" baseline="-2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1/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S</a:t>
            </a:r>
            <a:r>
              <a:rPr lang="zh-CN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交界处，从而实现细胞周期的同步化。下列叙述正确的是</a:t>
            </a:r>
            <a:r>
              <a:rPr lang="en-US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       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lang="zh-CN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fontAlgn="base"/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A. </a:t>
            </a:r>
            <a:r>
              <a:rPr lang="zh-CN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实验开始时，培养液中的处于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M</a:t>
            </a:r>
            <a:r>
              <a:rPr lang="zh-CN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期细胞占的比例可能为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10%</a:t>
            </a:r>
            <a:endParaRPr lang="zh-CN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fontAlgn="base"/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B. </a:t>
            </a:r>
            <a:r>
              <a:rPr lang="zh-CN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第一次加入的抑制剂处理时间应不小于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13 h</a:t>
            </a:r>
            <a:endParaRPr lang="zh-CN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fontAlgn="base"/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C. </a:t>
            </a:r>
            <a:r>
              <a:rPr lang="zh-CN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第一次加入的抑制剂处理应使细胞处于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G</a:t>
            </a:r>
            <a:r>
              <a:rPr lang="en-US" altLang="zh-CN" sz="2400" baseline="-2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/S</a:t>
            </a:r>
            <a:r>
              <a:rPr lang="zh-CN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交界处</a:t>
            </a:r>
          </a:p>
          <a:p>
            <a:pPr fontAlgn="base"/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D. </a:t>
            </a:r>
            <a:r>
              <a:rPr lang="zh-CN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第一次加入的抑制剂洗脱后，细胞培养时间应大于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6 h</a:t>
            </a:r>
            <a:r>
              <a:rPr lang="zh-CN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、小于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14 h</a:t>
            </a:r>
            <a:r>
              <a:rPr lang="zh-CN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时第二次加入抑制剂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88224" y="364502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  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D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19572" y="672877"/>
            <a:ext cx="8172908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2. </a:t>
            </a:r>
            <a:r>
              <a:rPr kumimoji="0" lang="zh-CN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为测定某种细胞分裂的细胞周期，利用</a:t>
            </a:r>
            <a:r>
              <a:rPr kumimoji="0" lang="en-US" altLang="zh-CN" sz="240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kumimoji="0" lang="en-US" altLang="zh-CN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H</a:t>
            </a:r>
            <a:r>
              <a:rPr kumimoji="0" lang="zh-CN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标记的胸腺嘧啶脱氧核苷酸（</a:t>
            </a:r>
            <a:r>
              <a:rPr kumimoji="0" lang="zh-CN" altLang="en-US" sz="240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40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kumimoji="0" lang="en-US" altLang="zh-CN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H-TdR</a:t>
            </a:r>
            <a:r>
              <a:rPr kumimoji="0" lang="zh-CN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）短暂培养该种细胞一段时间后，处于</a:t>
            </a:r>
            <a:r>
              <a:rPr kumimoji="0" lang="en-US" altLang="zh-CN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S</a:t>
            </a:r>
            <a:r>
              <a:rPr kumimoji="0" lang="zh-CN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期的细胞都会被标记。洗脱</a:t>
            </a:r>
            <a:r>
              <a:rPr kumimoji="0" lang="en-US" altLang="zh-CN" sz="240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kumimoji="0" lang="en-US" altLang="zh-CN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H-TdR </a:t>
            </a:r>
            <a:r>
              <a:rPr kumimoji="0" lang="zh-CN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，再移至普通培养基中培养，换用无放射性的新鲜培养液培养，定期检测。不同间隔时间取样，找出正处于分裂期细胞的百分数。</a:t>
            </a:r>
            <a:endParaRPr kumimoji="0" lang="zh-CN" alt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A</a:t>
            </a:r>
            <a:r>
              <a:rPr kumimoji="0" lang="zh-CN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：处于</a:t>
            </a:r>
            <a:r>
              <a:rPr kumimoji="0" lang="en-US" altLang="zh-CN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S</a:t>
            </a:r>
            <a:r>
              <a:rPr kumimoji="0" lang="zh-CN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期的细胞都被</a:t>
            </a:r>
            <a:r>
              <a:rPr kumimoji="0" lang="en-US" altLang="zh-CN" sz="240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kumimoji="0" lang="en-US" altLang="zh-CN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H</a:t>
            </a:r>
            <a:r>
              <a:rPr kumimoji="0" lang="zh-CN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标记；</a:t>
            </a:r>
            <a:r>
              <a:rPr kumimoji="0" lang="en-US" altLang="zh-CN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B</a:t>
            </a:r>
            <a:r>
              <a:rPr kumimoji="0" lang="zh-CN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：被标记细胞最早进入分裂期；</a:t>
            </a:r>
            <a:r>
              <a:rPr kumimoji="0" lang="en-US" altLang="zh-CN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kumimoji="0" lang="zh-CN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：</a:t>
            </a:r>
            <a:r>
              <a:rPr kumimoji="0" lang="en-US" altLang="zh-CN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50%</a:t>
            </a:r>
            <a:r>
              <a:rPr kumimoji="0" lang="zh-CN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分裂期细胞被标记且在增加；</a:t>
            </a:r>
            <a:r>
              <a:rPr kumimoji="0" lang="en-US" altLang="zh-CN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kumimoji="0" lang="zh-CN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：</a:t>
            </a:r>
            <a:r>
              <a:rPr kumimoji="0" lang="en-US" altLang="zh-CN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50%</a:t>
            </a:r>
            <a:r>
              <a:rPr kumimoji="0" lang="zh-CN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分裂期细胞被标记且在减少；</a:t>
            </a:r>
            <a:r>
              <a:rPr kumimoji="0" lang="en-US" altLang="zh-CN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E</a:t>
            </a:r>
            <a:r>
              <a:rPr kumimoji="0" lang="zh-CN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：出现被标记细胞第二次进入分裂期。</a:t>
            </a:r>
            <a:endParaRPr kumimoji="0" lang="zh-CN" alt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则该种细胞的</a:t>
            </a:r>
            <a:r>
              <a:rPr kumimoji="0" lang="en-US" altLang="zh-CN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S</a:t>
            </a:r>
            <a:r>
              <a:rPr kumimoji="0" lang="zh-CN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期为</a:t>
            </a:r>
            <a:r>
              <a:rPr kumimoji="0" lang="zh-CN" altLang="en-US" sz="240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       </a:t>
            </a:r>
            <a:r>
              <a:rPr kumimoji="0" lang="en-US" altLang="zh-CN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h</a:t>
            </a:r>
            <a:r>
              <a:rPr kumimoji="0" lang="zh-CN" altLang="en-US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kumimoji="0" lang="zh-CN" alt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宋体" panose="02010600030101010101" pitchFamily="2" charset="-122"/>
            </a:endParaRPr>
          </a:p>
        </p:txBody>
      </p:sp>
      <p:pic>
        <p:nvPicPr>
          <p:cNvPr id="1028" name="Picture 5" descr="说明: untitl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524003"/>
            <a:ext cx="4848225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14573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63888" y="3995772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</a:rPr>
              <a:t>7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D:\2019至2020高三生物教学\微信图片_2020022216483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3972" y="908721"/>
            <a:ext cx="4374292" cy="45633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2" descr="e6629be4851350c351dd9245bf6136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2114550" y="2124075"/>
            <a:ext cx="4914900" cy="26098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953770" y="1991360"/>
            <a:ext cx="7610475" cy="309245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indent="0"/>
            <a:r>
              <a:rPr lang="en-US" sz="3600" b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A-B</a:t>
            </a:r>
            <a:r>
              <a:rPr lang="zh-CN" sz="3600" b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的时间代表</a:t>
            </a:r>
            <a:r>
              <a:rPr lang="en-US" sz="3600" b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G</a:t>
            </a:r>
            <a:r>
              <a:rPr lang="en-US" sz="3600" b="0" baseline="-2500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2</a:t>
            </a:r>
            <a:r>
              <a:rPr lang="en-US" sz="3600" b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pitchFamily="18" charset="0"/>
              </a:rPr>
              <a:t>	</a:t>
            </a:r>
            <a:r>
              <a:rPr lang="zh-CN" sz="3600" b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期的时间，</a:t>
            </a:r>
            <a:endParaRPr lang="en-US" sz="3600" b="0">
              <a:solidFill>
                <a:srgbClr val="FF0000"/>
              </a:solidFill>
              <a:latin typeface="Calibri" panose="020F0502020204030204" charset="0"/>
              <a:ea typeface="宋体" panose="02010600030101010101" pitchFamily="2" charset="-122"/>
            </a:endParaRPr>
          </a:p>
          <a:p>
            <a:pPr indent="0"/>
            <a:r>
              <a:rPr lang="en-US" sz="3600" b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B-C</a:t>
            </a:r>
            <a:r>
              <a:rPr lang="zh-CN" sz="3600" b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的时间代表</a:t>
            </a:r>
            <a:r>
              <a:rPr lang="en-US" sz="3600" b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M/2</a:t>
            </a:r>
            <a:r>
              <a:rPr lang="zh-CN" sz="3600" b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的时间，</a:t>
            </a:r>
            <a:endParaRPr lang="en-US" sz="3600" b="0">
              <a:solidFill>
                <a:srgbClr val="FF0000"/>
              </a:solidFill>
              <a:latin typeface="Calibri" panose="020F0502020204030204" charset="0"/>
              <a:ea typeface="宋体" panose="02010600030101010101" pitchFamily="2" charset="-122"/>
            </a:endParaRPr>
          </a:p>
          <a:p>
            <a:pPr indent="0"/>
            <a:r>
              <a:rPr lang="en-US" sz="3600" b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C-D</a:t>
            </a:r>
            <a:r>
              <a:rPr lang="zh-CN" sz="3600" b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的时间代表</a:t>
            </a:r>
            <a:r>
              <a:rPr lang="en-US" sz="3600" b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S</a:t>
            </a:r>
            <a:r>
              <a:rPr lang="zh-CN" sz="3600" b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期的时间，</a:t>
            </a:r>
            <a:endParaRPr lang="en-US" sz="3600" b="0">
              <a:solidFill>
                <a:srgbClr val="FF0000"/>
              </a:solidFill>
              <a:latin typeface="Calibri" panose="020F0502020204030204" charset="0"/>
              <a:ea typeface="宋体" panose="02010600030101010101" pitchFamily="2" charset="-122"/>
            </a:endParaRPr>
          </a:p>
          <a:p>
            <a:pPr indent="0"/>
            <a:r>
              <a:rPr lang="en-US" sz="3600" b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D-E</a:t>
            </a:r>
            <a:r>
              <a:rPr lang="zh-CN" sz="3600" b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的时间代表</a:t>
            </a:r>
            <a:r>
              <a:rPr lang="en-US" sz="3600" b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M/2+G</a:t>
            </a:r>
            <a:r>
              <a:rPr lang="en-US" sz="3600" b="0" baseline="-2500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1</a:t>
            </a:r>
            <a:r>
              <a:rPr lang="en-US" sz="3600" b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+G</a:t>
            </a:r>
            <a:r>
              <a:rPr lang="en-US" sz="3600" b="0" baseline="-2500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2</a:t>
            </a:r>
            <a:r>
              <a:rPr lang="zh-CN" sz="3600" b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的时间，</a:t>
            </a:r>
            <a:endParaRPr lang="en-US" sz="3600" b="0">
              <a:solidFill>
                <a:srgbClr val="FF0000"/>
              </a:solidFill>
              <a:latin typeface="Calibri" panose="020F0502020204030204" charset="0"/>
              <a:ea typeface="宋体" panose="02010600030101010101" pitchFamily="2" charset="-122"/>
            </a:endParaRPr>
          </a:p>
          <a:p>
            <a:pPr indent="0"/>
            <a:r>
              <a:rPr lang="en-US" sz="3600" b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B-E</a:t>
            </a:r>
            <a:r>
              <a:rPr lang="zh-CN" sz="3600" b="0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的时间代表一个细胞周期的时间</a:t>
            </a:r>
            <a:endParaRPr lang="en-US" sz="3600" b="0">
              <a:latin typeface="Calibri" panose="020F050202020403020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/>
            <a:r>
              <a:rPr lang="en-US" sz="3600" b="0">
                <a:latin typeface="Calibri" panose="020F0502020204030204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en-US" altLang="en-US" sz="3600" b="0">
              <a:latin typeface="Calibri" panose="020F050202020403020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028" name="Picture 5" descr="说明: untitled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620658"/>
            <a:ext cx="4848225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f0e99224-552f-468a-b0e8-32f0c26a52ff"/>
  <p:tag name="COMMONDATA" val="eyJoZGlkIjoiN2JkOWEzNTliN2FjMjNkZGRlMjA3OWY2YjI3NjU5Zjk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376</Words>
  <Application>Microsoft Office PowerPoint</Application>
  <PresentationFormat>全屏显示(4:3)</PresentationFormat>
  <Paragraphs>16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宋体</vt:lpstr>
      <vt:lpstr>微软雅黑</vt:lpstr>
      <vt:lpstr>Arial</vt:lpstr>
      <vt:lpstr>Calibri</vt:lpstr>
      <vt:lpstr>Times New Roman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002</dc:creator>
  <cp:lastModifiedBy>³He</cp:lastModifiedBy>
  <cp:revision>7</cp:revision>
  <dcterms:created xsi:type="dcterms:W3CDTF">2021-09-08T00:51:00Z</dcterms:created>
  <dcterms:modified xsi:type="dcterms:W3CDTF">2025-08-21T09:29:49Z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B25321050F95420C9D81921D0AE6D3CD_13</vt:lpwstr>
  </property>
  <property fmtid="{D5CDD505-2E9C-101B-9397-08002B2CF9AE}" pid="3" name="KSOProductBuildVer">
    <vt:lpwstr>2052-12.1.0.21915</vt:lpwstr>
  </property>
</Properties>
</file>