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heme/theme2.xml" ContentType="application/vnd.openxmlformats-officedocument.theme+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notesSlides/notesSlide1.xml" ContentType="application/vnd.openxmlformats-officedocument.presentationml.notesSlide+xml"/>
  <Override PartName="/ppt/tags/tag278.xml" ContentType="application/vnd.openxmlformats-officedocument.presentationml.tags+xml"/>
  <Override PartName="/ppt/tags/tag279.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notesSlides/notesSlide2.xml" ContentType="application/vnd.openxmlformats-officedocument.presentationml.notesSlide+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tags/tag395.xml" ContentType="application/vnd.openxmlformats-officedocument.presentationml.tags+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tags/tag400.xml" ContentType="application/vnd.openxmlformats-officedocument.presentationml.tags+xml"/>
  <Override PartName="/ppt/tags/tag401.xml" ContentType="application/vnd.openxmlformats-officedocument.presentationml.tags+xml"/>
  <Override PartName="/ppt/tags/tag402.xml" ContentType="application/vnd.openxmlformats-officedocument.presentationml.tags+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tags/tag406.xml" ContentType="application/vnd.openxmlformats-officedocument.presentationml.tags+xml"/>
  <Override PartName="/ppt/tags/tag407.xml" ContentType="application/vnd.openxmlformats-officedocument.presentationml.tags+xml"/>
  <Override PartName="/ppt/tags/tag408.xml" ContentType="application/vnd.openxmlformats-officedocument.presentationml.tags+xml"/>
  <Override PartName="/ppt/tags/tag409.xml" ContentType="application/vnd.openxmlformats-officedocument.presentationml.tags+xml"/>
  <Override PartName="/ppt/tags/tag410.xml" ContentType="application/vnd.openxmlformats-officedocument.presentationml.tags+xml"/>
  <Override PartName="/ppt/tags/tag411.xml" ContentType="application/vnd.openxmlformats-officedocument.presentationml.tags+xml"/>
  <Override PartName="/ppt/tags/tag412.xml" ContentType="application/vnd.openxmlformats-officedocument.presentationml.tags+xml"/>
  <Override PartName="/ppt/tags/tag413.xml" ContentType="application/vnd.openxmlformats-officedocument.presentationml.tags+xml"/>
  <Override PartName="/ppt/tags/tag414.xml" ContentType="application/vnd.openxmlformats-officedocument.presentationml.tags+xml"/>
  <Override PartName="/ppt/tags/tag415.xml" ContentType="application/vnd.openxmlformats-officedocument.presentationml.tags+xml"/>
  <Override PartName="/ppt/tags/tag416.xml" ContentType="application/vnd.openxmlformats-officedocument.presentationml.tags+xml"/>
  <Override PartName="/ppt/tags/tag417.xml" ContentType="application/vnd.openxmlformats-officedocument.presentationml.tags+xml"/>
  <Override PartName="/ppt/tags/tag418.xml" ContentType="application/vnd.openxmlformats-officedocument.presentationml.tags+xml"/>
  <Override PartName="/ppt/tags/tag419.xml" ContentType="application/vnd.openxmlformats-officedocument.presentationml.tags+xml"/>
  <Override PartName="/ppt/tags/tag420.xml" ContentType="application/vnd.openxmlformats-officedocument.presentationml.tags+xml"/>
  <Override PartName="/ppt/tags/tag421.xml" ContentType="application/vnd.openxmlformats-officedocument.presentationml.tags+xml"/>
  <Override PartName="/ppt/tags/tag422.xml" ContentType="application/vnd.openxmlformats-officedocument.presentationml.tags+xml"/>
  <Override PartName="/ppt/tags/tag423.xml" ContentType="application/vnd.openxmlformats-officedocument.presentationml.tags+xml"/>
  <Override PartName="/ppt/tags/tag424.xml" ContentType="application/vnd.openxmlformats-officedocument.presentationml.tags+xml"/>
  <Override PartName="/ppt/tags/tag425.xml" ContentType="application/vnd.openxmlformats-officedocument.presentationml.tags+xml"/>
  <Override PartName="/ppt/tags/tag426.xml" ContentType="application/vnd.openxmlformats-officedocument.presentationml.tags+xml"/>
  <Override PartName="/ppt/tags/tag427.xml" ContentType="application/vnd.openxmlformats-officedocument.presentationml.tags+xml"/>
  <Override PartName="/ppt/tags/tag428.xml" ContentType="application/vnd.openxmlformats-officedocument.presentationml.tags+xml"/>
  <Override PartName="/ppt/tags/tag429.xml" ContentType="application/vnd.openxmlformats-officedocument.presentationml.tags+xml"/>
  <Override PartName="/ppt/tags/tag430.xml" ContentType="application/vnd.openxmlformats-officedocument.presentationml.tags+xml"/>
  <Override PartName="/ppt/tags/tag431.xml" ContentType="application/vnd.openxmlformats-officedocument.presentationml.tags+xml"/>
  <Override PartName="/ppt/tags/tag432.xml" ContentType="application/vnd.openxmlformats-officedocument.presentationml.tags+xml"/>
  <Override PartName="/ppt/tags/tag433.xml" ContentType="application/vnd.openxmlformats-officedocument.presentationml.tags+xml"/>
  <Override PartName="/ppt/tags/tag434.xml" ContentType="application/vnd.openxmlformats-officedocument.presentationml.tags+xml"/>
  <Override PartName="/ppt/tags/tag435.xml" ContentType="application/vnd.openxmlformats-officedocument.presentationml.tags+xml"/>
  <Override PartName="/ppt/tags/tag436.xml" ContentType="application/vnd.openxmlformats-officedocument.presentationml.tags+xml"/>
  <Override PartName="/ppt/tags/tag437.xml" ContentType="application/vnd.openxmlformats-officedocument.presentationml.tags+xml"/>
  <Override PartName="/ppt/tags/tag438.xml" ContentType="application/vnd.openxmlformats-officedocument.presentationml.tags+xml"/>
  <Override PartName="/ppt/tags/tag439.xml" ContentType="application/vnd.openxmlformats-officedocument.presentationml.tags+xml"/>
  <Override PartName="/ppt/tags/tag440.xml" ContentType="application/vnd.openxmlformats-officedocument.presentationml.tags+xml"/>
  <Override PartName="/ppt/tags/tag441.xml" ContentType="application/vnd.openxmlformats-officedocument.presentationml.tags+xml"/>
  <Override PartName="/ppt/tags/tag442.xml" ContentType="application/vnd.openxmlformats-officedocument.presentationml.tags+xml"/>
  <Override PartName="/ppt/tags/tag443.xml" ContentType="application/vnd.openxmlformats-officedocument.presentationml.tags+xml"/>
  <Override PartName="/ppt/tags/tag444.xml" ContentType="application/vnd.openxmlformats-officedocument.presentationml.tags+xml"/>
  <Override PartName="/ppt/tags/tag445.xml" ContentType="application/vnd.openxmlformats-officedocument.presentationml.tags+xml"/>
  <Override PartName="/ppt/tags/tag446.xml" ContentType="application/vnd.openxmlformats-officedocument.presentationml.tags+xml"/>
  <Override PartName="/ppt/tags/tag447.xml" ContentType="application/vnd.openxmlformats-officedocument.presentationml.tags+xml"/>
  <Override PartName="/ppt/tags/tag448.xml" ContentType="application/vnd.openxmlformats-officedocument.presentationml.tags+xml"/>
  <Override PartName="/ppt/tags/tag449.xml" ContentType="application/vnd.openxmlformats-officedocument.presentationml.tags+xml"/>
  <Override PartName="/ppt/tags/tag450.xml" ContentType="application/vnd.openxmlformats-officedocument.presentationml.tags+xml"/>
  <Override PartName="/ppt/tags/tag451.xml" ContentType="application/vnd.openxmlformats-officedocument.presentationml.tags+xml"/>
  <Override PartName="/ppt/tags/tag452.xml" ContentType="application/vnd.openxmlformats-officedocument.presentationml.tags+xml"/>
  <Override PartName="/ppt/tags/tag453.xml" ContentType="application/vnd.openxmlformats-officedocument.presentationml.tags+xml"/>
  <Override PartName="/ppt/tags/tag454.xml" ContentType="application/vnd.openxmlformats-officedocument.presentationml.tags+xml"/>
  <Override PartName="/ppt/tags/tag455.xml" ContentType="application/vnd.openxmlformats-officedocument.presentationml.tags+xml"/>
  <Override PartName="/ppt/tags/tag456.xml" ContentType="application/vnd.openxmlformats-officedocument.presentationml.tags+xml"/>
  <Override PartName="/ppt/tags/tag457.xml" ContentType="application/vnd.openxmlformats-officedocument.presentationml.tags+xml"/>
  <Override PartName="/ppt/tags/tag458.xml" ContentType="application/vnd.openxmlformats-officedocument.presentationml.tags+xml"/>
  <Override PartName="/ppt/tags/tag459.xml" ContentType="application/vnd.openxmlformats-officedocument.presentationml.tags+xml"/>
  <Override PartName="/ppt/tags/tag460.xml" ContentType="application/vnd.openxmlformats-officedocument.presentationml.tags+xml"/>
  <Override PartName="/ppt/tags/tag461.xml" ContentType="application/vnd.openxmlformats-officedocument.presentationml.tags+xml"/>
  <Override PartName="/ppt/tags/tag462.xml" ContentType="application/vnd.openxmlformats-officedocument.presentationml.tags+xml"/>
  <Override PartName="/ppt/tags/tag463.xml" ContentType="application/vnd.openxmlformats-officedocument.presentationml.tags+xml"/>
  <Override PartName="/ppt/tags/tag464.xml" ContentType="application/vnd.openxmlformats-officedocument.presentationml.tags+xml"/>
  <Override PartName="/ppt/tags/tag465.xml" ContentType="application/vnd.openxmlformats-officedocument.presentationml.tags+xml"/>
  <Override PartName="/ppt/tags/tag466.xml" ContentType="application/vnd.openxmlformats-officedocument.presentationml.tags+xml"/>
  <Override PartName="/ppt/tags/tag467.xml" ContentType="application/vnd.openxmlformats-officedocument.presentationml.tags+xml"/>
  <Override PartName="/ppt/tags/tag468.xml" ContentType="application/vnd.openxmlformats-officedocument.presentationml.tags+xml"/>
  <Override PartName="/ppt/tags/tag469.xml" ContentType="application/vnd.openxmlformats-officedocument.presentationml.tags+xml"/>
  <Override PartName="/ppt/tags/tag470.xml" ContentType="application/vnd.openxmlformats-officedocument.presentationml.tags+xml"/>
  <Override PartName="/ppt/tags/tag471.xml" ContentType="application/vnd.openxmlformats-officedocument.presentationml.tags+xml"/>
  <Override PartName="/ppt/tags/tag472.xml" ContentType="application/vnd.openxmlformats-officedocument.presentationml.tags+xml"/>
  <Override PartName="/ppt/tags/tag473.xml" ContentType="application/vnd.openxmlformats-officedocument.presentationml.tags+xml"/>
  <Override PartName="/ppt/tags/tag474.xml" ContentType="application/vnd.openxmlformats-officedocument.presentationml.tags+xml"/>
  <Override PartName="/ppt/tags/tag475.xml" ContentType="application/vnd.openxmlformats-officedocument.presentationml.tags+xml"/>
  <Override PartName="/ppt/tags/tag476.xml" ContentType="application/vnd.openxmlformats-officedocument.presentationml.tags+xml"/>
  <Override PartName="/ppt/tags/tag477.xml" ContentType="application/vnd.openxmlformats-officedocument.presentationml.tags+xml"/>
  <Override PartName="/ppt/tags/tag478.xml" ContentType="application/vnd.openxmlformats-officedocument.presentationml.tags+xml"/>
  <Override PartName="/ppt/tags/tag479.xml" ContentType="application/vnd.openxmlformats-officedocument.presentationml.tags+xml"/>
  <Override PartName="/ppt/tags/tag480.xml" ContentType="application/vnd.openxmlformats-officedocument.presentationml.tags+xml"/>
  <Override PartName="/ppt/tags/tag48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8"/>
  </p:notesMasterIdLst>
  <p:sldIdLst>
    <p:sldId id="256" r:id="rId2"/>
    <p:sldId id="318" r:id="rId3"/>
    <p:sldId id="257" r:id="rId4"/>
    <p:sldId id="258" r:id="rId5"/>
    <p:sldId id="259" r:id="rId6"/>
    <p:sldId id="260" r:id="rId7"/>
    <p:sldId id="261" r:id="rId8"/>
    <p:sldId id="313" r:id="rId9"/>
    <p:sldId id="299" r:id="rId10"/>
    <p:sldId id="298" r:id="rId11"/>
    <p:sldId id="300" r:id="rId12"/>
    <p:sldId id="301" r:id="rId13"/>
    <p:sldId id="297" r:id="rId14"/>
    <p:sldId id="295" r:id="rId15"/>
    <p:sldId id="302" r:id="rId16"/>
    <p:sldId id="303" r:id="rId17"/>
    <p:sldId id="319" r:id="rId18"/>
    <p:sldId id="304" r:id="rId19"/>
    <p:sldId id="266" r:id="rId20"/>
    <p:sldId id="305" r:id="rId21"/>
    <p:sldId id="268" r:id="rId22"/>
    <p:sldId id="296" r:id="rId23"/>
    <p:sldId id="306" r:id="rId24"/>
    <p:sldId id="307" r:id="rId25"/>
    <p:sldId id="309" r:id="rId26"/>
    <p:sldId id="310" r:id="rId27"/>
    <p:sldId id="311" r:id="rId28"/>
    <p:sldId id="312" r:id="rId29"/>
    <p:sldId id="314" r:id="rId30"/>
    <p:sldId id="315" r:id="rId31"/>
    <p:sldId id="316" r:id="rId32"/>
    <p:sldId id="317" r:id="rId33"/>
    <p:sldId id="285" r:id="rId34"/>
    <p:sldId id="286" r:id="rId35"/>
    <p:sldId id="287" r:id="rId36"/>
    <p:sldId id="320" r:id="rId37"/>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3"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enovo" initials="" lastIdx="0" clrIdx="0"/>
  <p:cmAuthor id="2" name="薛 华林" initials="薛" lastIdx="0" clrIdx="1"/>
  <p:cmAuthor id="3" name="Administrator" initials="A" lastIdx="0" clrIdx="2"/>
  <p:cmAuthor id="4" name="ZGT" initials="Z" lastIdx="0" clrIdx="3"/>
  <p:cmAuthor id="5" name="kingsoft" initials="k" lastIdx="0" clrIdx="4"/>
  <p:cmAuthor id="6" name="宋洁然" initials="宋" lastIdx="0" clrIdx="5"/>
  <p:cmAuthor id="7" name="ming qiu" initials="m" lastIdx="0" clrIdx="6"/>
  <p:cmAuthor id="8" name="1206988966@qq.com" initials="1" lastIdx="0" clrIdx="7"/>
  <p:cmAuthor id="9" name="姜伟光" initials="姜" lastIdx="0" clrIdx="8"/>
  <p:cmAuthor id="10" name="作者" initials="作" lastIdx="0" clrIdx="9"/>
  <p:cmAuthor id="11" name="yyyaogd@126.com" initials="y" lastIdx="0" clrIdx="10"/>
  <p:cmAuthor id="12" name="wucj" initials="w" lastIdx="0" clrIdx="11"/>
  <p:cmAuthor id="13" name="SkyUser" initials="S" lastIdx="0" clrIdx="12"/>
  <p:cmAuthor id="14" name="admin" initials="a" lastIdx="0" clrIdx="13"/>
  <p:cmAuthor id="15" name="珠珠的电脑" initials="珠" lastIdx="0" clrIdx="14"/>
  <p:cmAuthor id="16" name="aurora" initials="a" lastIdx="0" clrIdx="15"/>
  <p:cmAuthor id="17" name="shx" initials="s" lastIdx="0" clrIdx="16"/>
  <p:cmAuthor id="18" name="cuisyz" initials="c" lastIdx="0" clrIdx="17"/>
  <p:cmAuthor id="19" name="Hiupan" initials="H" lastIdx="0" clrIdx="18"/>
  <p:cmAuthor id="20" name="54410" initials="5" lastIdx="0" clrIdx="19"/>
  <p:cmAuthor id="21" name="86187" initials="8" lastIdx="0" clrIdx="20"/>
  <p:cmAuthor id="22" name="宁鹏鹏" initials="宁" lastIdx="0" clrIdx="21"/>
  <p:cmAuthor id="23" name="Lenovo" initials="L" lastIdx="0" clrIdx="22"/>
  <p:cmAuthor id="24" name="秦 霞" initials="秦" lastIdx="0" clrIdx="23"/>
  <p:cmAuthor id="25" name="骆倩怡_Znauj26B" initials="authorId_382814100" lastIdx="0" clrIdx="24"/>
  <p:cmAuthor id="26" name="21570" initials="2" lastIdx="0" clrIdx="25"/>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DCDCDC"/>
    <a:srgbClr val="F0F0F0"/>
    <a:srgbClr val="E6E6E6"/>
    <a:srgbClr val="C8C8C8"/>
    <a:srgbClr val="FAFAFA"/>
    <a:srgbClr val="BEBEB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778" autoAdjust="0"/>
    <p:restoredTop sz="94660"/>
  </p:normalViewPr>
  <p:slideViewPr>
    <p:cSldViewPr snapToGrid="0" showGuides="1">
      <p:cViewPr varScale="1">
        <p:scale>
          <a:sx n="66" d="100"/>
          <a:sy n="66" d="100"/>
        </p:scale>
        <p:origin x="942" y="30"/>
      </p:cViewPr>
      <p:guideLst>
        <p:guide orient="horz" pos="2183"/>
        <p:guide pos="3840"/>
      </p:guideLst>
    </p:cSldViewPr>
  </p:slideViewPr>
  <p:notesTextViewPr>
    <p:cViewPr>
      <p:scale>
        <a:sx n="3" d="2"/>
        <a:sy n="3" d="2"/>
      </p:scale>
      <p:origin x="0" y="0"/>
    </p:cViewPr>
  </p:notesTextViewPr>
  <p:notesViewPr>
    <p:cSldViewPr snapToGrid="0">
      <p:cViewPr varScale="1">
        <p:scale>
          <a:sx n="92" d="100"/>
          <a:sy n="92" d="100"/>
        </p:scale>
        <p:origin x="2550" y="10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commentAuthors" Target="commentAuthor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t>2025/11/26</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tags" Target="../tags/tag280.xml"/><Relationship Id="rId2" Type="http://schemas.openxmlformats.org/officeDocument/2006/relationships/tags" Target="../tags/tag279.xml"/><Relationship Id="rId1" Type="http://schemas.openxmlformats.org/officeDocument/2006/relationships/tags" Target="../tags/tag278.xml"/><Relationship Id="rId5" Type="http://schemas.openxmlformats.org/officeDocument/2006/relationships/slide" Target="../slides/slide7.xml"/><Relationship Id="rId4"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tags" Target="../tags/tag338.xml"/><Relationship Id="rId2" Type="http://schemas.openxmlformats.org/officeDocument/2006/relationships/tags" Target="../tags/tag337.xml"/><Relationship Id="rId1" Type="http://schemas.openxmlformats.org/officeDocument/2006/relationships/tags" Target="../tags/tag336.xml"/><Relationship Id="rId5" Type="http://schemas.openxmlformats.org/officeDocument/2006/relationships/slide" Target="../slides/slide8.xml"/><Relationship Id="rId4"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custDataLst>
              <p:tags r:id="rId1"/>
            </p:custDataLst>
          </p:nvPr>
        </p:nvSpPr>
        <p:spPr/>
      </p:sp>
      <p:sp>
        <p:nvSpPr>
          <p:cNvPr id="3" name="备注占位符 2"/>
          <p:cNvSpPr>
            <a:spLocks noGrp="1"/>
          </p:cNvSpPr>
          <p:nvPr>
            <p:ph type="body" idx="1"/>
            <p:custDataLst>
              <p:tags r:id="rId2"/>
            </p:custDataLst>
          </p:nvPr>
        </p:nvSpPr>
        <p:spPr/>
        <p:txBody>
          <a:bodyPr/>
          <a:lstStyle/>
          <a:p>
            <a:endParaRPr lang="zh-CN" altLang="en-US"/>
          </a:p>
        </p:txBody>
      </p:sp>
      <p:sp>
        <p:nvSpPr>
          <p:cNvPr id="4" name="灯片编号占位符 3"/>
          <p:cNvSpPr>
            <a:spLocks noGrp="1"/>
          </p:cNvSpPr>
          <p:nvPr>
            <p:ph type="sldNum" sz="quarter" idx="10"/>
            <p:custDataLst>
              <p:tags r:id="rId3"/>
            </p:custDataLst>
          </p:nvPr>
        </p:nvSpPr>
        <p:spPr/>
        <p:txBody>
          <a:bodyPr/>
          <a:lstStyle/>
          <a:p>
            <a:fld id="{629A0958-8093-4677-B24F-6148C87027A6}" type="slidenum">
              <a:rPr lang="zh-CN" altLang="en-US" smtClean="0"/>
              <a:t>7</a:t>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p:cSld>
    <p:bg bwMode="auto">
      <p:bgPr>
        <a:solidFill>
          <a:srgbClr val="FFFFFF"/>
        </a:solidFill>
        <a:effectLst/>
      </p:bgPr>
    </p:bg>
    <p:spTree>
      <p:nvGrpSpPr>
        <p:cNvPr id="1" name=""/>
        <p:cNvGrpSpPr/>
        <p:nvPr/>
      </p:nvGrpSpPr>
      <p:grpSpPr>
        <a:xfrm>
          <a:off x="0" y="0"/>
          <a:ext cx="0" cy="0"/>
          <a:chOff x="0" y="0"/>
          <a:chExt cx="0" cy="0"/>
        </a:xfrm>
      </p:grpSpPr>
      <p:sp>
        <p:nvSpPr>
          <p:cNvPr id="60418" name="幻灯片图像占位符 1"/>
          <p:cNvSpPr>
            <a:spLocks noGrp="1" noRot="1" noChangeAspect="1" noTextEdit="1"/>
          </p:cNvSpPr>
          <p:nvPr>
            <p:ph type="sldImg"/>
            <p:custDataLst>
              <p:tags r:id="rId1"/>
            </p:custDataLst>
          </p:nvPr>
        </p:nvSpPr>
        <p:spPr/>
      </p:sp>
      <p:sp>
        <p:nvSpPr>
          <p:cNvPr id="60419" name="备注占位符 2"/>
          <p:cNvSpPr>
            <a:spLocks noGrp="1"/>
          </p:cNvSpPr>
          <p:nvPr>
            <p:ph type="body" idx="1"/>
            <p:custDataLst>
              <p:tags r:id="rId2"/>
            </p:custDataLst>
          </p:nvPr>
        </p:nvSpPr>
        <p:spPr>
          <a:noFill/>
          <a:extLst>
            <a:ext uri="{91240B29-F687-4F45-9708-019B960494DF}">
              <a14:hiddenLine xmlns:a14="http://schemas.microsoft.com/office/drawing/2010/main" w="12700">
                <a:solidFill>
                  <a:srgbClr val="000000"/>
                </a:solidFill>
                <a:miter lim="800000"/>
                <a:headEnd/>
                <a:tailEnd/>
              </a14:hiddenLine>
            </a:ext>
          </a:extLst>
        </p:spPr>
        <p:txBody>
          <a:bodyPr anchor="t"/>
          <a:lstStyle/>
          <a:p>
            <a:pPr eaLnBrk="1" hangingPunct="1">
              <a:spcBef>
                <a:spcPct val="0"/>
              </a:spcBef>
            </a:pPr>
            <a:endParaRPr lang="zh-CN" altLang="en-US"/>
          </a:p>
        </p:txBody>
      </p:sp>
      <p:sp>
        <p:nvSpPr>
          <p:cNvPr id="60420" name="灯片编号占位符 3"/>
          <p:cNvSpPr txBox="1">
            <a:spLocks noGrp="1" noChangeArrowheads="1"/>
          </p:cNvSpPr>
          <p:nvPr>
            <p:custDataLst>
              <p:tags r:id="rId3"/>
            </p:custDataLst>
          </p:nvPr>
        </p:nvSpPr>
        <p:spPr bwMode="auto">
          <a:xfrm>
            <a:off x="3884613" y="8685213"/>
            <a:ext cx="2971800" cy="45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ea typeface="微软雅黑" panose="020B0503020204020204" charset="-122"/>
              </a:defRPr>
            </a:lvl1pPr>
            <a:lvl2pPr marL="742950" indent="-285750">
              <a:defRPr>
                <a:solidFill>
                  <a:schemeClr val="tx1"/>
                </a:solidFill>
                <a:latin typeface="Arial" panose="020B0604020202020204" pitchFamily="34" charset="0"/>
                <a:ea typeface="微软雅黑" panose="020B0503020204020204" charset="-122"/>
              </a:defRPr>
            </a:lvl2pPr>
            <a:lvl3pPr marL="1143000" indent="-228600">
              <a:defRPr>
                <a:solidFill>
                  <a:schemeClr val="tx1"/>
                </a:solidFill>
                <a:latin typeface="Arial" panose="020B0604020202020204" pitchFamily="34" charset="0"/>
                <a:ea typeface="微软雅黑" panose="020B0503020204020204" charset="-122"/>
              </a:defRPr>
            </a:lvl3pPr>
            <a:lvl4pPr marL="1600200" indent="-228600">
              <a:defRPr>
                <a:solidFill>
                  <a:schemeClr val="tx1"/>
                </a:solidFill>
                <a:latin typeface="Arial" panose="020B0604020202020204" pitchFamily="34" charset="0"/>
                <a:ea typeface="微软雅黑" panose="020B0503020204020204" charset="-122"/>
              </a:defRPr>
            </a:lvl4pPr>
            <a:lvl5pPr marL="2057400" indent="-228600">
              <a:defRPr>
                <a:solidFill>
                  <a:schemeClr val="tx1"/>
                </a:solidFill>
                <a:latin typeface="Arial" panose="020B0604020202020204" pitchFamily="34" charset="0"/>
                <a:ea typeface="微软雅黑" panose="020B050302020402020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9pPr>
          </a:lstStyle>
          <a:p>
            <a:pPr algn="r" eaLnBrk="1" hangingPunct="1"/>
            <a:fld id="{BBE7FF6A-6EEB-4B3C-AAD5-39994A0287D6}" type="slidenum">
              <a:rPr lang="zh-CN" altLang="en-US" sz="1200">
                <a:latin typeface="等线" panose="02010600030101010101" pitchFamily="2" charset="-122"/>
                <a:ea typeface="等线" panose="02010600030101010101" pitchFamily="2" charset="-122"/>
              </a:rPr>
              <a:t>8</a:t>
            </a:fld>
            <a:endParaRPr lang="zh-CN" altLang="en-US" sz="1200">
              <a:latin typeface="等线" panose="02010600030101010101" pitchFamily="2" charset="-122"/>
              <a:ea typeface="等线" panose="02010600030101010101" pitchFamily="2" charset="-122"/>
            </a:endParaRPr>
          </a:p>
        </p:txBody>
      </p:sp>
    </p:spTree>
  </p:cSld>
  <p:clrMapOvr>
    <a:overrideClrMapping bg1="lt1" tx1="dk1" bg2="lt2" tx2="dk2" accent1="accent1" accent2="accent2" accent3="accent3" accent4="accent4" accent5="accent5" accent6="accent6" hlink="hlink" folHlink="folHlink"/>
  </p:clrMapOvr>
</p:notes>
</file>

<file path=ppt/slideLayouts/_rels/slideLayout1.xml.rels><?xml version="1.0" encoding="UTF-8" standalone="yes"?>
<Relationships xmlns="http://schemas.openxmlformats.org/package/2006/relationships"><Relationship Id="rId3" Type="http://schemas.openxmlformats.org/officeDocument/2006/relationships/tags" Target="../tags/tag9.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slideMaster" Target="../slideMasters/slideMaster1.xml"/><Relationship Id="rId5" Type="http://schemas.openxmlformats.org/officeDocument/2006/relationships/tags" Target="../tags/tag11.xml"/><Relationship Id="rId4" Type="http://schemas.openxmlformats.org/officeDocument/2006/relationships/tags" Target="../tags/tag10.xml"/></Relationships>
</file>

<file path=ppt/slideLayouts/_rels/slideLayout10.xml.rels><?xml version="1.0" encoding="UTF-8" standalone="yes"?>
<Relationships xmlns="http://schemas.openxmlformats.org/package/2006/relationships"><Relationship Id="rId3" Type="http://schemas.openxmlformats.org/officeDocument/2006/relationships/tags" Target="../tags/tag56.xml"/><Relationship Id="rId2" Type="http://schemas.openxmlformats.org/officeDocument/2006/relationships/tags" Target="../tags/tag55.xml"/><Relationship Id="rId1" Type="http://schemas.openxmlformats.org/officeDocument/2006/relationships/tags" Target="../tags/tag54.xml"/><Relationship Id="rId5" Type="http://schemas.openxmlformats.org/officeDocument/2006/relationships/slideMaster" Target="../slideMasters/slideMaster1.xml"/><Relationship Id="rId4" Type="http://schemas.openxmlformats.org/officeDocument/2006/relationships/tags" Target="../tags/tag57.xml"/></Relationships>
</file>

<file path=ppt/slideLayouts/_rels/slideLayout11.xml.rels><?xml version="1.0" encoding="UTF-8" standalone="yes"?>
<Relationships xmlns="http://schemas.openxmlformats.org/package/2006/relationships"><Relationship Id="rId3" Type="http://schemas.openxmlformats.org/officeDocument/2006/relationships/tags" Target="../tags/tag60.xml"/><Relationship Id="rId2" Type="http://schemas.openxmlformats.org/officeDocument/2006/relationships/tags" Target="../tags/tag59.xml"/><Relationship Id="rId1" Type="http://schemas.openxmlformats.org/officeDocument/2006/relationships/tags" Target="../tags/tag58.xml"/><Relationship Id="rId6" Type="http://schemas.openxmlformats.org/officeDocument/2006/relationships/slideMaster" Target="../slideMasters/slideMaster1.xml"/><Relationship Id="rId5" Type="http://schemas.openxmlformats.org/officeDocument/2006/relationships/tags" Target="../tags/tag62.xml"/><Relationship Id="rId4" Type="http://schemas.openxmlformats.org/officeDocument/2006/relationships/tags" Target="../tags/tag61.xml"/></Relationships>
</file>

<file path=ppt/slideLayouts/_rels/slideLayout2.xml.rels><?xml version="1.0" encoding="UTF-8" standalone="yes"?>
<Relationships xmlns="http://schemas.openxmlformats.org/package/2006/relationships"><Relationship Id="rId3" Type="http://schemas.openxmlformats.org/officeDocument/2006/relationships/tags" Target="../tags/tag14.xml"/><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slideMaster" Target="../slideMasters/slideMaster1.xml"/><Relationship Id="rId5" Type="http://schemas.openxmlformats.org/officeDocument/2006/relationships/tags" Target="../tags/tag16.xml"/><Relationship Id="rId4" Type="http://schemas.openxmlformats.org/officeDocument/2006/relationships/tags" Target="../tags/tag15.xml"/></Relationships>
</file>

<file path=ppt/slideLayouts/_rels/slideLayout3.xml.rels><?xml version="1.0" encoding="UTF-8" standalone="yes"?>
<Relationships xmlns="http://schemas.openxmlformats.org/package/2006/relationships"><Relationship Id="rId3" Type="http://schemas.openxmlformats.org/officeDocument/2006/relationships/tags" Target="../tags/tag19.xml"/><Relationship Id="rId2" Type="http://schemas.openxmlformats.org/officeDocument/2006/relationships/tags" Target="../tags/tag18.xml"/><Relationship Id="rId1" Type="http://schemas.openxmlformats.org/officeDocument/2006/relationships/tags" Target="../tags/tag17.xml"/><Relationship Id="rId6" Type="http://schemas.openxmlformats.org/officeDocument/2006/relationships/slideMaster" Target="../slideMasters/slideMaster1.xml"/><Relationship Id="rId5" Type="http://schemas.openxmlformats.org/officeDocument/2006/relationships/tags" Target="../tags/tag21.xml"/><Relationship Id="rId4" Type="http://schemas.openxmlformats.org/officeDocument/2006/relationships/tags" Target="../tags/tag20.xml"/></Relationships>
</file>

<file path=ppt/slideLayouts/_rels/slideLayout4.xml.rels><?xml version="1.0" encoding="UTF-8" standalone="yes"?>
<Relationships xmlns="http://schemas.openxmlformats.org/package/2006/relationships"><Relationship Id="rId3" Type="http://schemas.openxmlformats.org/officeDocument/2006/relationships/tags" Target="../tags/tag24.xml"/><Relationship Id="rId7" Type="http://schemas.openxmlformats.org/officeDocument/2006/relationships/slideMaster" Target="../slideMasters/slideMaster1.xml"/><Relationship Id="rId2" Type="http://schemas.openxmlformats.org/officeDocument/2006/relationships/tags" Target="../tags/tag23.xml"/><Relationship Id="rId1" Type="http://schemas.openxmlformats.org/officeDocument/2006/relationships/tags" Target="../tags/tag22.xml"/><Relationship Id="rId6" Type="http://schemas.openxmlformats.org/officeDocument/2006/relationships/tags" Target="../tags/tag27.xml"/><Relationship Id="rId5" Type="http://schemas.openxmlformats.org/officeDocument/2006/relationships/tags" Target="../tags/tag26.xml"/><Relationship Id="rId4" Type="http://schemas.openxmlformats.org/officeDocument/2006/relationships/tags" Target="../tags/tag25.xml"/></Relationships>
</file>

<file path=ppt/slideLayouts/_rels/slideLayout5.xml.rels><?xml version="1.0" encoding="UTF-8" standalone="yes"?>
<Relationships xmlns="http://schemas.openxmlformats.org/package/2006/relationships"><Relationship Id="rId8" Type="http://schemas.openxmlformats.org/officeDocument/2006/relationships/tags" Target="../tags/tag35.xml"/><Relationship Id="rId3" Type="http://schemas.openxmlformats.org/officeDocument/2006/relationships/tags" Target="../tags/tag30.xml"/><Relationship Id="rId7" Type="http://schemas.openxmlformats.org/officeDocument/2006/relationships/tags" Target="../tags/tag34.xml"/><Relationship Id="rId2" Type="http://schemas.openxmlformats.org/officeDocument/2006/relationships/tags" Target="../tags/tag29.xml"/><Relationship Id="rId1" Type="http://schemas.openxmlformats.org/officeDocument/2006/relationships/tags" Target="../tags/tag28.xml"/><Relationship Id="rId6" Type="http://schemas.openxmlformats.org/officeDocument/2006/relationships/tags" Target="../tags/tag33.xml"/><Relationship Id="rId5" Type="http://schemas.openxmlformats.org/officeDocument/2006/relationships/tags" Target="../tags/tag32.xml"/><Relationship Id="rId4" Type="http://schemas.openxmlformats.org/officeDocument/2006/relationships/tags" Target="../tags/tag31.xml"/><Relationship Id="rId9"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tags" Target="../tags/tag38.xml"/><Relationship Id="rId2" Type="http://schemas.openxmlformats.org/officeDocument/2006/relationships/tags" Target="../tags/tag37.xml"/><Relationship Id="rId1" Type="http://schemas.openxmlformats.org/officeDocument/2006/relationships/tags" Target="../tags/tag36.xml"/><Relationship Id="rId5" Type="http://schemas.openxmlformats.org/officeDocument/2006/relationships/slideMaster" Target="../slideMasters/slideMaster1.xml"/><Relationship Id="rId4" Type="http://schemas.openxmlformats.org/officeDocument/2006/relationships/tags" Target="../tags/tag39.xml"/></Relationships>
</file>

<file path=ppt/slideLayouts/_rels/slideLayout7.xml.rels><?xml version="1.0" encoding="UTF-8" standalone="yes"?>
<Relationships xmlns="http://schemas.openxmlformats.org/package/2006/relationships"><Relationship Id="rId3" Type="http://schemas.openxmlformats.org/officeDocument/2006/relationships/tags" Target="../tags/tag42.xml"/><Relationship Id="rId2" Type="http://schemas.openxmlformats.org/officeDocument/2006/relationships/tags" Target="../tags/tag41.xml"/><Relationship Id="rId1" Type="http://schemas.openxmlformats.org/officeDocument/2006/relationships/tags" Target="../tags/tag40.xml"/><Relationship Id="rId4"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tags" Target="../tags/tag45.xml"/><Relationship Id="rId7" Type="http://schemas.openxmlformats.org/officeDocument/2006/relationships/slideMaster" Target="../slideMasters/slideMaster1.xml"/><Relationship Id="rId2" Type="http://schemas.openxmlformats.org/officeDocument/2006/relationships/tags" Target="../tags/tag44.xml"/><Relationship Id="rId1" Type="http://schemas.openxmlformats.org/officeDocument/2006/relationships/tags" Target="../tags/tag43.xml"/><Relationship Id="rId6" Type="http://schemas.openxmlformats.org/officeDocument/2006/relationships/tags" Target="../tags/tag48.xml"/><Relationship Id="rId5" Type="http://schemas.openxmlformats.org/officeDocument/2006/relationships/tags" Target="../tags/tag47.xml"/><Relationship Id="rId4" Type="http://schemas.openxmlformats.org/officeDocument/2006/relationships/tags" Target="../tags/tag46.xml"/></Relationships>
</file>

<file path=ppt/slideLayouts/_rels/slideLayout9.xml.rels><?xml version="1.0" encoding="UTF-8" standalone="yes"?>
<Relationships xmlns="http://schemas.openxmlformats.org/package/2006/relationships"><Relationship Id="rId3" Type="http://schemas.openxmlformats.org/officeDocument/2006/relationships/tags" Target="../tags/tag51.xml"/><Relationship Id="rId2" Type="http://schemas.openxmlformats.org/officeDocument/2006/relationships/tags" Target="../tags/tag50.xml"/><Relationship Id="rId1" Type="http://schemas.openxmlformats.org/officeDocument/2006/relationships/tags" Target="../tags/tag49.xml"/><Relationship Id="rId6" Type="http://schemas.openxmlformats.org/officeDocument/2006/relationships/slideMaster" Target="../slideMasters/slideMaster1.xml"/><Relationship Id="rId5" Type="http://schemas.openxmlformats.org/officeDocument/2006/relationships/tags" Target="../tags/tag53.xml"/><Relationship Id="rId4" Type="http://schemas.openxmlformats.org/officeDocument/2006/relationships/tags" Target="../tags/tag5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custDataLst>
              <p:tags r:id="rId1"/>
            </p:custDataLst>
          </p:nvPr>
        </p:nvSpPr>
        <p:spPr>
          <a:xfrm>
            <a:off x="1198800" y="914400"/>
            <a:ext cx="9799200" cy="2570400"/>
          </a:xfrm>
        </p:spPr>
        <p:txBody>
          <a:bodyPr lIns="90000" tIns="46800" rIns="90000" bIns="46800" anchor="b" anchorCtr="0">
            <a:normAutofit/>
          </a:bodyPr>
          <a:lstStyle>
            <a:lvl1pPr algn="ctr">
              <a:defRPr sz="6000"/>
            </a:lvl1pPr>
          </a:lstStyle>
          <a:p>
            <a:r>
              <a:rPr lang="zh-CN" altLang="en-US" dirty="0"/>
              <a:t>单击此处编辑母版标题样式</a:t>
            </a:r>
          </a:p>
        </p:txBody>
      </p:sp>
      <p:sp>
        <p:nvSpPr>
          <p:cNvPr id="3" name="副标题 2"/>
          <p:cNvSpPr>
            <a:spLocks noGrp="1"/>
          </p:cNvSpPr>
          <p:nvPr>
            <p:ph type="subTitle" idx="1"/>
            <p:custDataLst>
              <p:tags r:id="rId2"/>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p>
        </p:txBody>
      </p:sp>
      <p:sp>
        <p:nvSpPr>
          <p:cNvPr id="16" name="日期占位符 15"/>
          <p:cNvSpPr>
            <a:spLocks noGrp="1"/>
          </p:cNvSpPr>
          <p:nvPr>
            <p:ph type="dt" sz="half" idx="10"/>
            <p:custDataLst>
              <p:tags r:id="rId3"/>
            </p:custDataLst>
          </p:nvPr>
        </p:nvSpPr>
        <p:spPr/>
        <p:txBody>
          <a:bodyPr/>
          <a:lstStyle/>
          <a:p>
            <a:fld id="{760FBDFE-C587-4B4C-A407-44438C67B59E}" type="datetimeFigureOut">
              <a:rPr lang="zh-CN" altLang="en-US" smtClean="0"/>
              <a:t>2025/11/26</a:t>
            </a:fld>
            <a:endParaRPr lang="zh-CN" altLang="en-US"/>
          </a:p>
        </p:txBody>
      </p:sp>
      <p:sp>
        <p:nvSpPr>
          <p:cNvPr id="17" name="页脚占位符 16"/>
          <p:cNvSpPr>
            <a:spLocks noGrp="1"/>
          </p:cNvSpPr>
          <p:nvPr>
            <p:ph type="ftr" sz="quarter" idx="11"/>
            <p:custDataLst>
              <p:tags r:id="rId4"/>
            </p:custDataLst>
          </p:nvPr>
        </p:nvSpPr>
        <p:spPr/>
        <p:txBody>
          <a:bodyPr/>
          <a:lstStyle/>
          <a:p>
            <a:endParaRPr lang="zh-CN" altLang="en-US" dirty="0"/>
          </a:p>
        </p:txBody>
      </p:sp>
      <p:sp>
        <p:nvSpPr>
          <p:cNvPr id="18" name="灯片编号占位符 17"/>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p:txBody>
          <a:bodyPr/>
          <a:lstStyle/>
          <a:p>
            <a:fld id="{760FBDFE-C587-4B4C-A407-44438C67B59E}" type="datetimeFigureOut">
              <a:rPr lang="zh-CN" altLang="en-US" smtClean="0"/>
              <a:t>2025/11/26</a:t>
            </a:fld>
            <a:endParaRPr lang="zh-CN" altLang="en-US"/>
          </a:p>
        </p:txBody>
      </p:sp>
      <p:sp>
        <p:nvSpPr>
          <p:cNvPr id="4" name="页脚占位符 3"/>
          <p:cNvSpPr>
            <a:spLocks noGrp="1"/>
          </p:cNvSpPr>
          <p:nvPr>
            <p:ph type="ftr" sz="quarter" idx="11"/>
            <p:custDataLst>
              <p:tags r:id="rId2"/>
            </p:custDataLst>
          </p:nvPr>
        </p:nvSpPr>
        <p:spPr/>
        <p:txBody>
          <a:bodyPr/>
          <a:lstStyle/>
          <a:p>
            <a:endParaRPr lang="zh-CN" altLang="en-US"/>
          </a:p>
        </p:txBody>
      </p:sp>
      <p:sp>
        <p:nvSpPr>
          <p:cNvPr id="5" name="灯片编号占位符 4"/>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custDataLst>
              <p:tags r:id="rId4"/>
            </p:custDataLst>
          </p:nvPr>
        </p:nvSpPr>
        <p:spPr>
          <a:xfrm>
            <a:off x="608400" y="774000"/>
            <a:ext cx="10972800" cy="5482800"/>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p:txBody>
          <a:bodyPr/>
          <a:lstStyle/>
          <a:p>
            <a:fld id="{760FBDFE-C587-4B4C-A407-44438C67B59E}" type="datetimeFigureOut">
              <a:rPr lang="zh-CN" altLang="en-US" smtClean="0"/>
              <a:t>2025/11/26</a:t>
            </a:fld>
            <a:endParaRPr lang="zh-CN" altLang="en-US"/>
          </a:p>
        </p:txBody>
      </p:sp>
      <p:sp>
        <p:nvSpPr>
          <p:cNvPr id="4" name="页脚占位符 3"/>
          <p:cNvSpPr>
            <a:spLocks noGrp="1"/>
          </p:cNvSpPr>
          <p:nvPr>
            <p:ph type="ftr" sz="quarter" idx="11"/>
            <p:custDataLst>
              <p:tags r:id="rId2"/>
            </p:custDataLst>
          </p:nvPr>
        </p:nvSpPr>
        <p:spPr/>
        <p:txBody>
          <a:bodyPr/>
          <a:lstStyle/>
          <a:p>
            <a:endParaRPr lang="zh-CN" altLang="en-US"/>
          </a:p>
        </p:txBody>
      </p:sp>
      <p:sp>
        <p:nvSpPr>
          <p:cNvPr id="5" name="灯片编号占位符 4"/>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
        <p:nvSpPr>
          <p:cNvPr id="2" name="标题 1"/>
          <p:cNvSpPr>
            <a:spLocks noGrp="1"/>
          </p:cNvSpPr>
          <p:nvPr>
            <p:ph type="title" hasCustomPrompt="1"/>
            <p:custDataLst>
              <p:tags r:id="rId4"/>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lang="zh-CN" altLang="en-US" smtClean="0"/>
              <a:t>单击此处编辑标题</a:t>
            </a:r>
            <a:endParaRPr lang="zh-CN" altLang="en-US"/>
          </a:p>
        </p:txBody>
      </p:sp>
      <p:sp>
        <p:nvSpPr>
          <p:cNvPr id="7" name="文本占位符 6"/>
          <p:cNvSpPr>
            <a:spLocks noGrp="1"/>
          </p:cNvSpPr>
          <p:nvPr>
            <p:ph type="body" sz="quarter" idx="13"/>
            <p:custDataLst>
              <p:tags r:id="rId5"/>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内容占位符 2"/>
          <p:cNvSpPr>
            <a:spLocks noGrp="1"/>
          </p:cNvSpPr>
          <p:nvPr>
            <p:ph idx="1"/>
            <p:custDataLst>
              <p:tags r:id="rId2"/>
            </p:custDataLst>
          </p:nvPr>
        </p:nvSpPr>
        <p:spPr>
          <a:xfrm>
            <a:off x="608400" y="1490400"/>
            <a:ext cx="10969200" cy="4759200"/>
          </a:xfrm>
        </p:spPr>
        <p:txBody>
          <a:bodyPr vert="horz" lIns="90000" tIns="46800" rIns="90000" bIns="4680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2025/11/26</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1"/>
            </p:custDataLst>
          </p:nvPr>
        </p:nvSpPr>
        <p:spPr>
          <a:xfrm>
            <a:off x="1990800" y="3848400"/>
            <a:ext cx="7768800" cy="766800"/>
          </a:xfrm>
        </p:spPr>
        <p:txBody>
          <a:bodyPr lIns="90000" tIns="46800" rIns="90000" bIns="46800" anchor="b" anchorCtr="0">
            <a:normAutofit/>
          </a:bodyPr>
          <a:lstStyle>
            <a:lvl1pPr>
              <a:defRPr sz="4400"/>
            </a:lvl1pPr>
          </a:lstStyle>
          <a:p>
            <a:r>
              <a:rPr lang="zh-CN" altLang="en-US" dirty="0"/>
              <a:t>单击此处编辑标题</a:t>
            </a:r>
          </a:p>
        </p:txBody>
      </p:sp>
      <p:sp>
        <p:nvSpPr>
          <p:cNvPr id="3" name="文本占位符 2"/>
          <p:cNvSpPr>
            <a:spLocks noGrp="1"/>
          </p:cNvSpPr>
          <p:nvPr>
            <p:ph type="body" idx="1" hasCustomPrompt="1"/>
            <p:custDataLst>
              <p:tags r:id="rId2"/>
            </p:custDataLst>
          </p:nvPr>
        </p:nvSpPr>
        <p:spPr>
          <a:xfrm>
            <a:off x="1990800" y="4615200"/>
            <a:ext cx="7768800" cy="867600"/>
          </a:xfrm>
        </p:spPr>
        <p:txBody>
          <a:bodyPr lIns="90000" tIns="46800" rIns="90000" bIns="46800">
            <a:normAutofit/>
          </a:bodyPr>
          <a:lstStyle>
            <a:lvl1pPr marL="0" indent="0">
              <a:buNone/>
              <a:defRPr sz="1800">
                <a:solidFill>
                  <a:schemeClr val="tx1">
                    <a:lumMod val="65000"/>
                    <a:lumOff val="3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2025/11/26</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内容占位符 2"/>
          <p:cNvSpPr>
            <a:spLocks noGrp="1"/>
          </p:cNvSpPr>
          <p:nvPr>
            <p:ph sz="half" idx="1"/>
            <p:custDataLst>
              <p:tags r:id="rId2"/>
            </p:custDataLst>
          </p:nvPr>
        </p:nvSpPr>
        <p:spPr>
          <a:xfrm>
            <a:off x="608400" y="1501200"/>
            <a:ext cx="5176800" cy="4748400"/>
          </a:xfrm>
        </p:spPr>
        <p:txBody>
          <a:bodyPr vert="horz" lIns="90000" tIns="46800" rIns="90000" bIns="4680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custDataLst>
              <p:tags r:id="rId3"/>
            </p:custDataLst>
          </p:nvPr>
        </p:nvSpPr>
        <p:spPr>
          <a:xfrm>
            <a:off x="6411600" y="1501200"/>
            <a:ext cx="5176800" cy="4748400"/>
          </a:xfrm>
        </p:spPr>
        <p:txBody>
          <a:bodyPr lIns="90000" tIns="46800" rIns="90000" bIns="4680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custDataLst>
              <p:tags r:id="rId4"/>
            </p:custDataLst>
          </p:nvPr>
        </p:nvSpPr>
        <p:spPr/>
        <p:txBody>
          <a:bodyPr/>
          <a:lstStyle/>
          <a:p>
            <a:fld id="{760FBDFE-C587-4B4C-A407-44438C67B59E}" type="datetimeFigureOut">
              <a:rPr lang="zh-CN" altLang="en-US" smtClean="0"/>
              <a:t>2025/11/26</a:t>
            </a:fld>
            <a:endParaRPr lang="zh-CN" altLang="en-US"/>
          </a:p>
        </p:txBody>
      </p:sp>
      <p:sp>
        <p:nvSpPr>
          <p:cNvPr id="6" name="页脚占位符 5"/>
          <p:cNvSpPr>
            <a:spLocks noGrp="1"/>
          </p:cNvSpPr>
          <p:nvPr>
            <p:ph type="ftr" sz="quarter" idx="11"/>
            <p:custDataLst>
              <p:tags r:id="rId5"/>
            </p:custDataLst>
          </p:nvPr>
        </p:nvSpPr>
        <p:spPr/>
        <p:txBody>
          <a:bodyPr/>
          <a:lstStyle/>
          <a:p>
            <a:endParaRPr lang="zh-CN" altLang="en-US"/>
          </a:p>
        </p:txBody>
      </p:sp>
      <p:sp>
        <p:nvSpPr>
          <p:cNvPr id="7" name="灯片编号占位符 6"/>
          <p:cNvSpPr>
            <a:spLocks noGrp="1"/>
          </p:cNvSpPr>
          <p:nvPr>
            <p:ph type="sldNum" sz="quarter" idx="12"/>
            <p:custDataLst>
              <p:tags r:id="rId6"/>
            </p:custDataLst>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文本占位符 2"/>
          <p:cNvSpPr>
            <a:spLocks noGrp="1"/>
          </p:cNvSpPr>
          <p:nvPr>
            <p:ph type="body" idx="1" hasCustomPrompt="1"/>
            <p:custDataLst>
              <p:tags r:id="rId2"/>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p>
        </p:txBody>
      </p:sp>
      <p:sp>
        <p:nvSpPr>
          <p:cNvPr id="4" name="内容占位符 3"/>
          <p:cNvSpPr>
            <a:spLocks noGrp="1"/>
          </p:cNvSpPr>
          <p:nvPr>
            <p:ph sz="half" idx="2"/>
            <p:custDataLst>
              <p:tags r:id="rId3"/>
            </p:custDataLst>
          </p:nvPr>
        </p:nvSpPr>
        <p:spPr>
          <a:xfrm>
            <a:off x="608400" y="1854000"/>
            <a:ext cx="5342400" cy="4395600"/>
          </a:xfrm>
        </p:spPr>
        <p:txBody>
          <a:bodyPr vert="horz" lIns="101600" tIns="0" rIns="82550" bIns="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hasCustomPrompt="1"/>
            <p:custDataLst>
              <p:tags r:id="rId4"/>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单击此处编辑文本</a:t>
            </a:r>
            <a:endParaRPr lang="zh-CN" altLang="en-US"/>
          </a:p>
        </p:txBody>
      </p:sp>
      <p:sp>
        <p:nvSpPr>
          <p:cNvPr id="6" name="内容占位符 5"/>
          <p:cNvSpPr>
            <a:spLocks noGrp="1"/>
          </p:cNvSpPr>
          <p:nvPr>
            <p:ph sz="quarter" idx="4"/>
            <p:custDataLst>
              <p:tags r:id="rId5"/>
            </p:custDataLst>
          </p:nvPr>
        </p:nvSpPr>
        <p:spPr>
          <a:xfrm>
            <a:off x="6235750" y="1854000"/>
            <a:ext cx="5342400" cy="4395600"/>
          </a:xfrm>
        </p:spPr>
        <p:txBody>
          <a:bodyPr vert="horz" lIns="101600" tIns="0" rIns="82550" bIns="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custDataLst>
              <p:tags r:id="rId6"/>
            </p:custDataLst>
          </p:nvPr>
        </p:nvSpPr>
        <p:spPr/>
        <p:txBody>
          <a:bodyPr/>
          <a:lstStyle/>
          <a:p>
            <a:fld id="{760FBDFE-C587-4B4C-A407-44438C67B59E}" type="datetimeFigureOut">
              <a:rPr lang="zh-CN" altLang="en-US" smtClean="0"/>
              <a:t>2025/11/26</a:t>
            </a:fld>
            <a:endParaRPr lang="zh-CN" altLang="en-US"/>
          </a:p>
        </p:txBody>
      </p:sp>
      <p:sp>
        <p:nvSpPr>
          <p:cNvPr id="8" name="页脚占位符 7"/>
          <p:cNvSpPr>
            <a:spLocks noGrp="1"/>
          </p:cNvSpPr>
          <p:nvPr>
            <p:ph type="ftr" sz="quarter" idx="11"/>
            <p:custDataLst>
              <p:tags r:id="rId7"/>
            </p:custDataLst>
          </p:nvPr>
        </p:nvSpPr>
        <p:spPr/>
        <p:txBody>
          <a:bodyPr/>
          <a:lstStyle/>
          <a:p>
            <a:endParaRPr lang="zh-CN" altLang="en-US"/>
          </a:p>
        </p:txBody>
      </p:sp>
      <p:sp>
        <p:nvSpPr>
          <p:cNvPr id="9" name="灯片编号占位符 8"/>
          <p:cNvSpPr>
            <a:spLocks noGrp="1"/>
          </p:cNvSpPr>
          <p:nvPr>
            <p:ph type="sldNum" sz="quarter" idx="12"/>
            <p:custDataLst>
              <p:tags r:id="rId8"/>
            </p:custDataLst>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t>2025/11/26</a:t>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p:txBody>
          <a:bodyPr/>
          <a:lstStyle/>
          <a:p>
            <a:fld id="{760FBDFE-C587-4B4C-A407-44438C67B59E}" type="datetimeFigureOut">
              <a:rPr lang="zh-CN" altLang="en-US" smtClean="0"/>
              <a:t>2025/11/26</a:t>
            </a:fld>
            <a:endParaRPr lang="zh-CN" altLang="en-US"/>
          </a:p>
        </p:txBody>
      </p:sp>
      <p:sp>
        <p:nvSpPr>
          <p:cNvPr id="3" name="页脚占位符 2"/>
          <p:cNvSpPr>
            <a:spLocks noGrp="1"/>
          </p:cNvSpPr>
          <p:nvPr>
            <p:ph type="ftr" sz="quarter" idx="11"/>
            <p:custDataLst>
              <p:tags r:id="rId2"/>
            </p:custDataLst>
          </p:nvPr>
        </p:nvSpPr>
        <p:spPr/>
        <p:txBody>
          <a:bodyPr/>
          <a:lstStyle/>
          <a:p>
            <a:endParaRPr lang="zh-CN" altLang="en-US"/>
          </a:p>
        </p:txBody>
      </p:sp>
      <p:sp>
        <p:nvSpPr>
          <p:cNvPr id="4" name="灯片编号占位符 3"/>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1"/>
            </p:custDataLst>
          </p:nvPr>
        </p:nvSpPr>
        <p:spPr>
          <a:xfrm>
            <a:off x="608400" y="1555200"/>
            <a:ext cx="5233077" cy="4608000"/>
          </a:xfrm>
        </p:spPr>
        <p:txBody>
          <a:bodyPr vert="horz" lIns="90000" tIns="46800" rIns="90000" bIns="46800" rtlCol="0">
            <a:normAutofit/>
          </a:bodyPr>
          <a:lstStyle>
            <a:lvl1pPr>
              <a:buNone/>
              <a:defRPr sz="1600"/>
            </a:lvl1pPr>
          </a:lstStyle>
          <a:p>
            <a:pPr lvl="0"/>
            <a:endParaRPr lang="zh-CN" altLang="en-US"/>
          </a:p>
        </p:txBody>
      </p:sp>
      <p:sp>
        <p:nvSpPr>
          <p:cNvPr id="4" name="文本占位符 3"/>
          <p:cNvSpPr>
            <a:spLocks noGrp="1"/>
          </p:cNvSpPr>
          <p:nvPr>
            <p:ph type="body" sz="half" idx="2"/>
            <p:custDataLst>
              <p:tags r:id="rId2"/>
            </p:custDataLst>
          </p:nvPr>
        </p:nvSpPr>
        <p:spPr>
          <a:xfrm>
            <a:off x="6350400" y="1555200"/>
            <a:ext cx="5227200" cy="4608000"/>
          </a:xfrm>
        </p:spPr>
        <p:txBody>
          <a:bodyPr vert="horz" lIns="90000" tIns="46800" rIns="90000" bIns="46800" rtlCol="0">
            <a:normAutofit/>
          </a:bodyPr>
          <a:lstStyle>
            <a:lvl1pPr>
              <a:buNone/>
              <a:defRPr sz="1600"/>
            </a:lvl1pPr>
          </a:lstStyle>
          <a:p>
            <a:pPr lvl="0"/>
            <a:r>
              <a:rPr lang="zh-CN" altLang="en-US" smtClean="0"/>
              <a:t>单击此处编辑母版文本样式</a:t>
            </a:r>
            <a:endParaRPr lang="zh-CN" altLang="en-US"/>
          </a:p>
        </p:txBody>
      </p:sp>
      <p:sp>
        <p:nvSpPr>
          <p:cNvPr id="5" name="日期占位符 4"/>
          <p:cNvSpPr>
            <a:spLocks noGrp="1"/>
          </p:cNvSpPr>
          <p:nvPr>
            <p:ph type="dt" sz="half" idx="10"/>
            <p:custDataLst>
              <p:tags r:id="rId3"/>
            </p:custDataLst>
          </p:nvPr>
        </p:nvSpPr>
        <p:spPr/>
        <p:txBody>
          <a:bodyPr/>
          <a:lstStyle/>
          <a:p>
            <a:fld id="{9EFD9D74-47D9-4702-A33C-335B63B48DBF}" type="datetimeFigureOut">
              <a:rPr lang="zh-CN" altLang="en-US" smtClean="0"/>
              <a:t>2025/11/26</a:t>
            </a:fld>
            <a:endParaRPr lang="zh-CN" altLang="en-US" dirty="0"/>
          </a:p>
        </p:txBody>
      </p:sp>
      <p:sp>
        <p:nvSpPr>
          <p:cNvPr id="6" name="页脚占位符 5"/>
          <p:cNvSpPr>
            <a:spLocks noGrp="1"/>
          </p:cNvSpPr>
          <p:nvPr>
            <p:ph type="ftr" sz="quarter" idx="11"/>
            <p:custDataLst>
              <p:tags r:id="rId4"/>
            </p:custDataLst>
          </p:nvPr>
        </p:nvSpPr>
        <p:spPr/>
        <p:txBody>
          <a:bodyPr/>
          <a:lstStyle/>
          <a:p>
            <a:endParaRPr lang="zh-CN" altLang="en-US" dirty="0"/>
          </a:p>
        </p:txBody>
      </p:sp>
      <p:sp>
        <p:nvSpPr>
          <p:cNvPr id="7" name="灯片编号占位符 6"/>
          <p:cNvSpPr>
            <a:spLocks noGrp="1"/>
          </p:cNvSpPr>
          <p:nvPr>
            <p:ph type="sldNum" sz="quarter" idx="12"/>
            <p:custDataLst>
              <p:tags r:id="rId5"/>
            </p:custDataLst>
          </p:nvPr>
        </p:nvSpPr>
        <p:spPr/>
        <p:txBody>
          <a:bodyPr/>
          <a:lstStyle/>
          <a:p>
            <a:fld id="{FABC47A4-756D-490B-A52F-7D9E2C9FC05F}" type="slidenum">
              <a:rPr lang="zh-CN" altLang="en-US" smtClean="0"/>
              <a:t>‹#›</a:t>
            </a:fld>
            <a:endParaRPr lang="zh-CN" altLang="en-US"/>
          </a:p>
        </p:txBody>
      </p:sp>
      <p:sp>
        <p:nvSpPr>
          <p:cNvPr id="9" name="标题 8"/>
          <p:cNvSpPr>
            <a:spLocks noGrp="1"/>
          </p:cNvSpPr>
          <p:nvPr>
            <p:ph type="title"/>
            <p:custDataLst>
              <p:tags r:id="rId6"/>
            </p:custDataLst>
          </p:nvPr>
        </p:nvSpPr>
        <p:spPr/>
        <p:txBody>
          <a:bodyPr/>
          <a:lstStyle/>
          <a:p>
            <a:r>
              <a:rPr lang="zh-CN" altLang="en-US"/>
              <a:t>单击此处编辑母版标题样式</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1"/>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lang="zh-CN" altLang="en-US" smtClean="0"/>
              <a:t>单击此处编辑标题</a:t>
            </a:r>
            <a:endParaRPr lang="zh-CN" altLang="en-US"/>
          </a:p>
        </p:txBody>
      </p:sp>
      <p:sp>
        <p:nvSpPr>
          <p:cNvPr id="3" name="竖排文字占位符 2"/>
          <p:cNvSpPr>
            <a:spLocks noGrp="1"/>
          </p:cNvSpPr>
          <p:nvPr>
            <p:ph type="body" orient="vert" idx="1"/>
            <p:custDataLst>
              <p:tags r:id="rId2"/>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2025/11/26</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ags" Target="../tags/tag1.xml"/><Relationship Id="rId18" Type="http://schemas.openxmlformats.org/officeDocument/2006/relationships/tags" Target="../tags/tag6.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17" Type="http://schemas.openxmlformats.org/officeDocument/2006/relationships/tags" Target="../tags/tag5.xml"/><Relationship Id="rId2" Type="http://schemas.openxmlformats.org/officeDocument/2006/relationships/slideLayout" Target="../slideLayouts/slideLayout2.xml"/><Relationship Id="rId16" Type="http://schemas.openxmlformats.org/officeDocument/2006/relationships/tags" Target="../tags/tag4.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ags" Target="../tags/tag3.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ags" Target="../tags/tag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custDataLst>
              <p:tags r:id="rId14"/>
            </p:custDataLst>
          </p:nvPr>
        </p:nvSpPr>
        <p:spPr>
          <a:xfrm>
            <a:off x="608400" y="608400"/>
            <a:ext cx="10969200" cy="705600"/>
          </a:xfrm>
          <a:prstGeom prst="rect">
            <a:avLst/>
          </a:prstGeom>
        </p:spPr>
        <p:txBody>
          <a:bodyPr vert="horz" lIns="90170" tIns="46990" rIns="90170" bIns="46990" rtlCol="0" anchor="ctr" anchorCtr="0">
            <a:normAutofit/>
          </a:bodyPr>
          <a:lstStyle/>
          <a:p>
            <a:r>
              <a:rPr lang="zh-CN" altLang="en-US" dirty="0"/>
              <a:t>单击此处编辑母版标题样式</a:t>
            </a:r>
          </a:p>
        </p:txBody>
      </p:sp>
      <p:sp>
        <p:nvSpPr>
          <p:cNvPr id="3" name="文本占位符 2"/>
          <p:cNvSpPr>
            <a:spLocks noGrp="1"/>
          </p:cNvSpPr>
          <p:nvPr>
            <p:ph type="body" idx="1"/>
            <p:custDataLst>
              <p:tags r:id="rId15"/>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custDataLst>
              <p:tags r:id="rId16"/>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defRPr>
            </a:lvl1pPr>
          </a:lstStyle>
          <a:p>
            <a:fld id="{760FBDFE-C587-4B4C-A407-44438C67B59E}" type="datetimeFigureOut">
              <a:rPr lang="zh-CN" altLang="en-US" smtClean="0"/>
              <a:t>2025/11/26</a:t>
            </a:fld>
            <a:endParaRPr lang="zh-CN" altLang="en-US"/>
          </a:p>
        </p:txBody>
      </p:sp>
      <p:sp>
        <p:nvSpPr>
          <p:cNvPr id="5" name="页脚占位符 4"/>
          <p:cNvSpPr>
            <a:spLocks noGrp="1"/>
          </p:cNvSpPr>
          <p:nvPr>
            <p:ph type="ftr" sz="quarter" idx="3"/>
            <p:custDataLst>
              <p:tags r:id="rId17"/>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defRPr>
            </a:lvl1pPr>
          </a:lstStyle>
          <a:p>
            <a:endParaRPr lang="zh-CN" altLang="en-US" dirty="0"/>
          </a:p>
        </p:txBody>
      </p:sp>
      <p:sp>
        <p:nvSpPr>
          <p:cNvPr id="6" name="灯片编号占位符 5"/>
          <p:cNvSpPr>
            <a:spLocks noGrp="1"/>
          </p:cNvSpPr>
          <p:nvPr>
            <p:ph type="sldNum" sz="quarter" idx="4"/>
            <p:custDataLst>
              <p:tags r:id="rId18"/>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defRPr>
            </a:lvl1pPr>
          </a:lstStyle>
          <a:p>
            <a:fld id="{49AE70B2-8BF9-45C0-BB95-33D1B9D3A854}" type="slidenum">
              <a:rPr lang="zh-CN" altLang="en-US" smtClean="0"/>
              <a:t>‹#›</a:t>
            </a:fld>
            <a:endParaRPr lang="zh-CN" altLang="en-US" dirty="0"/>
          </a:p>
        </p:txBody>
      </p:sp>
    </p:spTree>
    <p:custDataLst>
      <p:tags r:id="rId13"/>
    </p:custData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fontAlgn="auto" latinLnBrk="0" hangingPunct="1">
        <a:lnSpc>
          <a:spcPct val="100000"/>
        </a:lnSpc>
        <a:spcBef>
          <a:spcPct val="0"/>
        </a:spcBef>
        <a:buNone/>
        <a:defRPr sz="3600" b="0"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tags" Target="../tags/tag65.xml"/><Relationship Id="rId2" Type="http://schemas.openxmlformats.org/officeDocument/2006/relationships/tags" Target="../tags/tag64.xml"/><Relationship Id="rId1" Type="http://schemas.openxmlformats.org/officeDocument/2006/relationships/tags" Target="../tags/tag63.xml"/><Relationship Id="rId4"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7.xml"/><Relationship Id="rId1" Type="http://schemas.openxmlformats.org/officeDocument/2006/relationships/tags" Target="../tags/tag339.xml"/><Relationship Id="rId4" Type="http://schemas.openxmlformats.org/officeDocument/2006/relationships/image" Target="../media/image5.svg"/></Relationships>
</file>

<file path=ppt/slides/_rels/slide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341.xml"/><Relationship Id="rId1" Type="http://schemas.openxmlformats.org/officeDocument/2006/relationships/tags" Target="../tags/tag340.xml"/></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7.xml"/><Relationship Id="rId1" Type="http://schemas.openxmlformats.org/officeDocument/2006/relationships/tags" Target="../tags/tag342.xml"/><Relationship Id="rId4" Type="http://schemas.openxmlformats.org/officeDocument/2006/relationships/image" Target="../media/image8.sv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8" Type="http://schemas.openxmlformats.org/officeDocument/2006/relationships/tags" Target="../tags/tag350.xml"/><Relationship Id="rId3" Type="http://schemas.openxmlformats.org/officeDocument/2006/relationships/tags" Target="../tags/tag345.xml"/><Relationship Id="rId7" Type="http://schemas.openxmlformats.org/officeDocument/2006/relationships/tags" Target="../tags/tag349.xml"/><Relationship Id="rId12" Type="http://schemas.openxmlformats.org/officeDocument/2006/relationships/slideLayout" Target="../slideLayouts/slideLayout2.xml"/><Relationship Id="rId2" Type="http://schemas.openxmlformats.org/officeDocument/2006/relationships/tags" Target="../tags/tag344.xml"/><Relationship Id="rId1" Type="http://schemas.openxmlformats.org/officeDocument/2006/relationships/tags" Target="../tags/tag343.xml"/><Relationship Id="rId6" Type="http://schemas.openxmlformats.org/officeDocument/2006/relationships/tags" Target="../tags/tag348.xml"/><Relationship Id="rId11" Type="http://schemas.openxmlformats.org/officeDocument/2006/relationships/tags" Target="../tags/tag353.xml"/><Relationship Id="rId5" Type="http://schemas.openxmlformats.org/officeDocument/2006/relationships/tags" Target="../tags/tag347.xml"/><Relationship Id="rId10" Type="http://schemas.openxmlformats.org/officeDocument/2006/relationships/tags" Target="../tags/tag352.xml"/><Relationship Id="rId4" Type="http://schemas.openxmlformats.org/officeDocument/2006/relationships/tags" Target="../tags/tag346.xml"/><Relationship Id="rId9" Type="http://schemas.openxmlformats.org/officeDocument/2006/relationships/tags" Target="../tags/tag351.xml"/></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66.xml"/></Relationships>
</file>

<file path=ppt/slides/_rels/slide20.xml.rels><?xml version="1.0" encoding="UTF-8" standalone="yes"?>
<Relationships xmlns="http://schemas.openxmlformats.org/package/2006/relationships"><Relationship Id="rId3" Type="http://schemas.openxmlformats.org/officeDocument/2006/relationships/tags" Target="../tags/tag356.xml"/><Relationship Id="rId2" Type="http://schemas.openxmlformats.org/officeDocument/2006/relationships/tags" Target="../tags/tag355.xml"/><Relationship Id="rId1" Type="http://schemas.openxmlformats.org/officeDocument/2006/relationships/tags" Target="../tags/tag354.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tags" Target="../tags/tag364.xml"/><Relationship Id="rId3" Type="http://schemas.openxmlformats.org/officeDocument/2006/relationships/tags" Target="../tags/tag359.xml"/><Relationship Id="rId7" Type="http://schemas.openxmlformats.org/officeDocument/2006/relationships/tags" Target="../tags/tag363.xml"/><Relationship Id="rId2" Type="http://schemas.openxmlformats.org/officeDocument/2006/relationships/tags" Target="../tags/tag358.xml"/><Relationship Id="rId1" Type="http://schemas.openxmlformats.org/officeDocument/2006/relationships/tags" Target="../tags/tag357.xml"/><Relationship Id="rId6" Type="http://schemas.openxmlformats.org/officeDocument/2006/relationships/tags" Target="../tags/tag362.xml"/><Relationship Id="rId5" Type="http://schemas.openxmlformats.org/officeDocument/2006/relationships/tags" Target="../tags/tag361.xml"/><Relationship Id="rId4" Type="http://schemas.openxmlformats.org/officeDocument/2006/relationships/tags" Target="../tags/tag360.xml"/><Relationship Id="rId9"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3.xml.rels><?xml version="1.0" encoding="UTF-8" standalone="yes"?>
<Relationships xmlns="http://schemas.openxmlformats.org/package/2006/relationships"><Relationship Id="rId13" Type="http://schemas.openxmlformats.org/officeDocument/2006/relationships/tags" Target="../tags/tag79.xml"/><Relationship Id="rId18" Type="http://schemas.openxmlformats.org/officeDocument/2006/relationships/tags" Target="../tags/tag84.xml"/><Relationship Id="rId26" Type="http://schemas.openxmlformats.org/officeDocument/2006/relationships/tags" Target="../tags/tag92.xml"/><Relationship Id="rId39" Type="http://schemas.openxmlformats.org/officeDocument/2006/relationships/slideLayout" Target="../slideLayouts/slideLayout2.xml"/><Relationship Id="rId21" Type="http://schemas.openxmlformats.org/officeDocument/2006/relationships/tags" Target="../tags/tag87.xml"/><Relationship Id="rId34" Type="http://schemas.openxmlformats.org/officeDocument/2006/relationships/tags" Target="../tags/tag100.xml"/><Relationship Id="rId7" Type="http://schemas.openxmlformats.org/officeDocument/2006/relationships/tags" Target="../tags/tag73.xml"/><Relationship Id="rId12" Type="http://schemas.openxmlformats.org/officeDocument/2006/relationships/tags" Target="../tags/tag78.xml"/><Relationship Id="rId17" Type="http://schemas.openxmlformats.org/officeDocument/2006/relationships/tags" Target="../tags/tag83.xml"/><Relationship Id="rId25" Type="http://schemas.openxmlformats.org/officeDocument/2006/relationships/tags" Target="../tags/tag91.xml"/><Relationship Id="rId33" Type="http://schemas.openxmlformats.org/officeDocument/2006/relationships/tags" Target="../tags/tag99.xml"/><Relationship Id="rId38" Type="http://schemas.openxmlformats.org/officeDocument/2006/relationships/tags" Target="../tags/tag104.xml"/><Relationship Id="rId2" Type="http://schemas.openxmlformats.org/officeDocument/2006/relationships/tags" Target="../tags/tag68.xml"/><Relationship Id="rId16" Type="http://schemas.openxmlformats.org/officeDocument/2006/relationships/tags" Target="../tags/tag82.xml"/><Relationship Id="rId20" Type="http://schemas.openxmlformats.org/officeDocument/2006/relationships/tags" Target="../tags/tag86.xml"/><Relationship Id="rId29" Type="http://schemas.openxmlformats.org/officeDocument/2006/relationships/tags" Target="../tags/tag95.xml"/><Relationship Id="rId1" Type="http://schemas.openxmlformats.org/officeDocument/2006/relationships/tags" Target="../tags/tag67.xml"/><Relationship Id="rId6" Type="http://schemas.openxmlformats.org/officeDocument/2006/relationships/tags" Target="../tags/tag72.xml"/><Relationship Id="rId11" Type="http://schemas.openxmlformats.org/officeDocument/2006/relationships/tags" Target="../tags/tag77.xml"/><Relationship Id="rId24" Type="http://schemas.openxmlformats.org/officeDocument/2006/relationships/tags" Target="../tags/tag90.xml"/><Relationship Id="rId32" Type="http://schemas.openxmlformats.org/officeDocument/2006/relationships/tags" Target="../tags/tag98.xml"/><Relationship Id="rId37" Type="http://schemas.openxmlformats.org/officeDocument/2006/relationships/tags" Target="../tags/tag103.xml"/><Relationship Id="rId40" Type="http://schemas.openxmlformats.org/officeDocument/2006/relationships/image" Target="../media/image1.png"/><Relationship Id="rId5" Type="http://schemas.openxmlformats.org/officeDocument/2006/relationships/tags" Target="../tags/tag71.xml"/><Relationship Id="rId15" Type="http://schemas.openxmlformats.org/officeDocument/2006/relationships/tags" Target="../tags/tag81.xml"/><Relationship Id="rId23" Type="http://schemas.openxmlformats.org/officeDocument/2006/relationships/tags" Target="../tags/tag89.xml"/><Relationship Id="rId28" Type="http://schemas.openxmlformats.org/officeDocument/2006/relationships/tags" Target="../tags/tag94.xml"/><Relationship Id="rId36" Type="http://schemas.openxmlformats.org/officeDocument/2006/relationships/tags" Target="../tags/tag102.xml"/><Relationship Id="rId10" Type="http://schemas.openxmlformats.org/officeDocument/2006/relationships/tags" Target="../tags/tag76.xml"/><Relationship Id="rId19" Type="http://schemas.openxmlformats.org/officeDocument/2006/relationships/tags" Target="../tags/tag85.xml"/><Relationship Id="rId31" Type="http://schemas.openxmlformats.org/officeDocument/2006/relationships/tags" Target="../tags/tag97.xml"/><Relationship Id="rId4" Type="http://schemas.openxmlformats.org/officeDocument/2006/relationships/tags" Target="../tags/tag70.xml"/><Relationship Id="rId9" Type="http://schemas.openxmlformats.org/officeDocument/2006/relationships/tags" Target="../tags/tag75.xml"/><Relationship Id="rId14" Type="http://schemas.openxmlformats.org/officeDocument/2006/relationships/tags" Target="../tags/tag80.xml"/><Relationship Id="rId22" Type="http://schemas.openxmlformats.org/officeDocument/2006/relationships/tags" Target="../tags/tag88.xml"/><Relationship Id="rId27" Type="http://schemas.openxmlformats.org/officeDocument/2006/relationships/tags" Target="../tags/tag93.xml"/><Relationship Id="rId30" Type="http://schemas.openxmlformats.org/officeDocument/2006/relationships/tags" Target="../tags/tag96.xml"/><Relationship Id="rId35" Type="http://schemas.openxmlformats.org/officeDocument/2006/relationships/tags" Target="../tags/tag101.xml"/><Relationship Id="rId8" Type="http://schemas.openxmlformats.org/officeDocument/2006/relationships/tags" Target="../tags/tag74.xml"/><Relationship Id="rId3" Type="http://schemas.openxmlformats.org/officeDocument/2006/relationships/tags" Target="../tags/tag69.xml"/></Relationships>
</file>

<file path=ppt/slides/_rels/slide3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3" Type="http://schemas.openxmlformats.org/officeDocument/2006/relationships/tags" Target="../tags/tag377.xml"/><Relationship Id="rId18" Type="http://schemas.openxmlformats.org/officeDocument/2006/relationships/tags" Target="../tags/tag382.xml"/><Relationship Id="rId26" Type="http://schemas.openxmlformats.org/officeDocument/2006/relationships/tags" Target="../tags/tag390.xml"/><Relationship Id="rId21" Type="http://schemas.openxmlformats.org/officeDocument/2006/relationships/tags" Target="../tags/tag385.xml"/><Relationship Id="rId34" Type="http://schemas.openxmlformats.org/officeDocument/2006/relationships/tags" Target="../tags/tag398.xml"/><Relationship Id="rId7" Type="http://schemas.openxmlformats.org/officeDocument/2006/relationships/tags" Target="../tags/tag371.xml"/><Relationship Id="rId12" Type="http://schemas.openxmlformats.org/officeDocument/2006/relationships/tags" Target="../tags/tag376.xml"/><Relationship Id="rId17" Type="http://schemas.openxmlformats.org/officeDocument/2006/relationships/tags" Target="../tags/tag381.xml"/><Relationship Id="rId25" Type="http://schemas.openxmlformats.org/officeDocument/2006/relationships/tags" Target="../tags/tag389.xml"/><Relationship Id="rId33" Type="http://schemas.openxmlformats.org/officeDocument/2006/relationships/tags" Target="../tags/tag397.xml"/><Relationship Id="rId2" Type="http://schemas.openxmlformats.org/officeDocument/2006/relationships/tags" Target="../tags/tag366.xml"/><Relationship Id="rId16" Type="http://schemas.openxmlformats.org/officeDocument/2006/relationships/tags" Target="../tags/tag380.xml"/><Relationship Id="rId20" Type="http://schemas.openxmlformats.org/officeDocument/2006/relationships/tags" Target="../tags/tag384.xml"/><Relationship Id="rId29" Type="http://schemas.openxmlformats.org/officeDocument/2006/relationships/tags" Target="../tags/tag393.xml"/><Relationship Id="rId1" Type="http://schemas.openxmlformats.org/officeDocument/2006/relationships/tags" Target="../tags/tag365.xml"/><Relationship Id="rId6" Type="http://schemas.openxmlformats.org/officeDocument/2006/relationships/tags" Target="../tags/tag370.xml"/><Relationship Id="rId11" Type="http://schemas.openxmlformats.org/officeDocument/2006/relationships/tags" Target="../tags/tag375.xml"/><Relationship Id="rId24" Type="http://schemas.openxmlformats.org/officeDocument/2006/relationships/tags" Target="../tags/tag388.xml"/><Relationship Id="rId32" Type="http://schemas.openxmlformats.org/officeDocument/2006/relationships/tags" Target="../tags/tag396.xml"/><Relationship Id="rId37" Type="http://schemas.openxmlformats.org/officeDocument/2006/relationships/image" Target="../media/image16.png"/><Relationship Id="rId5" Type="http://schemas.openxmlformats.org/officeDocument/2006/relationships/tags" Target="../tags/tag369.xml"/><Relationship Id="rId15" Type="http://schemas.openxmlformats.org/officeDocument/2006/relationships/tags" Target="../tags/tag379.xml"/><Relationship Id="rId23" Type="http://schemas.openxmlformats.org/officeDocument/2006/relationships/tags" Target="../tags/tag387.xml"/><Relationship Id="rId28" Type="http://schemas.openxmlformats.org/officeDocument/2006/relationships/tags" Target="../tags/tag392.xml"/><Relationship Id="rId36" Type="http://schemas.openxmlformats.org/officeDocument/2006/relationships/image" Target="../media/image15.png"/><Relationship Id="rId10" Type="http://schemas.openxmlformats.org/officeDocument/2006/relationships/tags" Target="../tags/tag374.xml"/><Relationship Id="rId19" Type="http://schemas.openxmlformats.org/officeDocument/2006/relationships/tags" Target="../tags/tag383.xml"/><Relationship Id="rId31" Type="http://schemas.openxmlformats.org/officeDocument/2006/relationships/tags" Target="../tags/tag395.xml"/><Relationship Id="rId4" Type="http://schemas.openxmlformats.org/officeDocument/2006/relationships/tags" Target="../tags/tag368.xml"/><Relationship Id="rId9" Type="http://schemas.openxmlformats.org/officeDocument/2006/relationships/tags" Target="../tags/tag373.xml"/><Relationship Id="rId14" Type="http://schemas.openxmlformats.org/officeDocument/2006/relationships/tags" Target="../tags/tag378.xml"/><Relationship Id="rId22" Type="http://schemas.openxmlformats.org/officeDocument/2006/relationships/tags" Target="../tags/tag386.xml"/><Relationship Id="rId27" Type="http://schemas.openxmlformats.org/officeDocument/2006/relationships/tags" Target="../tags/tag391.xml"/><Relationship Id="rId30" Type="http://schemas.openxmlformats.org/officeDocument/2006/relationships/tags" Target="../tags/tag394.xml"/><Relationship Id="rId35" Type="http://schemas.openxmlformats.org/officeDocument/2006/relationships/slideLayout" Target="../slideLayouts/slideLayout7.xml"/><Relationship Id="rId8" Type="http://schemas.openxmlformats.org/officeDocument/2006/relationships/tags" Target="../tags/tag372.xml"/><Relationship Id="rId3" Type="http://schemas.openxmlformats.org/officeDocument/2006/relationships/tags" Target="../tags/tag367.xml"/></Relationships>
</file>

<file path=ppt/slides/_rels/slide34.xml.rels><?xml version="1.0" encoding="UTF-8" standalone="yes"?>
<Relationships xmlns="http://schemas.openxmlformats.org/package/2006/relationships"><Relationship Id="rId13" Type="http://schemas.openxmlformats.org/officeDocument/2006/relationships/tags" Target="../tags/tag411.xml"/><Relationship Id="rId18" Type="http://schemas.openxmlformats.org/officeDocument/2006/relationships/tags" Target="../tags/tag416.xml"/><Relationship Id="rId26" Type="http://schemas.openxmlformats.org/officeDocument/2006/relationships/tags" Target="../tags/tag424.xml"/><Relationship Id="rId39" Type="http://schemas.openxmlformats.org/officeDocument/2006/relationships/tags" Target="../tags/tag437.xml"/><Relationship Id="rId21" Type="http://schemas.openxmlformats.org/officeDocument/2006/relationships/tags" Target="../tags/tag419.xml"/><Relationship Id="rId34" Type="http://schemas.openxmlformats.org/officeDocument/2006/relationships/tags" Target="../tags/tag432.xml"/><Relationship Id="rId42" Type="http://schemas.openxmlformats.org/officeDocument/2006/relationships/tags" Target="../tags/tag440.xml"/><Relationship Id="rId47" Type="http://schemas.openxmlformats.org/officeDocument/2006/relationships/tags" Target="../tags/tag445.xml"/><Relationship Id="rId50" Type="http://schemas.openxmlformats.org/officeDocument/2006/relationships/tags" Target="../tags/tag448.xml"/><Relationship Id="rId7" Type="http://schemas.openxmlformats.org/officeDocument/2006/relationships/tags" Target="../tags/tag405.xml"/><Relationship Id="rId2" Type="http://schemas.openxmlformats.org/officeDocument/2006/relationships/tags" Target="../tags/tag400.xml"/><Relationship Id="rId16" Type="http://schemas.openxmlformats.org/officeDocument/2006/relationships/tags" Target="../tags/tag414.xml"/><Relationship Id="rId29" Type="http://schemas.openxmlformats.org/officeDocument/2006/relationships/tags" Target="../tags/tag427.xml"/><Relationship Id="rId11" Type="http://schemas.openxmlformats.org/officeDocument/2006/relationships/tags" Target="../tags/tag409.xml"/><Relationship Id="rId24" Type="http://schemas.openxmlformats.org/officeDocument/2006/relationships/tags" Target="../tags/tag422.xml"/><Relationship Id="rId32" Type="http://schemas.openxmlformats.org/officeDocument/2006/relationships/tags" Target="../tags/tag430.xml"/><Relationship Id="rId37" Type="http://schemas.openxmlformats.org/officeDocument/2006/relationships/tags" Target="../tags/tag435.xml"/><Relationship Id="rId40" Type="http://schemas.openxmlformats.org/officeDocument/2006/relationships/tags" Target="../tags/tag438.xml"/><Relationship Id="rId45" Type="http://schemas.openxmlformats.org/officeDocument/2006/relationships/tags" Target="../tags/tag443.xml"/><Relationship Id="rId5" Type="http://schemas.openxmlformats.org/officeDocument/2006/relationships/tags" Target="../tags/tag403.xml"/><Relationship Id="rId15" Type="http://schemas.openxmlformats.org/officeDocument/2006/relationships/tags" Target="../tags/tag413.xml"/><Relationship Id="rId23" Type="http://schemas.openxmlformats.org/officeDocument/2006/relationships/tags" Target="../tags/tag421.xml"/><Relationship Id="rId28" Type="http://schemas.openxmlformats.org/officeDocument/2006/relationships/tags" Target="../tags/tag426.xml"/><Relationship Id="rId36" Type="http://schemas.openxmlformats.org/officeDocument/2006/relationships/tags" Target="../tags/tag434.xml"/><Relationship Id="rId49" Type="http://schemas.openxmlformats.org/officeDocument/2006/relationships/tags" Target="../tags/tag447.xml"/><Relationship Id="rId10" Type="http://schemas.openxmlformats.org/officeDocument/2006/relationships/tags" Target="../tags/tag408.xml"/><Relationship Id="rId19" Type="http://schemas.openxmlformats.org/officeDocument/2006/relationships/tags" Target="../tags/tag417.xml"/><Relationship Id="rId31" Type="http://schemas.openxmlformats.org/officeDocument/2006/relationships/tags" Target="../tags/tag429.xml"/><Relationship Id="rId44" Type="http://schemas.openxmlformats.org/officeDocument/2006/relationships/tags" Target="../tags/tag442.xml"/><Relationship Id="rId4" Type="http://schemas.openxmlformats.org/officeDocument/2006/relationships/tags" Target="../tags/tag402.xml"/><Relationship Id="rId9" Type="http://schemas.openxmlformats.org/officeDocument/2006/relationships/tags" Target="../tags/tag407.xml"/><Relationship Id="rId14" Type="http://schemas.openxmlformats.org/officeDocument/2006/relationships/tags" Target="../tags/tag412.xml"/><Relationship Id="rId22" Type="http://schemas.openxmlformats.org/officeDocument/2006/relationships/tags" Target="../tags/tag420.xml"/><Relationship Id="rId27" Type="http://schemas.openxmlformats.org/officeDocument/2006/relationships/tags" Target="../tags/tag425.xml"/><Relationship Id="rId30" Type="http://schemas.openxmlformats.org/officeDocument/2006/relationships/tags" Target="../tags/tag428.xml"/><Relationship Id="rId35" Type="http://schemas.openxmlformats.org/officeDocument/2006/relationships/tags" Target="../tags/tag433.xml"/><Relationship Id="rId43" Type="http://schemas.openxmlformats.org/officeDocument/2006/relationships/tags" Target="../tags/tag441.xml"/><Relationship Id="rId48" Type="http://schemas.openxmlformats.org/officeDocument/2006/relationships/tags" Target="../tags/tag446.xml"/><Relationship Id="rId8" Type="http://schemas.openxmlformats.org/officeDocument/2006/relationships/tags" Target="../tags/tag406.xml"/><Relationship Id="rId51" Type="http://schemas.openxmlformats.org/officeDocument/2006/relationships/slideLayout" Target="../slideLayouts/slideLayout1.xml"/><Relationship Id="rId3" Type="http://schemas.openxmlformats.org/officeDocument/2006/relationships/tags" Target="../tags/tag401.xml"/><Relationship Id="rId12" Type="http://schemas.openxmlformats.org/officeDocument/2006/relationships/tags" Target="../tags/tag410.xml"/><Relationship Id="rId17" Type="http://schemas.openxmlformats.org/officeDocument/2006/relationships/tags" Target="../tags/tag415.xml"/><Relationship Id="rId25" Type="http://schemas.openxmlformats.org/officeDocument/2006/relationships/tags" Target="../tags/tag423.xml"/><Relationship Id="rId33" Type="http://schemas.openxmlformats.org/officeDocument/2006/relationships/tags" Target="../tags/tag431.xml"/><Relationship Id="rId38" Type="http://schemas.openxmlformats.org/officeDocument/2006/relationships/tags" Target="../tags/tag436.xml"/><Relationship Id="rId46" Type="http://schemas.openxmlformats.org/officeDocument/2006/relationships/tags" Target="../tags/tag444.xml"/><Relationship Id="rId20" Type="http://schemas.openxmlformats.org/officeDocument/2006/relationships/tags" Target="../tags/tag418.xml"/><Relationship Id="rId41" Type="http://schemas.openxmlformats.org/officeDocument/2006/relationships/tags" Target="../tags/tag439.xml"/><Relationship Id="rId1" Type="http://schemas.openxmlformats.org/officeDocument/2006/relationships/tags" Target="../tags/tag399.xml"/><Relationship Id="rId6" Type="http://schemas.openxmlformats.org/officeDocument/2006/relationships/tags" Target="../tags/tag404.xml"/></Relationships>
</file>

<file path=ppt/slides/_rels/slide35.xml.rels><?xml version="1.0" encoding="UTF-8" standalone="yes"?>
<Relationships xmlns="http://schemas.openxmlformats.org/package/2006/relationships"><Relationship Id="rId13" Type="http://schemas.openxmlformats.org/officeDocument/2006/relationships/tags" Target="../tags/tag461.xml"/><Relationship Id="rId18" Type="http://schemas.openxmlformats.org/officeDocument/2006/relationships/tags" Target="../tags/tag466.xml"/><Relationship Id="rId26" Type="http://schemas.openxmlformats.org/officeDocument/2006/relationships/tags" Target="../tags/tag474.xml"/><Relationship Id="rId3" Type="http://schemas.openxmlformats.org/officeDocument/2006/relationships/tags" Target="../tags/tag451.xml"/><Relationship Id="rId21" Type="http://schemas.openxmlformats.org/officeDocument/2006/relationships/tags" Target="../tags/tag469.xml"/><Relationship Id="rId34" Type="http://schemas.openxmlformats.org/officeDocument/2006/relationships/slideLayout" Target="../slideLayouts/slideLayout2.xml"/><Relationship Id="rId7" Type="http://schemas.openxmlformats.org/officeDocument/2006/relationships/tags" Target="../tags/tag455.xml"/><Relationship Id="rId12" Type="http://schemas.openxmlformats.org/officeDocument/2006/relationships/tags" Target="../tags/tag460.xml"/><Relationship Id="rId17" Type="http://schemas.openxmlformats.org/officeDocument/2006/relationships/tags" Target="../tags/tag465.xml"/><Relationship Id="rId25" Type="http://schemas.openxmlformats.org/officeDocument/2006/relationships/tags" Target="../tags/tag473.xml"/><Relationship Id="rId33" Type="http://schemas.openxmlformats.org/officeDocument/2006/relationships/tags" Target="../tags/tag481.xml"/><Relationship Id="rId2" Type="http://schemas.openxmlformats.org/officeDocument/2006/relationships/tags" Target="../tags/tag450.xml"/><Relationship Id="rId16" Type="http://schemas.openxmlformats.org/officeDocument/2006/relationships/tags" Target="../tags/tag464.xml"/><Relationship Id="rId20" Type="http://schemas.openxmlformats.org/officeDocument/2006/relationships/tags" Target="../tags/tag468.xml"/><Relationship Id="rId29" Type="http://schemas.openxmlformats.org/officeDocument/2006/relationships/tags" Target="../tags/tag477.xml"/><Relationship Id="rId1" Type="http://schemas.openxmlformats.org/officeDocument/2006/relationships/tags" Target="../tags/tag449.xml"/><Relationship Id="rId6" Type="http://schemas.openxmlformats.org/officeDocument/2006/relationships/tags" Target="../tags/tag454.xml"/><Relationship Id="rId11" Type="http://schemas.openxmlformats.org/officeDocument/2006/relationships/tags" Target="../tags/tag459.xml"/><Relationship Id="rId24" Type="http://schemas.openxmlformats.org/officeDocument/2006/relationships/tags" Target="../tags/tag472.xml"/><Relationship Id="rId32" Type="http://schemas.openxmlformats.org/officeDocument/2006/relationships/tags" Target="../tags/tag480.xml"/><Relationship Id="rId5" Type="http://schemas.openxmlformats.org/officeDocument/2006/relationships/tags" Target="../tags/tag453.xml"/><Relationship Id="rId15" Type="http://schemas.openxmlformats.org/officeDocument/2006/relationships/tags" Target="../tags/tag463.xml"/><Relationship Id="rId23" Type="http://schemas.openxmlformats.org/officeDocument/2006/relationships/tags" Target="../tags/tag471.xml"/><Relationship Id="rId28" Type="http://schemas.openxmlformats.org/officeDocument/2006/relationships/tags" Target="../tags/tag476.xml"/><Relationship Id="rId10" Type="http://schemas.openxmlformats.org/officeDocument/2006/relationships/tags" Target="../tags/tag458.xml"/><Relationship Id="rId19" Type="http://schemas.openxmlformats.org/officeDocument/2006/relationships/tags" Target="../tags/tag467.xml"/><Relationship Id="rId31" Type="http://schemas.openxmlformats.org/officeDocument/2006/relationships/tags" Target="../tags/tag479.xml"/><Relationship Id="rId4" Type="http://schemas.openxmlformats.org/officeDocument/2006/relationships/tags" Target="../tags/tag452.xml"/><Relationship Id="rId9" Type="http://schemas.openxmlformats.org/officeDocument/2006/relationships/tags" Target="../tags/tag457.xml"/><Relationship Id="rId14" Type="http://schemas.openxmlformats.org/officeDocument/2006/relationships/tags" Target="../tags/tag462.xml"/><Relationship Id="rId22" Type="http://schemas.openxmlformats.org/officeDocument/2006/relationships/tags" Target="../tags/tag470.xml"/><Relationship Id="rId27" Type="http://schemas.openxmlformats.org/officeDocument/2006/relationships/tags" Target="../tags/tag475.xml"/><Relationship Id="rId30" Type="http://schemas.openxmlformats.org/officeDocument/2006/relationships/tags" Target="../tags/tag478.xml"/><Relationship Id="rId8" Type="http://schemas.openxmlformats.org/officeDocument/2006/relationships/tags" Target="../tags/tag45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3" Type="http://schemas.openxmlformats.org/officeDocument/2006/relationships/tags" Target="../tags/tag117.xml"/><Relationship Id="rId18" Type="http://schemas.openxmlformats.org/officeDocument/2006/relationships/tags" Target="../tags/tag122.xml"/><Relationship Id="rId26" Type="http://schemas.openxmlformats.org/officeDocument/2006/relationships/tags" Target="../tags/tag130.xml"/><Relationship Id="rId3" Type="http://schemas.openxmlformats.org/officeDocument/2006/relationships/tags" Target="../tags/tag107.xml"/><Relationship Id="rId21" Type="http://schemas.openxmlformats.org/officeDocument/2006/relationships/tags" Target="../tags/tag125.xml"/><Relationship Id="rId34" Type="http://schemas.openxmlformats.org/officeDocument/2006/relationships/image" Target="../media/image1.png"/><Relationship Id="rId7" Type="http://schemas.openxmlformats.org/officeDocument/2006/relationships/tags" Target="../tags/tag111.xml"/><Relationship Id="rId12" Type="http://schemas.openxmlformats.org/officeDocument/2006/relationships/tags" Target="../tags/tag116.xml"/><Relationship Id="rId17" Type="http://schemas.openxmlformats.org/officeDocument/2006/relationships/tags" Target="../tags/tag121.xml"/><Relationship Id="rId25" Type="http://schemas.openxmlformats.org/officeDocument/2006/relationships/tags" Target="../tags/tag129.xml"/><Relationship Id="rId33" Type="http://schemas.openxmlformats.org/officeDocument/2006/relationships/slideLayout" Target="../slideLayouts/slideLayout2.xml"/><Relationship Id="rId2" Type="http://schemas.openxmlformats.org/officeDocument/2006/relationships/tags" Target="../tags/tag106.xml"/><Relationship Id="rId16" Type="http://schemas.openxmlformats.org/officeDocument/2006/relationships/tags" Target="../tags/tag120.xml"/><Relationship Id="rId20" Type="http://schemas.openxmlformats.org/officeDocument/2006/relationships/tags" Target="../tags/tag124.xml"/><Relationship Id="rId29" Type="http://schemas.openxmlformats.org/officeDocument/2006/relationships/tags" Target="../tags/tag133.xml"/><Relationship Id="rId1" Type="http://schemas.openxmlformats.org/officeDocument/2006/relationships/tags" Target="../tags/tag105.xml"/><Relationship Id="rId6" Type="http://schemas.openxmlformats.org/officeDocument/2006/relationships/tags" Target="../tags/tag110.xml"/><Relationship Id="rId11" Type="http://schemas.openxmlformats.org/officeDocument/2006/relationships/tags" Target="../tags/tag115.xml"/><Relationship Id="rId24" Type="http://schemas.openxmlformats.org/officeDocument/2006/relationships/tags" Target="../tags/tag128.xml"/><Relationship Id="rId32" Type="http://schemas.openxmlformats.org/officeDocument/2006/relationships/tags" Target="../tags/tag136.xml"/><Relationship Id="rId5" Type="http://schemas.openxmlformats.org/officeDocument/2006/relationships/tags" Target="../tags/tag109.xml"/><Relationship Id="rId15" Type="http://schemas.openxmlformats.org/officeDocument/2006/relationships/tags" Target="../tags/tag119.xml"/><Relationship Id="rId23" Type="http://schemas.openxmlformats.org/officeDocument/2006/relationships/tags" Target="../tags/tag127.xml"/><Relationship Id="rId28" Type="http://schemas.openxmlformats.org/officeDocument/2006/relationships/tags" Target="../tags/tag132.xml"/><Relationship Id="rId10" Type="http://schemas.openxmlformats.org/officeDocument/2006/relationships/tags" Target="../tags/tag114.xml"/><Relationship Id="rId19" Type="http://schemas.openxmlformats.org/officeDocument/2006/relationships/tags" Target="../tags/tag123.xml"/><Relationship Id="rId31" Type="http://schemas.openxmlformats.org/officeDocument/2006/relationships/tags" Target="../tags/tag135.xml"/><Relationship Id="rId4" Type="http://schemas.openxmlformats.org/officeDocument/2006/relationships/tags" Target="../tags/tag108.xml"/><Relationship Id="rId9" Type="http://schemas.openxmlformats.org/officeDocument/2006/relationships/tags" Target="../tags/tag113.xml"/><Relationship Id="rId14" Type="http://schemas.openxmlformats.org/officeDocument/2006/relationships/tags" Target="../tags/tag118.xml"/><Relationship Id="rId22" Type="http://schemas.openxmlformats.org/officeDocument/2006/relationships/tags" Target="../tags/tag126.xml"/><Relationship Id="rId27" Type="http://schemas.openxmlformats.org/officeDocument/2006/relationships/tags" Target="../tags/tag131.xml"/><Relationship Id="rId30" Type="http://schemas.openxmlformats.org/officeDocument/2006/relationships/tags" Target="../tags/tag134.xml"/><Relationship Id="rId8" Type="http://schemas.openxmlformats.org/officeDocument/2006/relationships/tags" Target="../tags/tag112.xml"/></Relationships>
</file>

<file path=ppt/slides/_rels/slide5.xml.rels><?xml version="1.0" encoding="UTF-8" standalone="yes"?>
<Relationships xmlns="http://schemas.openxmlformats.org/package/2006/relationships"><Relationship Id="rId13" Type="http://schemas.openxmlformats.org/officeDocument/2006/relationships/tags" Target="../tags/tag149.xml"/><Relationship Id="rId18" Type="http://schemas.openxmlformats.org/officeDocument/2006/relationships/tags" Target="../tags/tag154.xml"/><Relationship Id="rId26" Type="http://schemas.openxmlformats.org/officeDocument/2006/relationships/tags" Target="../tags/tag162.xml"/><Relationship Id="rId39" Type="http://schemas.openxmlformats.org/officeDocument/2006/relationships/image" Target="../media/image1.png"/><Relationship Id="rId21" Type="http://schemas.openxmlformats.org/officeDocument/2006/relationships/tags" Target="../tags/tag157.xml"/><Relationship Id="rId34" Type="http://schemas.openxmlformats.org/officeDocument/2006/relationships/tags" Target="../tags/tag170.xml"/><Relationship Id="rId7" Type="http://schemas.openxmlformats.org/officeDocument/2006/relationships/tags" Target="../tags/tag143.xml"/><Relationship Id="rId12" Type="http://schemas.openxmlformats.org/officeDocument/2006/relationships/tags" Target="../tags/tag148.xml"/><Relationship Id="rId17" Type="http://schemas.openxmlformats.org/officeDocument/2006/relationships/tags" Target="../tags/tag153.xml"/><Relationship Id="rId25" Type="http://schemas.openxmlformats.org/officeDocument/2006/relationships/tags" Target="../tags/tag161.xml"/><Relationship Id="rId33" Type="http://schemas.openxmlformats.org/officeDocument/2006/relationships/tags" Target="../tags/tag169.xml"/><Relationship Id="rId38" Type="http://schemas.openxmlformats.org/officeDocument/2006/relationships/slideLayout" Target="../slideLayouts/slideLayout2.xml"/><Relationship Id="rId2" Type="http://schemas.openxmlformats.org/officeDocument/2006/relationships/tags" Target="../tags/tag138.xml"/><Relationship Id="rId16" Type="http://schemas.openxmlformats.org/officeDocument/2006/relationships/tags" Target="../tags/tag152.xml"/><Relationship Id="rId20" Type="http://schemas.openxmlformats.org/officeDocument/2006/relationships/tags" Target="../tags/tag156.xml"/><Relationship Id="rId29" Type="http://schemas.openxmlformats.org/officeDocument/2006/relationships/tags" Target="../tags/tag165.xml"/><Relationship Id="rId1" Type="http://schemas.openxmlformats.org/officeDocument/2006/relationships/tags" Target="../tags/tag137.xml"/><Relationship Id="rId6" Type="http://schemas.openxmlformats.org/officeDocument/2006/relationships/tags" Target="../tags/tag142.xml"/><Relationship Id="rId11" Type="http://schemas.openxmlformats.org/officeDocument/2006/relationships/tags" Target="../tags/tag147.xml"/><Relationship Id="rId24" Type="http://schemas.openxmlformats.org/officeDocument/2006/relationships/tags" Target="../tags/tag160.xml"/><Relationship Id="rId32" Type="http://schemas.openxmlformats.org/officeDocument/2006/relationships/tags" Target="../tags/tag168.xml"/><Relationship Id="rId37" Type="http://schemas.openxmlformats.org/officeDocument/2006/relationships/tags" Target="../tags/tag173.xml"/><Relationship Id="rId5" Type="http://schemas.openxmlformats.org/officeDocument/2006/relationships/tags" Target="../tags/tag141.xml"/><Relationship Id="rId15" Type="http://schemas.openxmlformats.org/officeDocument/2006/relationships/tags" Target="../tags/tag151.xml"/><Relationship Id="rId23" Type="http://schemas.openxmlformats.org/officeDocument/2006/relationships/tags" Target="../tags/tag159.xml"/><Relationship Id="rId28" Type="http://schemas.openxmlformats.org/officeDocument/2006/relationships/tags" Target="../tags/tag164.xml"/><Relationship Id="rId36" Type="http://schemas.openxmlformats.org/officeDocument/2006/relationships/tags" Target="../tags/tag172.xml"/><Relationship Id="rId10" Type="http://schemas.openxmlformats.org/officeDocument/2006/relationships/tags" Target="../tags/tag146.xml"/><Relationship Id="rId19" Type="http://schemas.openxmlformats.org/officeDocument/2006/relationships/tags" Target="../tags/tag155.xml"/><Relationship Id="rId31" Type="http://schemas.openxmlformats.org/officeDocument/2006/relationships/tags" Target="../tags/tag167.xml"/><Relationship Id="rId4" Type="http://schemas.openxmlformats.org/officeDocument/2006/relationships/tags" Target="../tags/tag140.xml"/><Relationship Id="rId9" Type="http://schemas.openxmlformats.org/officeDocument/2006/relationships/tags" Target="../tags/tag145.xml"/><Relationship Id="rId14" Type="http://schemas.openxmlformats.org/officeDocument/2006/relationships/tags" Target="../tags/tag150.xml"/><Relationship Id="rId22" Type="http://schemas.openxmlformats.org/officeDocument/2006/relationships/tags" Target="../tags/tag158.xml"/><Relationship Id="rId27" Type="http://schemas.openxmlformats.org/officeDocument/2006/relationships/tags" Target="../tags/tag163.xml"/><Relationship Id="rId30" Type="http://schemas.openxmlformats.org/officeDocument/2006/relationships/tags" Target="../tags/tag166.xml"/><Relationship Id="rId35" Type="http://schemas.openxmlformats.org/officeDocument/2006/relationships/tags" Target="../tags/tag171.xml"/><Relationship Id="rId8" Type="http://schemas.openxmlformats.org/officeDocument/2006/relationships/tags" Target="../tags/tag144.xml"/><Relationship Id="rId3" Type="http://schemas.openxmlformats.org/officeDocument/2006/relationships/tags" Target="../tags/tag139.xml"/></Relationships>
</file>

<file path=ppt/slides/_rels/slide6.xml.rels><?xml version="1.0" encoding="UTF-8" standalone="yes"?>
<Relationships xmlns="http://schemas.openxmlformats.org/package/2006/relationships"><Relationship Id="rId13" Type="http://schemas.openxmlformats.org/officeDocument/2006/relationships/tags" Target="../tags/tag186.xml"/><Relationship Id="rId18" Type="http://schemas.openxmlformats.org/officeDocument/2006/relationships/tags" Target="../tags/tag191.xml"/><Relationship Id="rId26" Type="http://schemas.openxmlformats.org/officeDocument/2006/relationships/tags" Target="../tags/tag199.xml"/><Relationship Id="rId39" Type="http://schemas.openxmlformats.org/officeDocument/2006/relationships/tags" Target="../tags/tag212.xml"/><Relationship Id="rId21" Type="http://schemas.openxmlformats.org/officeDocument/2006/relationships/tags" Target="../tags/tag194.xml"/><Relationship Id="rId34" Type="http://schemas.openxmlformats.org/officeDocument/2006/relationships/tags" Target="../tags/tag207.xml"/><Relationship Id="rId42" Type="http://schemas.openxmlformats.org/officeDocument/2006/relationships/tags" Target="../tags/tag215.xml"/><Relationship Id="rId47" Type="http://schemas.openxmlformats.org/officeDocument/2006/relationships/tags" Target="../tags/tag220.xml"/><Relationship Id="rId50" Type="http://schemas.openxmlformats.org/officeDocument/2006/relationships/tags" Target="../tags/tag223.xml"/><Relationship Id="rId55" Type="http://schemas.openxmlformats.org/officeDocument/2006/relationships/tags" Target="../tags/tag228.xml"/><Relationship Id="rId7" Type="http://schemas.openxmlformats.org/officeDocument/2006/relationships/tags" Target="../tags/tag180.xml"/><Relationship Id="rId2" Type="http://schemas.openxmlformats.org/officeDocument/2006/relationships/tags" Target="../tags/tag175.xml"/><Relationship Id="rId16" Type="http://schemas.openxmlformats.org/officeDocument/2006/relationships/tags" Target="../tags/tag189.xml"/><Relationship Id="rId29" Type="http://schemas.openxmlformats.org/officeDocument/2006/relationships/tags" Target="../tags/tag202.xml"/><Relationship Id="rId11" Type="http://schemas.openxmlformats.org/officeDocument/2006/relationships/tags" Target="../tags/tag184.xml"/><Relationship Id="rId24" Type="http://schemas.openxmlformats.org/officeDocument/2006/relationships/tags" Target="../tags/tag197.xml"/><Relationship Id="rId32" Type="http://schemas.openxmlformats.org/officeDocument/2006/relationships/tags" Target="../tags/tag205.xml"/><Relationship Id="rId37" Type="http://schemas.openxmlformats.org/officeDocument/2006/relationships/tags" Target="../tags/tag210.xml"/><Relationship Id="rId40" Type="http://schemas.openxmlformats.org/officeDocument/2006/relationships/tags" Target="../tags/tag213.xml"/><Relationship Id="rId45" Type="http://schemas.openxmlformats.org/officeDocument/2006/relationships/tags" Target="../tags/tag218.xml"/><Relationship Id="rId53" Type="http://schemas.openxmlformats.org/officeDocument/2006/relationships/tags" Target="../tags/tag226.xml"/><Relationship Id="rId58" Type="http://schemas.openxmlformats.org/officeDocument/2006/relationships/tags" Target="../tags/tag231.xml"/><Relationship Id="rId5" Type="http://schemas.openxmlformats.org/officeDocument/2006/relationships/tags" Target="../tags/tag178.xml"/><Relationship Id="rId61" Type="http://schemas.openxmlformats.org/officeDocument/2006/relationships/slideLayout" Target="../slideLayouts/slideLayout1.xml"/><Relationship Id="rId19" Type="http://schemas.openxmlformats.org/officeDocument/2006/relationships/tags" Target="../tags/tag192.xml"/><Relationship Id="rId14" Type="http://schemas.openxmlformats.org/officeDocument/2006/relationships/tags" Target="../tags/tag187.xml"/><Relationship Id="rId22" Type="http://schemas.openxmlformats.org/officeDocument/2006/relationships/tags" Target="../tags/tag195.xml"/><Relationship Id="rId27" Type="http://schemas.openxmlformats.org/officeDocument/2006/relationships/tags" Target="../tags/tag200.xml"/><Relationship Id="rId30" Type="http://schemas.openxmlformats.org/officeDocument/2006/relationships/tags" Target="../tags/tag203.xml"/><Relationship Id="rId35" Type="http://schemas.openxmlformats.org/officeDocument/2006/relationships/tags" Target="../tags/tag208.xml"/><Relationship Id="rId43" Type="http://schemas.openxmlformats.org/officeDocument/2006/relationships/tags" Target="../tags/tag216.xml"/><Relationship Id="rId48" Type="http://schemas.openxmlformats.org/officeDocument/2006/relationships/tags" Target="../tags/tag221.xml"/><Relationship Id="rId56" Type="http://schemas.openxmlformats.org/officeDocument/2006/relationships/tags" Target="../tags/tag229.xml"/><Relationship Id="rId8" Type="http://schemas.openxmlformats.org/officeDocument/2006/relationships/tags" Target="../tags/tag181.xml"/><Relationship Id="rId51" Type="http://schemas.openxmlformats.org/officeDocument/2006/relationships/tags" Target="../tags/tag224.xml"/><Relationship Id="rId3" Type="http://schemas.openxmlformats.org/officeDocument/2006/relationships/tags" Target="../tags/tag176.xml"/><Relationship Id="rId12" Type="http://schemas.openxmlformats.org/officeDocument/2006/relationships/tags" Target="../tags/tag185.xml"/><Relationship Id="rId17" Type="http://schemas.openxmlformats.org/officeDocument/2006/relationships/tags" Target="../tags/tag190.xml"/><Relationship Id="rId25" Type="http://schemas.openxmlformats.org/officeDocument/2006/relationships/tags" Target="../tags/tag198.xml"/><Relationship Id="rId33" Type="http://schemas.openxmlformats.org/officeDocument/2006/relationships/tags" Target="../tags/tag206.xml"/><Relationship Id="rId38" Type="http://schemas.openxmlformats.org/officeDocument/2006/relationships/tags" Target="../tags/tag211.xml"/><Relationship Id="rId46" Type="http://schemas.openxmlformats.org/officeDocument/2006/relationships/tags" Target="../tags/tag219.xml"/><Relationship Id="rId59" Type="http://schemas.openxmlformats.org/officeDocument/2006/relationships/tags" Target="../tags/tag232.xml"/><Relationship Id="rId20" Type="http://schemas.openxmlformats.org/officeDocument/2006/relationships/tags" Target="../tags/tag193.xml"/><Relationship Id="rId41" Type="http://schemas.openxmlformats.org/officeDocument/2006/relationships/tags" Target="../tags/tag214.xml"/><Relationship Id="rId54" Type="http://schemas.openxmlformats.org/officeDocument/2006/relationships/tags" Target="../tags/tag227.xml"/><Relationship Id="rId62" Type="http://schemas.openxmlformats.org/officeDocument/2006/relationships/image" Target="../media/image1.png"/><Relationship Id="rId1" Type="http://schemas.openxmlformats.org/officeDocument/2006/relationships/tags" Target="../tags/tag174.xml"/><Relationship Id="rId6" Type="http://schemas.openxmlformats.org/officeDocument/2006/relationships/tags" Target="../tags/tag179.xml"/><Relationship Id="rId15" Type="http://schemas.openxmlformats.org/officeDocument/2006/relationships/tags" Target="../tags/tag188.xml"/><Relationship Id="rId23" Type="http://schemas.openxmlformats.org/officeDocument/2006/relationships/tags" Target="../tags/tag196.xml"/><Relationship Id="rId28" Type="http://schemas.openxmlformats.org/officeDocument/2006/relationships/tags" Target="../tags/tag201.xml"/><Relationship Id="rId36" Type="http://schemas.openxmlformats.org/officeDocument/2006/relationships/tags" Target="../tags/tag209.xml"/><Relationship Id="rId49" Type="http://schemas.openxmlformats.org/officeDocument/2006/relationships/tags" Target="../tags/tag222.xml"/><Relationship Id="rId57" Type="http://schemas.openxmlformats.org/officeDocument/2006/relationships/tags" Target="../tags/tag230.xml"/><Relationship Id="rId10" Type="http://schemas.openxmlformats.org/officeDocument/2006/relationships/tags" Target="../tags/tag183.xml"/><Relationship Id="rId31" Type="http://schemas.openxmlformats.org/officeDocument/2006/relationships/tags" Target="../tags/tag204.xml"/><Relationship Id="rId44" Type="http://schemas.openxmlformats.org/officeDocument/2006/relationships/tags" Target="../tags/tag217.xml"/><Relationship Id="rId52" Type="http://schemas.openxmlformats.org/officeDocument/2006/relationships/tags" Target="../tags/tag225.xml"/><Relationship Id="rId60" Type="http://schemas.openxmlformats.org/officeDocument/2006/relationships/tags" Target="../tags/tag233.xml"/><Relationship Id="rId4" Type="http://schemas.openxmlformats.org/officeDocument/2006/relationships/tags" Target="../tags/tag177.xml"/><Relationship Id="rId9" Type="http://schemas.openxmlformats.org/officeDocument/2006/relationships/tags" Target="../tags/tag182.xml"/></Relationships>
</file>

<file path=ppt/slides/_rels/slide7.xml.rels><?xml version="1.0" encoding="UTF-8" standalone="yes"?>
<Relationships xmlns="http://schemas.openxmlformats.org/package/2006/relationships"><Relationship Id="rId13" Type="http://schemas.openxmlformats.org/officeDocument/2006/relationships/tags" Target="../tags/tag246.xml"/><Relationship Id="rId18" Type="http://schemas.openxmlformats.org/officeDocument/2006/relationships/tags" Target="../tags/tag251.xml"/><Relationship Id="rId26" Type="http://schemas.openxmlformats.org/officeDocument/2006/relationships/tags" Target="../tags/tag259.xml"/><Relationship Id="rId39" Type="http://schemas.openxmlformats.org/officeDocument/2006/relationships/tags" Target="../tags/tag272.xml"/><Relationship Id="rId21" Type="http://schemas.openxmlformats.org/officeDocument/2006/relationships/tags" Target="../tags/tag254.xml"/><Relationship Id="rId34" Type="http://schemas.openxmlformats.org/officeDocument/2006/relationships/tags" Target="../tags/tag267.xml"/><Relationship Id="rId42" Type="http://schemas.openxmlformats.org/officeDocument/2006/relationships/tags" Target="../tags/tag275.xml"/><Relationship Id="rId47" Type="http://schemas.openxmlformats.org/officeDocument/2006/relationships/image" Target="../media/image2.jpeg"/><Relationship Id="rId7" Type="http://schemas.openxmlformats.org/officeDocument/2006/relationships/tags" Target="../tags/tag240.xml"/><Relationship Id="rId2" Type="http://schemas.openxmlformats.org/officeDocument/2006/relationships/tags" Target="../tags/tag235.xml"/><Relationship Id="rId16" Type="http://schemas.openxmlformats.org/officeDocument/2006/relationships/tags" Target="../tags/tag249.xml"/><Relationship Id="rId29" Type="http://schemas.openxmlformats.org/officeDocument/2006/relationships/tags" Target="../tags/tag262.xml"/><Relationship Id="rId1" Type="http://schemas.openxmlformats.org/officeDocument/2006/relationships/tags" Target="../tags/tag234.xml"/><Relationship Id="rId6" Type="http://schemas.openxmlformats.org/officeDocument/2006/relationships/tags" Target="../tags/tag239.xml"/><Relationship Id="rId11" Type="http://schemas.openxmlformats.org/officeDocument/2006/relationships/tags" Target="../tags/tag244.xml"/><Relationship Id="rId24" Type="http://schemas.openxmlformats.org/officeDocument/2006/relationships/tags" Target="../tags/tag257.xml"/><Relationship Id="rId32" Type="http://schemas.openxmlformats.org/officeDocument/2006/relationships/tags" Target="../tags/tag265.xml"/><Relationship Id="rId37" Type="http://schemas.openxmlformats.org/officeDocument/2006/relationships/tags" Target="../tags/tag270.xml"/><Relationship Id="rId40" Type="http://schemas.openxmlformats.org/officeDocument/2006/relationships/tags" Target="../tags/tag273.xml"/><Relationship Id="rId45" Type="http://schemas.openxmlformats.org/officeDocument/2006/relationships/slideLayout" Target="../slideLayouts/slideLayout7.xml"/><Relationship Id="rId5" Type="http://schemas.openxmlformats.org/officeDocument/2006/relationships/tags" Target="../tags/tag238.xml"/><Relationship Id="rId15" Type="http://schemas.openxmlformats.org/officeDocument/2006/relationships/tags" Target="../tags/tag248.xml"/><Relationship Id="rId23" Type="http://schemas.openxmlformats.org/officeDocument/2006/relationships/tags" Target="../tags/tag256.xml"/><Relationship Id="rId28" Type="http://schemas.openxmlformats.org/officeDocument/2006/relationships/tags" Target="../tags/tag261.xml"/><Relationship Id="rId36" Type="http://schemas.openxmlformats.org/officeDocument/2006/relationships/tags" Target="../tags/tag269.xml"/><Relationship Id="rId10" Type="http://schemas.openxmlformats.org/officeDocument/2006/relationships/tags" Target="../tags/tag243.xml"/><Relationship Id="rId19" Type="http://schemas.openxmlformats.org/officeDocument/2006/relationships/tags" Target="../tags/tag252.xml"/><Relationship Id="rId31" Type="http://schemas.openxmlformats.org/officeDocument/2006/relationships/tags" Target="../tags/tag264.xml"/><Relationship Id="rId44" Type="http://schemas.openxmlformats.org/officeDocument/2006/relationships/tags" Target="../tags/tag277.xml"/><Relationship Id="rId4" Type="http://schemas.openxmlformats.org/officeDocument/2006/relationships/tags" Target="../tags/tag237.xml"/><Relationship Id="rId9" Type="http://schemas.openxmlformats.org/officeDocument/2006/relationships/tags" Target="../tags/tag242.xml"/><Relationship Id="rId14" Type="http://schemas.openxmlformats.org/officeDocument/2006/relationships/tags" Target="../tags/tag247.xml"/><Relationship Id="rId22" Type="http://schemas.openxmlformats.org/officeDocument/2006/relationships/tags" Target="../tags/tag255.xml"/><Relationship Id="rId27" Type="http://schemas.openxmlformats.org/officeDocument/2006/relationships/tags" Target="../tags/tag260.xml"/><Relationship Id="rId30" Type="http://schemas.openxmlformats.org/officeDocument/2006/relationships/tags" Target="../tags/tag263.xml"/><Relationship Id="rId35" Type="http://schemas.openxmlformats.org/officeDocument/2006/relationships/tags" Target="../tags/tag268.xml"/><Relationship Id="rId43" Type="http://schemas.openxmlformats.org/officeDocument/2006/relationships/tags" Target="../tags/tag276.xml"/><Relationship Id="rId8" Type="http://schemas.openxmlformats.org/officeDocument/2006/relationships/tags" Target="../tags/tag241.xml"/><Relationship Id="rId3" Type="http://schemas.openxmlformats.org/officeDocument/2006/relationships/tags" Target="../tags/tag236.xml"/><Relationship Id="rId12" Type="http://schemas.openxmlformats.org/officeDocument/2006/relationships/tags" Target="../tags/tag245.xml"/><Relationship Id="rId17" Type="http://schemas.openxmlformats.org/officeDocument/2006/relationships/tags" Target="../tags/tag250.xml"/><Relationship Id="rId25" Type="http://schemas.openxmlformats.org/officeDocument/2006/relationships/tags" Target="../tags/tag258.xml"/><Relationship Id="rId33" Type="http://schemas.openxmlformats.org/officeDocument/2006/relationships/tags" Target="../tags/tag266.xml"/><Relationship Id="rId38" Type="http://schemas.openxmlformats.org/officeDocument/2006/relationships/tags" Target="../tags/tag271.xml"/><Relationship Id="rId46" Type="http://schemas.openxmlformats.org/officeDocument/2006/relationships/notesSlide" Target="../notesSlides/notesSlide1.xml"/><Relationship Id="rId20" Type="http://schemas.openxmlformats.org/officeDocument/2006/relationships/tags" Target="../tags/tag253.xml"/><Relationship Id="rId41" Type="http://schemas.openxmlformats.org/officeDocument/2006/relationships/tags" Target="../tags/tag274.xml"/></Relationships>
</file>

<file path=ppt/slides/_rels/slide8.xml.rels><?xml version="1.0" encoding="UTF-8" standalone="yes"?>
<Relationships xmlns="http://schemas.openxmlformats.org/package/2006/relationships"><Relationship Id="rId13" Type="http://schemas.openxmlformats.org/officeDocument/2006/relationships/tags" Target="../tags/tag293.xml"/><Relationship Id="rId18" Type="http://schemas.openxmlformats.org/officeDocument/2006/relationships/tags" Target="../tags/tag298.xml"/><Relationship Id="rId26" Type="http://schemas.openxmlformats.org/officeDocument/2006/relationships/tags" Target="../tags/tag306.xml"/><Relationship Id="rId39" Type="http://schemas.openxmlformats.org/officeDocument/2006/relationships/tags" Target="../tags/tag319.xml"/><Relationship Id="rId21" Type="http://schemas.openxmlformats.org/officeDocument/2006/relationships/tags" Target="../tags/tag301.xml"/><Relationship Id="rId34" Type="http://schemas.openxmlformats.org/officeDocument/2006/relationships/tags" Target="../tags/tag314.xml"/><Relationship Id="rId42" Type="http://schemas.openxmlformats.org/officeDocument/2006/relationships/tags" Target="../tags/tag322.xml"/><Relationship Id="rId47" Type="http://schemas.openxmlformats.org/officeDocument/2006/relationships/tags" Target="../tags/tag327.xml"/><Relationship Id="rId50" Type="http://schemas.openxmlformats.org/officeDocument/2006/relationships/tags" Target="../tags/tag330.xml"/><Relationship Id="rId55" Type="http://schemas.openxmlformats.org/officeDocument/2006/relationships/tags" Target="../tags/tag335.xml"/><Relationship Id="rId7" Type="http://schemas.openxmlformats.org/officeDocument/2006/relationships/tags" Target="../tags/tag287.xml"/><Relationship Id="rId2" Type="http://schemas.openxmlformats.org/officeDocument/2006/relationships/tags" Target="../tags/tag282.xml"/><Relationship Id="rId16" Type="http://schemas.openxmlformats.org/officeDocument/2006/relationships/tags" Target="../tags/tag296.xml"/><Relationship Id="rId29" Type="http://schemas.openxmlformats.org/officeDocument/2006/relationships/tags" Target="../tags/tag309.xml"/><Relationship Id="rId11" Type="http://schemas.openxmlformats.org/officeDocument/2006/relationships/tags" Target="../tags/tag291.xml"/><Relationship Id="rId24" Type="http://schemas.openxmlformats.org/officeDocument/2006/relationships/tags" Target="../tags/tag304.xml"/><Relationship Id="rId32" Type="http://schemas.openxmlformats.org/officeDocument/2006/relationships/tags" Target="../tags/tag312.xml"/><Relationship Id="rId37" Type="http://schemas.openxmlformats.org/officeDocument/2006/relationships/tags" Target="../tags/tag317.xml"/><Relationship Id="rId40" Type="http://schemas.openxmlformats.org/officeDocument/2006/relationships/tags" Target="../tags/tag320.xml"/><Relationship Id="rId45" Type="http://schemas.openxmlformats.org/officeDocument/2006/relationships/tags" Target="../tags/tag325.xml"/><Relationship Id="rId53" Type="http://schemas.openxmlformats.org/officeDocument/2006/relationships/tags" Target="../tags/tag333.xml"/><Relationship Id="rId5" Type="http://schemas.openxmlformats.org/officeDocument/2006/relationships/tags" Target="../tags/tag285.xml"/><Relationship Id="rId19" Type="http://schemas.openxmlformats.org/officeDocument/2006/relationships/tags" Target="../tags/tag299.xml"/><Relationship Id="rId4" Type="http://schemas.openxmlformats.org/officeDocument/2006/relationships/tags" Target="../tags/tag284.xml"/><Relationship Id="rId9" Type="http://schemas.openxmlformats.org/officeDocument/2006/relationships/tags" Target="../tags/tag289.xml"/><Relationship Id="rId14" Type="http://schemas.openxmlformats.org/officeDocument/2006/relationships/tags" Target="../tags/tag294.xml"/><Relationship Id="rId22" Type="http://schemas.openxmlformats.org/officeDocument/2006/relationships/tags" Target="../tags/tag302.xml"/><Relationship Id="rId27" Type="http://schemas.openxmlformats.org/officeDocument/2006/relationships/tags" Target="../tags/tag307.xml"/><Relationship Id="rId30" Type="http://schemas.openxmlformats.org/officeDocument/2006/relationships/tags" Target="../tags/tag310.xml"/><Relationship Id="rId35" Type="http://schemas.openxmlformats.org/officeDocument/2006/relationships/tags" Target="../tags/tag315.xml"/><Relationship Id="rId43" Type="http://schemas.openxmlformats.org/officeDocument/2006/relationships/tags" Target="../tags/tag323.xml"/><Relationship Id="rId48" Type="http://schemas.openxmlformats.org/officeDocument/2006/relationships/tags" Target="../tags/tag328.xml"/><Relationship Id="rId56" Type="http://schemas.openxmlformats.org/officeDocument/2006/relationships/slideLayout" Target="../slideLayouts/slideLayout7.xml"/><Relationship Id="rId8" Type="http://schemas.openxmlformats.org/officeDocument/2006/relationships/tags" Target="../tags/tag288.xml"/><Relationship Id="rId51" Type="http://schemas.openxmlformats.org/officeDocument/2006/relationships/tags" Target="../tags/tag331.xml"/><Relationship Id="rId3" Type="http://schemas.openxmlformats.org/officeDocument/2006/relationships/tags" Target="../tags/tag283.xml"/><Relationship Id="rId12" Type="http://schemas.openxmlformats.org/officeDocument/2006/relationships/tags" Target="../tags/tag292.xml"/><Relationship Id="rId17" Type="http://schemas.openxmlformats.org/officeDocument/2006/relationships/tags" Target="../tags/tag297.xml"/><Relationship Id="rId25" Type="http://schemas.openxmlformats.org/officeDocument/2006/relationships/tags" Target="../tags/tag305.xml"/><Relationship Id="rId33" Type="http://schemas.openxmlformats.org/officeDocument/2006/relationships/tags" Target="../tags/tag313.xml"/><Relationship Id="rId38" Type="http://schemas.openxmlformats.org/officeDocument/2006/relationships/tags" Target="../tags/tag318.xml"/><Relationship Id="rId46" Type="http://schemas.openxmlformats.org/officeDocument/2006/relationships/tags" Target="../tags/tag326.xml"/><Relationship Id="rId20" Type="http://schemas.openxmlformats.org/officeDocument/2006/relationships/tags" Target="../tags/tag300.xml"/><Relationship Id="rId41" Type="http://schemas.openxmlformats.org/officeDocument/2006/relationships/tags" Target="../tags/tag321.xml"/><Relationship Id="rId54" Type="http://schemas.openxmlformats.org/officeDocument/2006/relationships/tags" Target="../tags/tag334.xml"/><Relationship Id="rId1" Type="http://schemas.openxmlformats.org/officeDocument/2006/relationships/tags" Target="../tags/tag281.xml"/><Relationship Id="rId6" Type="http://schemas.openxmlformats.org/officeDocument/2006/relationships/tags" Target="../tags/tag286.xml"/><Relationship Id="rId15" Type="http://schemas.openxmlformats.org/officeDocument/2006/relationships/tags" Target="../tags/tag295.xml"/><Relationship Id="rId23" Type="http://schemas.openxmlformats.org/officeDocument/2006/relationships/tags" Target="../tags/tag303.xml"/><Relationship Id="rId28" Type="http://schemas.openxmlformats.org/officeDocument/2006/relationships/tags" Target="../tags/tag308.xml"/><Relationship Id="rId36" Type="http://schemas.openxmlformats.org/officeDocument/2006/relationships/tags" Target="../tags/tag316.xml"/><Relationship Id="rId49" Type="http://schemas.openxmlformats.org/officeDocument/2006/relationships/tags" Target="../tags/tag329.xml"/><Relationship Id="rId57" Type="http://schemas.openxmlformats.org/officeDocument/2006/relationships/notesSlide" Target="../notesSlides/notesSlide2.xml"/><Relationship Id="rId10" Type="http://schemas.openxmlformats.org/officeDocument/2006/relationships/tags" Target="../tags/tag290.xml"/><Relationship Id="rId31" Type="http://schemas.openxmlformats.org/officeDocument/2006/relationships/tags" Target="../tags/tag311.xml"/><Relationship Id="rId44" Type="http://schemas.openxmlformats.org/officeDocument/2006/relationships/tags" Target="../tags/tag324.xml"/><Relationship Id="rId52" Type="http://schemas.openxmlformats.org/officeDocument/2006/relationships/tags" Target="../tags/tag332.xml"/></Relationships>
</file>

<file path=ppt/slides/_rels/slide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custDataLst>
              <p:tags r:id="rId2"/>
            </p:custDataLst>
          </p:nvPr>
        </p:nvSpPr>
        <p:spPr>
          <a:xfrm>
            <a:off x="1198800" y="596900"/>
            <a:ext cx="9799200" cy="2570400"/>
          </a:xfrm>
        </p:spPr>
        <p:txBody>
          <a:bodyPr/>
          <a:lstStyle/>
          <a:p>
            <a:r>
              <a:rPr lang="zh-CN" altLang="zh-CN" sz="6600" b="1"/>
              <a:t>第</a:t>
            </a:r>
            <a:r>
              <a:rPr lang="en-US" altLang="zh-CN" sz="6600" b="1"/>
              <a:t>36</a:t>
            </a:r>
            <a:r>
              <a:rPr lang="zh-CN" altLang="en-US" sz="6600" b="1"/>
              <a:t>讲</a:t>
            </a:r>
            <a:r>
              <a:rPr lang="en-US" altLang="zh-CN" sz="6600" b="1"/>
              <a:t>   </a:t>
            </a:r>
            <a:r>
              <a:rPr lang="zh-CN" altLang="en-US" sz="6600" b="1"/>
              <a:t>体液调节</a:t>
            </a:r>
          </a:p>
        </p:txBody>
      </p:sp>
      <p:sp>
        <p:nvSpPr>
          <p:cNvPr id="3" name="副标题 2"/>
          <p:cNvSpPr>
            <a:spLocks noGrp="1"/>
          </p:cNvSpPr>
          <p:nvPr>
            <p:ph type="subTitle" idx="1"/>
            <p:custDataLst>
              <p:tags r:id="rId3"/>
            </p:custDataLst>
          </p:nvPr>
        </p:nvSpPr>
        <p:spPr>
          <a:xfrm>
            <a:off x="1198800" y="3842340"/>
            <a:ext cx="9799200" cy="1472400"/>
          </a:xfrm>
        </p:spPr>
        <p:txBody>
          <a:bodyPr/>
          <a:lstStyle/>
          <a:p>
            <a:r>
              <a:rPr lang="zh-CN" altLang="en-US" sz="4000" b="1">
                <a:solidFill>
                  <a:schemeClr val="accent1">
                    <a:lumMod val="75000"/>
                  </a:schemeClr>
                </a:solidFill>
              </a:rPr>
              <a:t>考点</a:t>
            </a:r>
            <a:r>
              <a:rPr lang="en-US" altLang="zh-CN" sz="4000" b="1">
                <a:solidFill>
                  <a:schemeClr val="accent1">
                    <a:lumMod val="75000"/>
                  </a:schemeClr>
                </a:solidFill>
              </a:rPr>
              <a:t>2 </a:t>
            </a:r>
            <a:r>
              <a:rPr lang="zh-CN" altLang="en-US" sz="4000" b="1">
                <a:solidFill>
                  <a:schemeClr val="accent1">
                    <a:lumMod val="75000"/>
                  </a:schemeClr>
                </a:solidFill>
              </a:rPr>
              <a:t>血糖平衡的调节</a:t>
            </a:r>
          </a:p>
        </p:txBody>
      </p:sp>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p:cNvPicPr>
            <a:picLocks noChangeAspect="1"/>
          </p:cNvPicPr>
          <p:nvPr>
            <p:custDataLst>
              <p:tags r:id="rId1"/>
            </p:custDataLst>
          </p:nvPr>
        </p:nvPicPr>
        <p:blipFill>
          <a:blip r:embed="rId3">
            <a:extLst>
              <a:ext uri="{96DAC541-7B7A-43D3-8B79-37D633B846F1}">
                <asvg:svgBlip xmlns:asvg="http://schemas.microsoft.com/office/drawing/2016/SVG/main" xmlns="" r:embed="rId4"/>
              </a:ext>
            </a:extLst>
          </a:blip>
          <a:stretch>
            <a:fillRect/>
          </a:stretch>
        </p:blipFill>
        <p:spPr>
          <a:xfrm>
            <a:off x="2252490" y="265235"/>
            <a:ext cx="6155185" cy="5124771"/>
          </a:xfrm>
          <a:prstGeom prst="rect">
            <a:avLst/>
          </a:prstGeom>
        </p:spPr>
      </p:pic>
      <p:sp>
        <p:nvSpPr>
          <p:cNvPr id="2" name="文本框 1"/>
          <p:cNvSpPr txBox="1"/>
          <p:nvPr/>
        </p:nvSpPr>
        <p:spPr>
          <a:xfrm>
            <a:off x="2973705" y="5897880"/>
            <a:ext cx="3939540" cy="521970"/>
          </a:xfrm>
          <a:prstGeom prst="rect">
            <a:avLst/>
          </a:prstGeom>
          <a:noFill/>
        </p:spPr>
        <p:txBody>
          <a:bodyPr wrap="square" rtlCol="0">
            <a:spAutoFit/>
          </a:bodyPr>
          <a:lstStyle/>
          <a:p>
            <a:r>
              <a:rPr lang="zh-CN" altLang="en-US" sz="2800" b="1">
                <a:solidFill>
                  <a:srgbClr val="00B050"/>
                </a:solidFill>
                <a:effectLst/>
                <a:latin typeface="Arial Black" panose="020B0A04020102020204" charset="0"/>
                <a:ea typeface="微软雅黑" panose="020B0503020204020204" charset="-122"/>
                <a:cs typeface="Arial Black" panose="020B0A04020102020204" charset="0"/>
              </a:rPr>
              <a:t>胰岛素作用的信号通路</a:t>
            </a: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003" name="图片 100003" descr="@@@4595a261-2a76-470d-998a-8c463ea80473"/>
          <p:cNvPicPr>
            <a:picLocks noChangeAspect="1"/>
          </p:cNvPicPr>
          <p:nvPr/>
        </p:nvPicPr>
        <p:blipFill>
          <a:blip r:embed="rId2"/>
          <a:stretch>
            <a:fillRect/>
          </a:stretch>
        </p:blipFill>
        <p:spPr>
          <a:xfrm>
            <a:off x="1943735" y="754380"/>
            <a:ext cx="9446895" cy="5646420"/>
          </a:xfrm>
          <a:prstGeom prst="rect">
            <a:avLst/>
          </a:prstGeom>
        </p:spPr>
      </p:pic>
      <p:sp>
        <p:nvSpPr>
          <p:cNvPr id="2" name="文本框 1"/>
          <p:cNvSpPr txBox="1"/>
          <p:nvPr/>
        </p:nvSpPr>
        <p:spPr>
          <a:xfrm>
            <a:off x="461645" y="219075"/>
            <a:ext cx="2468880" cy="521970"/>
          </a:xfrm>
          <a:prstGeom prst="rect">
            <a:avLst/>
          </a:prstGeom>
          <a:noFill/>
        </p:spPr>
        <p:txBody>
          <a:bodyPr wrap="square" rtlCol="0">
            <a:spAutoFit/>
          </a:bodyPr>
          <a:lstStyle/>
          <a:p>
            <a:r>
              <a:rPr lang="en-US" altLang="zh-CN" sz="2800" b="1">
                <a:solidFill>
                  <a:srgbClr val="1D0DEF"/>
                </a:solidFill>
                <a:latin typeface="Arial Black" panose="020B0A04020102020204" charset="0"/>
                <a:ea typeface="微软雅黑" panose="020B0503020204020204" charset="-122"/>
                <a:cs typeface="Arial Black" panose="020B0A04020102020204" charset="0"/>
              </a:rPr>
              <a:t>6.</a:t>
            </a:r>
            <a:r>
              <a:rPr lang="zh-CN" altLang="en-US" sz="2800" b="1">
                <a:solidFill>
                  <a:srgbClr val="1D0DEF"/>
                </a:solidFill>
                <a:latin typeface="Arial Black" panose="020B0A04020102020204" charset="0"/>
                <a:ea typeface="微软雅黑" panose="020B0503020204020204" charset="-122"/>
                <a:cs typeface="Arial Black" panose="020B0A04020102020204" charset="0"/>
              </a:rPr>
              <a:t>胰高血糖素</a:t>
            </a: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custDataLst>
              <p:tags r:id="rId1"/>
            </p:custDataLst>
          </p:nvPr>
        </p:nvSpPr>
        <p:spPr>
          <a:xfrm>
            <a:off x="36195" y="731520"/>
            <a:ext cx="12059285" cy="5790565"/>
          </a:xfrm>
          <a:prstGeom prst="rect">
            <a:avLst/>
          </a:prstGeom>
          <a:noFill/>
        </p:spPr>
        <p:txBody>
          <a:bodyPr wrap="square" rtlCol="0" anchor="t">
            <a:noAutofit/>
          </a:bodyPr>
          <a:lstStyle/>
          <a:p>
            <a:pPr algn="just">
              <a:lnSpc>
                <a:spcPct val="100000"/>
              </a:lnSpc>
              <a:spcBef>
                <a:spcPct val="0"/>
              </a:spcBef>
              <a:spcAft>
                <a:spcPct val="0"/>
              </a:spcAft>
            </a:pPr>
            <a:r>
              <a:rPr lang="zh-CN" sz="2800" b="1">
                <a:solidFill>
                  <a:srgbClr val="FF0000"/>
                </a:solidFill>
                <a:latin typeface="微软雅黑" panose="020B0503020204020204" charset="-122"/>
                <a:ea typeface="微软雅黑" panose="020B0503020204020204" charset="-122"/>
                <a:cs typeface="微软雅黑" panose="020B0503020204020204" charset="-122"/>
                <a:sym typeface="+mn-ea"/>
              </a:rPr>
              <a:t>（</a:t>
            </a:r>
            <a:r>
              <a:rPr lang="en-US" altLang="zh-CN" sz="2800" b="1">
                <a:solidFill>
                  <a:srgbClr val="FF0000"/>
                </a:solidFill>
                <a:latin typeface="微软雅黑" panose="020B0503020204020204" charset="-122"/>
                <a:ea typeface="微软雅黑" panose="020B0503020204020204" charset="-122"/>
                <a:cs typeface="微软雅黑" panose="020B0503020204020204" charset="-122"/>
                <a:sym typeface="+mn-ea"/>
              </a:rPr>
              <a:t>1</a:t>
            </a:r>
            <a:r>
              <a:rPr lang="zh-CN" altLang="en-US" sz="2800" b="1">
                <a:solidFill>
                  <a:srgbClr val="FF0000"/>
                </a:solidFill>
                <a:latin typeface="微软雅黑" panose="020B0503020204020204" charset="-122"/>
                <a:ea typeface="微软雅黑" panose="020B0503020204020204" charset="-122"/>
                <a:cs typeface="微软雅黑" panose="020B0503020204020204" charset="-122"/>
                <a:sym typeface="+mn-ea"/>
              </a:rPr>
              <a:t>）</a:t>
            </a:r>
            <a:r>
              <a:rPr sz="2800" b="1">
                <a:solidFill>
                  <a:srgbClr val="FF0000"/>
                </a:solidFill>
                <a:latin typeface="微软雅黑" panose="020B0503020204020204" charset="-122"/>
                <a:ea typeface="微软雅黑" panose="020B0503020204020204" charset="-122"/>
                <a:cs typeface="微软雅黑" panose="020B0503020204020204" charset="-122"/>
                <a:sym typeface="+mn-ea"/>
              </a:rPr>
              <a:t>影响胰岛素分泌的因素</a:t>
            </a:r>
          </a:p>
          <a:p>
            <a:pPr algn="just">
              <a:lnSpc>
                <a:spcPct val="100000"/>
              </a:lnSpc>
              <a:spcBef>
                <a:spcPct val="0"/>
              </a:spcBef>
              <a:spcAft>
                <a:spcPct val="0"/>
              </a:spcAft>
            </a:pPr>
            <a:r>
              <a:rPr sz="2800" b="1">
                <a:latin typeface="微软雅黑" panose="020B0503020204020204" charset="-122"/>
                <a:ea typeface="微软雅黑" panose="020B0503020204020204" charset="-122"/>
                <a:cs typeface="微软雅黑" panose="020B0503020204020204" charset="-122"/>
                <a:sym typeface="+mn-ea"/>
              </a:rPr>
              <a:t>①血糖浓度</a:t>
            </a:r>
            <a:r>
              <a:rPr lang="zh-CN" sz="2800" b="1">
                <a:latin typeface="微软雅黑" panose="020B0503020204020204" charset="-122"/>
                <a:ea typeface="微软雅黑" panose="020B0503020204020204" charset="-122"/>
                <a:cs typeface="微软雅黑" panose="020B0503020204020204" charset="-122"/>
                <a:sym typeface="+mn-ea"/>
              </a:rPr>
              <a:t>（最主要）</a:t>
            </a:r>
          </a:p>
          <a:p>
            <a:pPr algn="just">
              <a:lnSpc>
                <a:spcPct val="100000"/>
              </a:lnSpc>
              <a:spcBef>
                <a:spcPct val="0"/>
              </a:spcBef>
              <a:spcAft>
                <a:spcPct val="0"/>
              </a:spcAft>
            </a:pPr>
            <a:r>
              <a:rPr sz="2800" b="1">
                <a:latin typeface="微软雅黑" panose="020B0503020204020204" charset="-122"/>
                <a:ea typeface="微软雅黑" panose="020B0503020204020204" charset="-122"/>
                <a:cs typeface="微软雅黑" panose="020B0503020204020204" charset="-122"/>
                <a:sym typeface="+mn-ea"/>
              </a:rPr>
              <a:t>②神经调节</a:t>
            </a:r>
          </a:p>
          <a:p>
            <a:pPr algn="just">
              <a:lnSpc>
                <a:spcPct val="100000"/>
              </a:lnSpc>
              <a:spcBef>
                <a:spcPct val="0"/>
              </a:spcBef>
              <a:spcAft>
                <a:spcPct val="0"/>
              </a:spcAft>
            </a:pPr>
            <a:r>
              <a:rPr sz="2800" b="1">
                <a:latin typeface="微软雅黑" panose="020B0503020204020204" charset="-122"/>
                <a:ea typeface="微软雅黑" panose="020B0503020204020204" charset="-122"/>
                <a:cs typeface="微软雅黑" panose="020B0503020204020204" charset="-122"/>
                <a:sym typeface="+mn-ea"/>
              </a:rPr>
              <a:t>③</a:t>
            </a:r>
            <a:r>
              <a:rPr lang="zh-CN" sz="2800" b="1">
                <a:latin typeface="微软雅黑" panose="020B0503020204020204" charset="-122"/>
                <a:ea typeface="微软雅黑" panose="020B0503020204020204" charset="-122"/>
                <a:cs typeface="微软雅黑" panose="020B0503020204020204" charset="-122"/>
                <a:sym typeface="+mn-ea"/>
              </a:rPr>
              <a:t>其他激素的调节</a:t>
            </a:r>
            <a:r>
              <a:rPr lang="en-US" altLang="zh-CN" sz="2800" b="1">
                <a:latin typeface="微软雅黑" panose="020B0503020204020204" charset="-122"/>
                <a:ea typeface="微软雅黑" panose="020B0503020204020204" charset="-122"/>
                <a:cs typeface="微软雅黑" panose="020B0503020204020204" charset="-122"/>
                <a:sym typeface="+mn-ea"/>
              </a:rPr>
              <a:t>  </a:t>
            </a:r>
          </a:p>
          <a:p>
            <a:pPr algn="just">
              <a:lnSpc>
                <a:spcPct val="100000"/>
              </a:lnSpc>
              <a:spcBef>
                <a:spcPct val="0"/>
              </a:spcBef>
              <a:spcAft>
                <a:spcPct val="0"/>
              </a:spcAft>
            </a:pPr>
            <a:r>
              <a:rPr lang="zh-CN" altLang="en-US" sz="2800" b="1">
                <a:latin typeface="微软雅黑" panose="020B0503020204020204" charset="-122"/>
                <a:ea typeface="微软雅黑" panose="020B0503020204020204" charset="-122"/>
                <a:cs typeface="微软雅黑" panose="020B0503020204020204" charset="-122"/>
                <a:sym typeface="+mn-ea"/>
              </a:rPr>
              <a:t>如：</a:t>
            </a:r>
            <a:r>
              <a:rPr sz="2800" b="1">
                <a:latin typeface="微软雅黑" panose="020B0503020204020204" charset="-122"/>
                <a:ea typeface="微软雅黑" panose="020B0503020204020204" charset="-122"/>
                <a:cs typeface="微软雅黑" panose="020B0503020204020204" charset="-122"/>
                <a:sym typeface="+mn-ea"/>
              </a:rPr>
              <a:t>胰高血糖素（胰高血糖素可</a:t>
            </a:r>
            <a:r>
              <a:rPr sz="2800" b="1">
                <a:solidFill>
                  <a:schemeClr val="tx1"/>
                </a:solidFill>
                <a:latin typeface="微软雅黑" panose="020B0503020204020204" charset="-122"/>
                <a:ea typeface="微软雅黑" panose="020B0503020204020204" charset="-122"/>
                <a:cs typeface="微软雅黑" panose="020B0503020204020204" charset="-122"/>
                <a:sym typeface="+mn-ea"/>
              </a:rPr>
              <a:t>直接</a:t>
            </a:r>
            <a:r>
              <a:rPr lang="zh-CN" sz="2800" b="1">
                <a:solidFill>
                  <a:schemeClr val="tx1"/>
                </a:solidFill>
                <a:latin typeface="微软雅黑" panose="020B0503020204020204" charset="-122"/>
                <a:ea typeface="微软雅黑" panose="020B0503020204020204" charset="-122"/>
                <a:cs typeface="微软雅黑" panose="020B0503020204020204" charset="-122"/>
                <a:sym typeface="+mn-ea"/>
              </a:rPr>
              <a:t>作用于</a:t>
            </a:r>
            <a:r>
              <a:rPr sz="2800" b="1">
                <a:latin typeface="微软雅黑" panose="020B0503020204020204" charset="-122"/>
                <a:ea typeface="微软雅黑" panose="020B0503020204020204" charset="-122"/>
                <a:cs typeface="微软雅黑" panose="020B0503020204020204" charset="-122"/>
                <a:sym typeface="+mn-ea"/>
              </a:rPr>
              <a:t>胰岛B细胞分泌胰岛素，又可通过升高血糖含量而间接促进胰岛素的分泌）</a:t>
            </a:r>
          </a:p>
          <a:p>
            <a:pPr algn="just">
              <a:lnSpc>
                <a:spcPct val="100000"/>
              </a:lnSpc>
              <a:spcBef>
                <a:spcPct val="0"/>
              </a:spcBef>
              <a:spcAft>
                <a:spcPct val="0"/>
              </a:spcAft>
            </a:pPr>
            <a:r>
              <a:rPr lang="en-US" altLang="zh-CN" sz="2800" b="1">
                <a:latin typeface="微软雅黑" panose="020B0503020204020204" charset="-122"/>
                <a:ea typeface="微软雅黑" panose="020B0503020204020204" charset="-122"/>
                <a:cs typeface="微软雅黑" panose="020B0503020204020204" charset="-122"/>
                <a:sym typeface="+mn-ea"/>
              </a:rPr>
              <a:t>    </a:t>
            </a:r>
            <a:r>
              <a:rPr lang="zh-CN" sz="2800" b="1">
                <a:latin typeface="微软雅黑" panose="020B0503020204020204" charset="-122"/>
                <a:ea typeface="微软雅黑" panose="020B0503020204020204" charset="-122"/>
                <a:cs typeface="微软雅黑" panose="020B0503020204020204" charset="-122"/>
                <a:sym typeface="+mn-ea"/>
              </a:rPr>
              <a:t>胃肠激素</a:t>
            </a:r>
            <a:r>
              <a:rPr lang="en-US" altLang="zh-CN" sz="2800" b="1">
                <a:latin typeface="微软雅黑" panose="020B0503020204020204" charset="-122"/>
                <a:ea typeface="微软雅黑" panose="020B0503020204020204" charset="-122"/>
                <a:cs typeface="微软雅黑" panose="020B0503020204020204" charset="-122"/>
                <a:sym typeface="+mn-ea"/>
              </a:rPr>
              <a:t>       </a:t>
            </a:r>
            <a:r>
              <a:rPr lang="zh-CN" altLang="en-US" sz="2800" b="1">
                <a:highlight>
                  <a:srgbClr val="FFFF00"/>
                </a:highlight>
                <a:latin typeface="微软雅黑" panose="020B0503020204020204" charset="-122"/>
                <a:ea typeface="微软雅黑" panose="020B0503020204020204" charset="-122"/>
                <a:cs typeface="微软雅黑" panose="020B0503020204020204" charset="-122"/>
                <a:sym typeface="+mn-ea"/>
              </a:rPr>
              <a:t>绿本</a:t>
            </a:r>
            <a:r>
              <a:rPr lang="en-US" altLang="zh-CN" sz="2800" b="1">
                <a:highlight>
                  <a:srgbClr val="FFFF00"/>
                </a:highlight>
                <a:latin typeface="微软雅黑" panose="020B0503020204020204" charset="-122"/>
                <a:ea typeface="微软雅黑" panose="020B0503020204020204" charset="-122"/>
                <a:cs typeface="微软雅黑" panose="020B0503020204020204" charset="-122"/>
                <a:sym typeface="+mn-ea"/>
              </a:rPr>
              <a:t>P280</a:t>
            </a:r>
            <a:r>
              <a:rPr lang="zh-CN" altLang="en-US" sz="2800" b="1">
                <a:highlight>
                  <a:srgbClr val="FFFF00"/>
                </a:highlight>
                <a:latin typeface="微软雅黑" panose="020B0503020204020204" charset="-122"/>
                <a:ea typeface="微软雅黑" panose="020B0503020204020204" charset="-122"/>
                <a:cs typeface="微软雅黑" panose="020B0503020204020204" charset="-122"/>
                <a:sym typeface="+mn-ea"/>
              </a:rPr>
              <a:t>（湖南卷</a:t>
            </a:r>
            <a:r>
              <a:rPr lang="en-US" altLang="zh-CN" sz="2800" b="1">
                <a:highlight>
                  <a:srgbClr val="FFFF00"/>
                </a:highlight>
                <a:latin typeface="微软雅黑" panose="020B0503020204020204" charset="-122"/>
                <a:ea typeface="微软雅黑" panose="020B0503020204020204" charset="-122"/>
                <a:cs typeface="微软雅黑" panose="020B0503020204020204" charset="-122"/>
                <a:sym typeface="+mn-ea"/>
              </a:rPr>
              <a:t>2024</a:t>
            </a:r>
            <a:r>
              <a:rPr lang="zh-CN" altLang="en-US" sz="2800" b="1">
                <a:highlight>
                  <a:srgbClr val="FFFF00"/>
                </a:highlight>
                <a:latin typeface="微软雅黑" panose="020B0503020204020204" charset="-122"/>
                <a:ea typeface="微软雅黑" panose="020B0503020204020204" charset="-122"/>
                <a:cs typeface="微软雅黑" panose="020B0503020204020204" charset="-122"/>
                <a:sym typeface="+mn-ea"/>
              </a:rPr>
              <a:t>）</a:t>
            </a:r>
          </a:p>
          <a:p>
            <a:pPr algn="just">
              <a:lnSpc>
                <a:spcPct val="100000"/>
              </a:lnSpc>
              <a:spcBef>
                <a:spcPct val="0"/>
              </a:spcBef>
              <a:spcAft>
                <a:spcPct val="0"/>
              </a:spcAft>
            </a:pPr>
            <a:r>
              <a:rPr lang="zh-CN" sz="2800" b="1">
                <a:solidFill>
                  <a:srgbClr val="FF0000"/>
                </a:solidFill>
                <a:latin typeface="微软雅黑" panose="020B0503020204020204" charset="-122"/>
                <a:ea typeface="微软雅黑" panose="020B0503020204020204" charset="-122"/>
                <a:cs typeface="微软雅黑" panose="020B0503020204020204" charset="-122"/>
                <a:sym typeface="+mn-ea"/>
              </a:rPr>
              <a:t>（</a:t>
            </a:r>
            <a:r>
              <a:rPr lang="en-US" altLang="zh-CN" sz="2800" b="1">
                <a:solidFill>
                  <a:srgbClr val="FF0000"/>
                </a:solidFill>
                <a:latin typeface="微软雅黑" panose="020B0503020204020204" charset="-122"/>
                <a:ea typeface="微软雅黑" panose="020B0503020204020204" charset="-122"/>
                <a:cs typeface="微软雅黑" panose="020B0503020204020204" charset="-122"/>
                <a:sym typeface="+mn-ea"/>
              </a:rPr>
              <a:t>2</a:t>
            </a:r>
            <a:r>
              <a:rPr lang="zh-CN" altLang="en-US" sz="2800" b="1">
                <a:solidFill>
                  <a:srgbClr val="FF0000"/>
                </a:solidFill>
                <a:latin typeface="微软雅黑" panose="020B0503020204020204" charset="-122"/>
                <a:ea typeface="微软雅黑" panose="020B0503020204020204" charset="-122"/>
                <a:cs typeface="微软雅黑" panose="020B0503020204020204" charset="-122"/>
                <a:sym typeface="+mn-ea"/>
              </a:rPr>
              <a:t>）</a:t>
            </a:r>
            <a:r>
              <a:rPr sz="2800" b="1">
                <a:solidFill>
                  <a:srgbClr val="FF0000"/>
                </a:solidFill>
                <a:latin typeface="微软雅黑" panose="020B0503020204020204" charset="-122"/>
                <a:ea typeface="微软雅黑" panose="020B0503020204020204" charset="-122"/>
                <a:cs typeface="微软雅黑" panose="020B0503020204020204" charset="-122"/>
                <a:sym typeface="+mn-ea"/>
              </a:rPr>
              <a:t>影响胰高血糖素分泌的因素</a:t>
            </a:r>
          </a:p>
          <a:p>
            <a:pPr algn="just">
              <a:lnSpc>
                <a:spcPct val="100000"/>
              </a:lnSpc>
              <a:spcBef>
                <a:spcPct val="0"/>
              </a:spcBef>
              <a:spcAft>
                <a:spcPct val="0"/>
              </a:spcAft>
            </a:pPr>
            <a:r>
              <a:rPr sz="2800" b="1">
                <a:latin typeface="微软雅黑" panose="020B0503020204020204" charset="-122"/>
                <a:ea typeface="微软雅黑" panose="020B0503020204020204" charset="-122"/>
                <a:cs typeface="微软雅黑" panose="020B0503020204020204" charset="-122"/>
                <a:sym typeface="+mn-ea"/>
              </a:rPr>
              <a:t>①血糖浓度</a:t>
            </a:r>
            <a:r>
              <a:rPr lang="zh-CN" sz="2800" b="1">
                <a:latin typeface="微软雅黑" panose="020B0503020204020204" charset="-122"/>
                <a:ea typeface="微软雅黑" panose="020B0503020204020204" charset="-122"/>
                <a:cs typeface="微软雅黑" panose="020B0503020204020204" charset="-122"/>
                <a:sym typeface="+mn-ea"/>
              </a:rPr>
              <a:t>（最主要）</a:t>
            </a:r>
          </a:p>
          <a:p>
            <a:pPr algn="just">
              <a:lnSpc>
                <a:spcPct val="100000"/>
              </a:lnSpc>
              <a:spcBef>
                <a:spcPct val="0"/>
              </a:spcBef>
              <a:spcAft>
                <a:spcPct val="0"/>
              </a:spcAft>
            </a:pPr>
            <a:r>
              <a:rPr sz="2800" b="1">
                <a:latin typeface="微软雅黑" panose="020B0503020204020204" charset="-122"/>
                <a:ea typeface="微软雅黑" panose="020B0503020204020204" charset="-122"/>
                <a:cs typeface="微软雅黑" panose="020B0503020204020204" charset="-122"/>
                <a:sym typeface="+mn-ea"/>
              </a:rPr>
              <a:t>②神经调节</a:t>
            </a:r>
          </a:p>
          <a:p>
            <a:pPr algn="just">
              <a:lnSpc>
                <a:spcPct val="100000"/>
              </a:lnSpc>
              <a:spcBef>
                <a:spcPct val="0"/>
              </a:spcBef>
              <a:spcAft>
                <a:spcPct val="0"/>
              </a:spcAft>
            </a:pPr>
            <a:r>
              <a:rPr sz="2800" b="1">
                <a:latin typeface="微软雅黑" panose="020B0503020204020204" charset="-122"/>
                <a:ea typeface="微软雅黑" panose="020B0503020204020204" charset="-122"/>
                <a:cs typeface="微软雅黑" panose="020B0503020204020204" charset="-122"/>
                <a:sym typeface="+mn-ea"/>
              </a:rPr>
              <a:t>③</a:t>
            </a:r>
            <a:r>
              <a:rPr lang="zh-CN" sz="2800" b="1">
                <a:latin typeface="微软雅黑" panose="020B0503020204020204" charset="-122"/>
                <a:ea typeface="微软雅黑" panose="020B0503020204020204" charset="-122"/>
                <a:cs typeface="微软雅黑" panose="020B0503020204020204" charset="-122"/>
                <a:sym typeface="+mn-ea"/>
              </a:rPr>
              <a:t>其他激素的调节</a:t>
            </a:r>
          </a:p>
          <a:p>
            <a:pPr algn="just">
              <a:lnSpc>
                <a:spcPct val="100000"/>
              </a:lnSpc>
              <a:spcBef>
                <a:spcPct val="0"/>
              </a:spcBef>
              <a:spcAft>
                <a:spcPct val="0"/>
              </a:spcAft>
            </a:pPr>
            <a:r>
              <a:rPr lang="zh-CN" sz="2800" b="1">
                <a:latin typeface="微软雅黑" panose="020B0503020204020204" charset="-122"/>
                <a:ea typeface="微软雅黑" panose="020B0503020204020204" charset="-122"/>
                <a:cs typeface="微软雅黑" panose="020B0503020204020204" charset="-122"/>
                <a:sym typeface="+mn-ea"/>
              </a:rPr>
              <a:t>如：</a:t>
            </a:r>
            <a:r>
              <a:rPr sz="2800" b="1">
                <a:latin typeface="微软雅黑" panose="020B0503020204020204" charset="-122"/>
                <a:ea typeface="微软雅黑" panose="020B0503020204020204" charset="-122"/>
                <a:cs typeface="微软雅黑" panose="020B0503020204020204" charset="-122"/>
                <a:sym typeface="+mn-ea"/>
              </a:rPr>
              <a:t>胰岛素（胰岛素可直接作用于胰岛A细胞，抑制胰高血糖素的分泌</a:t>
            </a:r>
            <a:r>
              <a:rPr lang="zh-CN" sz="2800" b="1">
                <a:latin typeface="微软雅黑" panose="020B0503020204020204" charset="-122"/>
                <a:ea typeface="微软雅黑" panose="020B0503020204020204" charset="-122"/>
                <a:cs typeface="微软雅黑" panose="020B0503020204020204" charset="-122"/>
                <a:sym typeface="+mn-ea"/>
              </a:rPr>
              <a:t>，</a:t>
            </a:r>
            <a:r>
              <a:rPr sz="2800" b="1">
                <a:latin typeface="微软雅黑" panose="020B0503020204020204" charset="-122"/>
                <a:ea typeface="微软雅黑" panose="020B0503020204020204" charset="-122"/>
                <a:cs typeface="微软雅黑" panose="020B0503020204020204" charset="-122"/>
                <a:sym typeface="+mn-ea"/>
              </a:rPr>
              <a:t>又可通过</a:t>
            </a:r>
            <a:r>
              <a:rPr lang="zh-CN" sz="2800" b="1">
                <a:latin typeface="微软雅黑" panose="020B0503020204020204" charset="-122"/>
                <a:ea typeface="微软雅黑" panose="020B0503020204020204" charset="-122"/>
                <a:cs typeface="微软雅黑" panose="020B0503020204020204" charset="-122"/>
                <a:sym typeface="+mn-ea"/>
              </a:rPr>
              <a:t>降低</a:t>
            </a:r>
            <a:r>
              <a:rPr sz="2800" b="1">
                <a:latin typeface="微软雅黑" panose="020B0503020204020204" charset="-122"/>
                <a:ea typeface="微软雅黑" panose="020B0503020204020204" charset="-122"/>
                <a:cs typeface="微软雅黑" panose="020B0503020204020204" charset="-122"/>
                <a:sym typeface="+mn-ea"/>
              </a:rPr>
              <a:t>血糖含量而间接促进胰</a:t>
            </a:r>
            <a:r>
              <a:rPr lang="zh-CN" sz="2800" b="1">
                <a:latin typeface="微软雅黑" panose="020B0503020204020204" charset="-122"/>
                <a:ea typeface="微软雅黑" panose="020B0503020204020204" charset="-122"/>
                <a:cs typeface="微软雅黑" panose="020B0503020204020204" charset="-122"/>
                <a:sym typeface="+mn-ea"/>
              </a:rPr>
              <a:t>高血糖</a:t>
            </a:r>
            <a:r>
              <a:rPr sz="2800" b="1">
                <a:latin typeface="微软雅黑" panose="020B0503020204020204" charset="-122"/>
                <a:ea typeface="微软雅黑" panose="020B0503020204020204" charset="-122"/>
                <a:cs typeface="微软雅黑" panose="020B0503020204020204" charset="-122"/>
                <a:sym typeface="+mn-ea"/>
              </a:rPr>
              <a:t>素的分泌）</a:t>
            </a:r>
          </a:p>
        </p:txBody>
      </p:sp>
      <p:sp>
        <p:nvSpPr>
          <p:cNvPr id="17" name="文本框 16"/>
          <p:cNvSpPr txBox="1"/>
          <p:nvPr>
            <p:custDataLst>
              <p:tags r:id="rId2"/>
            </p:custDataLst>
          </p:nvPr>
        </p:nvSpPr>
        <p:spPr>
          <a:xfrm>
            <a:off x="178435" y="194945"/>
            <a:ext cx="6576695" cy="521970"/>
          </a:xfrm>
          <a:prstGeom prst="rect">
            <a:avLst/>
          </a:prstGeom>
          <a:noFill/>
        </p:spPr>
        <p:txBody>
          <a:bodyPr wrap="square" rtlCol="0">
            <a:spAutoFit/>
          </a:bodyPr>
          <a:lstStyle/>
          <a:p>
            <a:pPr algn="l">
              <a:lnSpc>
                <a:spcPct val="100000"/>
              </a:lnSpc>
              <a:spcBef>
                <a:spcPct val="0"/>
              </a:spcBef>
              <a:spcAft>
                <a:spcPct val="0"/>
              </a:spcAft>
              <a:buClrTx/>
              <a:buSzTx/>
              <a:buFontTx/>
            </a:pPr>
            <a:r>
              <a:rPr lang="en-US" sz="2800" b="1" smtClean="0">
                <a:solidFill>
                  <a:srgbClr val="1D0DEF"/>
                </a:solidFill>
                <a:latin typeface="Arial Black" panose="020B0A04020102020204" charset="0"/>
                <a:ea typeface="微软雅黑" panose="020B0503020204020204" charset="-122"/>
                <a:cs typeface="Arial Black" panose="020B0A04020102020204" charset="0"/>
                <a:sym typeface="+mn-ea"/>
              </a:rPr>
              <a:t>7.</a:t>
            </a:r>
            <a:r>
              <a:rPr lang="zh-CN" altLang="en-US" sz="2800" b="1" smtClean="0">
                <a:solidFill>
                  <a:srgbClr val="1D0DEF"/>
                </a:solidFill>
                <a:latin typeface="Arial Black" panose="020B0A04020102020204" charset="0"/>
                <a:ea typeface="微软雅黑" panose="020B0503020204020204" charset="-122"/>
                <a:cs typeface="Arial Black" panose="020B0A04020102020204" charset="0"/>
                <a:sym typeface="+mn-ea"/>
              </a:rPr>
              <a:t>影响胰岛素和胰高血糖素分泌的因素</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形 5"/>
          <p:cNvPicPr>
            <a:picLocks noChangeAspect="1"/>
          </p:cNvPicPr>
          <p:nvPr>
            <p:custDataLst>
              <p:tags r:id="rId1"/>
            </p:custDataLst>
          </p:nvPr>
        </p:nvPicPr>
        <p:blipFill>
          <a:blip r:embed="rId3">
            <a:extLst>
              <a:ext uri="{96DAC541-7B7A-43D3-8B79-37D633B846F1}">
                <asvg:svgBlip xmlns:asvg="http://schemas.microsoft.com/office/drawing/2016/SVG/main" xmlns="" r:embed="rId4"/>
              </a:ext>
            </a:extLst>
          </a:blip>
          <a:srcRect t="2530"/>
          <a:stretch>
            <a:fillRect/>
          </a:stretch>
        </p:blipFill>
        <p:spPr>
          <a:xfrm>
            <a:off x="6023718" y="298874"/>
            <a:ext cx="5894597" cy="6260867"/>
          </a:xfrm>
          <a:prstGeom prst="rect">
            <a:avLst/>
          </a:prstGeom>
        </p:spPr>
      </p:pic>
      <p:sp>
        <p:nvSpPr>
          <p:cNvPr id="2" name="文本框 1"/>
          <p:cNvSpPr txBox="1"/>
          <p:nvPr/>
        </p:nvSpPr>
        <p:spPr>
          <a:xfrm>
            <a:off x="1019810" y="4592955"/>
            <a:ext cx="3703955" cy="521970"/>
          </a:xfrm>
          <a:prstGeom prst="rect">
            <a:avLst/>
          </a:prstGeom>
          <a:noFill/>
        </p:spPr>
        <p:txBody>
          <a:bodyPr wrap="square" rtlCol="0">
            <a:spAutoFit/>
          </a:bodyPr>
          <a:lstStyle/>
          <a:p>
            <a:r>
              <a:rPr lang="en-US" altLang="zh-CN" sz="2800" b="1">
                <a:solidFill>
                  <a:schemeClr val="tx1"/>
                </a:solidFill>
                <a:highlight>
                  <a:srgbClr val="FFFF00"/>
                </a:highlight>
                <a:latin typeface="微软雅黑" panose="020B0503020204020204" charset="-122"/>
                <a:ea typeface="微软雅黑" panose="020B0503020204020204" charset="-122"/>
                <a:cs typeface="微软雅黑" panose="020B0503020204020204" charset="-122"/>
              </a:rPr>
              <a:t>2025</a:t>
            </a:r>
            <a:r>
              <a:rPr lang="zh-CN" altLang="en-US" sz="2800" b="1">
                <a:solidFill>
                  <a:schemeClr val="tx1"/>
                </a:solidFill>
                <a:highlight>
                  <a:srgbClr val="FFFF00"/>
                </a:highlight>
                <a:latin typeface="微软雅黑" panose="020B0503020204020204" charset="-122"/>
                <a:ea typeface="微软雅黑" panose="020B0503020204020204" charset="-122"/>
                <a:cs typeface="微软雅黑" panose="020B0503020204020204" charset="-122"/>
              </a:rPr>
              <a:t>甘肃卷第</a:t>
            </a:r>
            <a:r>
              <a:rPr lang="en-US" altLang="zh-CN" sz="2800" b="1">
                <a:solidFill>
                  <a:schemeClr val="tx1"/>
                </a:solidFill>
                <a:highlight>
                  <a:srgbClr val="FFFF00"/>
                </a:highlight>
                <a:latin typeface="微软雅黑" panose="020B0503020204020204" charset="-122"/>
                <a:ea typeface="微软雅黑" panose="020B0503020204020204" charset="-122"/>
                <a:cs typeface="微软雅黑" panose="020B0503020204020204" charset="-122"/>
              </a:rPr>
              <a:t>18</a:t>
            </a:r>
            <a:r>
              <a:rPr lang="zh-CN" altLang="en-US" sz="2800" b="1">
                <a:solidFill>
                  <a:schemeClr val="tx1"/>
                </a:solidFill>
                <a:highlight>
                  <a:srgbClr val="FFFF00"/>
                </a:highlight>
                <a:latin typeface="微软雅黑" panose="020B0503020204020204" charset="-122"/>
                <a:ea typeface="微软雅黑" panose="020B0503020204020204" charset="-122"/>
                <a:cs typeface="微软雅黑" panose="020B0503020204020204" charset="-122"/>
              </a:rPr>
              <a:t>题</a:t>
            </a:r>
          </a:p>
        </p:txBody>
      </p:sp>
      <p:sp>
        <p:nvSpPr>
          <p:cNvPr id="3" name="文本框 2"/>
          <p:cNvSpPr txBox="1"/>
          <p:nvPr/>
        </p:nvSpPr>
        <p:spPr>
          <a:xfrm>
            <a:off x="291465" y="622935"/>
            <a:ext cx="5732145" cy="953135"/>
          </a:xfrm>
          <a:prstGeom prst="rect">
            <a:avLst/>
          </a:prstGeom>
          <a:noFill/>
        </p:spPr>
        <p:txBody>
          <a:bodyPr wrap="square" rtlCol="0">
            <a:spAutoFit/>
          </a:bodyPr>
          <a:lstStyle/>
          <a:p>
            <a:r>
              <a:rPr lang="en-US" altLang="zh-CN" sz="2800" b="1">
                <a:solidFill>
                  <a:srgbClr val="00B050"/>
                </a:solidFill>
                <a:effectLst/>
                <a:latin typeface="Arial Black" panose="020B0A04020102020204" charset="0"/>
                <a:ea typeface="微软雅黑" panose="020B0503020204020204" charset="-122"/>
                <a:cs typeface="Arial Black" panose="020B0A04020102020204" charset="0"/>
              </a:rPr>
              <a:t>葡萄糖刺激胰岛B细胞分泌胰岛素的机制</a:t>
            </a: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a:stretch>
            <a:fillRect/>
          </a:stretch>
        </p:blipFill>
        <p:spPr>
          <a:xfrm>
            <a:off x="3000375" y="133350"/>
            <a:ext cx="9191625" cy="6438265"/>
          </a:xfrm>
          <a:prstGeom prst="rect">
            <a:avLst/>
          </a:prstGeom>
        </p:spPr>
      </p:pic>
      <p:sp>
        <p:nvSpPr>
          <p:cNvPr id="3" name="文本框 2"/>
          <p:cNvSpPr txBox="1"/>
          <p:nvPr/>
        </p:nvSpPr>
        <p:spPr>
          <a:xfrm>
            <a:off x="551815" y="1370330"/>
            <a:ext cx="2222500" cy="953135"/>
          </a:xfrm>
          <a:prstGeom prst="rect">
            <a:avLst/>
          </a:prstGeom>
          <a:noFill/>
        </p:spPr>
        <p:txBody>
          <a:bodyPr wrap="square" rtlCol="0">
            <a:spAutoFit/>
          </a:bodyPr>
          <a:lstStyle/>
          <a:p>
            <a:r>
              <a:rPr lang="en-US" altLang="zh-CN" sz="2800" b="1">
                <a:highlight>
                  <a:srgbClr val="FFFF00"/>
                </a:highlight>
                <a:latin typeface="微软雅黑" panose="020B0503020204020204" charset="-122"/>
                <a:ea typeface="微软雅黑" panose="020B0503020204020204" charset="-122"/>
                <a:cs typeface="微软雅黑" panose="020B0503020204020204" charset="-122"/>
              </a:rPr>
              <a:t>2025</a:t>
            </a:r>
            <a:r>
              <a:rPr lang="zh-CN" altLang="en-US" sz="2800" b="1">
                <a:highlight>
                  <a:srgbClr val="FFFF00"/>
                </a:highlight>
                <a:latin typeface="微软雅黑" panose="020B0503020204020204" charset="-122"/>
                <a:ea typeface="微软雅黑" panose="020B0503020204020204" charset="-122"/>
                <a:cs typeface="微软雅黑" panose="020B0503020204020204" charset="-122"/>
              </a:rPr>
              <a:t>安徽卷</a:t>
            </a:r>
          </a:p>
          <a:p>
            <a:r>
              <a:rPr lang="zh-CN" altLang="en-US" sz="2800" b="1">
                <a:highlight>
                  <a:srgbClr val="FFFF00"/>
                </a:highlight>
                <a:latin typeface="微软雅黑" panose="020B0503020204020204" charset="-122"/>
                <a:ea typeface="微软雅黑" panose="020B0503020204020204" charset="-122"/>
                <a:cs typeface="微软雅黑" panose="020B0503020204020204" charset="-122"/>
              </a:rPr>
              <a:t>第</a:t>
            </a:r>
            <a:r>
              <a:rPr lang="en-US" altLang="zh-CN" sz="2800" b="1">
                <a:highlight>
                  <a:srgbClr val="FFFF00"/>
                </a:highlight>
                <a:latin typeface="微软雅黑" panose="020B0503020204020204" charset="-122"/>
                <a:ea typeface="微软雅黑" panose="020B0503020204020204" charset="-122"/>
                <a:cs typeface="微软雅黑" panose="020B0503020204020204" charset="-122"/>
              </a:rPr>
              <a:t>18</a:t>
            </a:r>
            <a:r>
              <a:rPr lang="zh-CN" altLang="en-US" sz="2800" b="1">
                <a:highlight>
                  <a:srgbClr val="FFFF00"/>
                </a:highlight>
                <a:latin typeface="微软雅黑" panose="020B0503020204020204" charset="-122"/>
                <a:ea typeface="微软雅黑" panose="020B0503020204020204" charset="-122"/>
                <a:cs typeface="微软雅黑" panose="020B0503020204020204" charset="-122"/>
              </a:rPr>
              <a:t>题</a:t>
            </a: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294302" y="741676"/>
            <a:ext cx="11656625" cy="5521960"/>
          </a:xfrm>
          <a:prstGeom prst="rect">
            <a:avLst/>
          </a:prstGeom>
        </p:spPr>
        <p:txBody>
          <a:bodyPr wrap="square" lIns="121898" tIns="60948" rIns="121898" bIns="60948">
            <a:spAutoFit/>
          </a:bodyPr>
          <a:lstStyle/>
          <a:p>
            <a:pPr marL="252095" indent="-457200" algn="just">
              <a:lnSpc>
                <a:spcPct val="150000"/>
              </a:lnSpc>
              <a:spcAft>
                <a:spcPts val="0"/>
              </a:spcAft>
              <a:tabLst>
                <a:tab pos="2790825" algn="l"/>
              </a:tabLst>
            </a:pPr>
            <a:r>
              <a:rPr lang="en-US" altLang="zh-CN" sz="2600" b="1" kern="100" dirty="0">
                <a:solidFill>
                  <a:srgbClr val="262626"/>
                </a:solidFill>
                <a:highlight>
                  <a:srgbClr val="FFFF00"/>
                </a:highlight>
                <a:latin typeface="Times New Roman" panose="02020603050405020304" pitchFamily="18" charset="0"/>
                <a:ea typeface="宋体" panose="02010600030101010101" pitchFamily="2" charset="-122"/>
                <a:cs typeface="Courier New" panose="02070309020205020404" pitchFamily="49" charset="0"/>
              </a:rPr>
              <a:t>(2024·</a:t>
            </a:r>
            <a:r>
              <a:rPr lang="zh-CN" altLang="zh-CN" sz="2600" b="1" kern="100" dirty="0">
                <a:solidFill>
                  <a:srgbClr val="262626"/>
                </a:solidFill>
                <a:highlight>
                  <a:srgbClr val="FFFF00"/>
                </a:highlight>
                <a:latin typeface="Times New Roman" panose="02020603050405020304" pitchFamily="18" charset="0"/>
                <a:ea typeface="宋体" panose="02010600030101010101" pitchFamily="2" charset="-122"/>
                <a:cs typeface="Times New Roman" panose="02020603050405020304" pitchFamily="18" charset="0"/>
              </a:rPr>
              <a:t>山东卷，</a:t>
            </a:r>
            <a:r>
              <a:rPr lang="en-US" altLang="zh-CN" sz="2600" b="1" kern="100" dirty="0">
                <a:solidFill>
                  <a:srgbClr val="262626"/>
                </a:solidFill>
                <a:highlight>
                  <a:srgbClr val="FFFF00"/>
                </a:highlight>
                <a:latin typeface="Times New Roman" panose="02020603050405020304" pitchFamily="18" charset="0"/>
                <a:ea typeface="宋体" panose="02010600030101010101" pitchFamily="2" charset="-122"/>
                <a:cs typeface="Courier New" panose="02070309020205020404" pitchFamily="49" charset="0"/>
              </a:rPr>
              <a:t>9)</a:t>
            </a:r>
            <a:r>
              <a:rPr lang="zh-CN" altLang="zh-CN" sz="2600" kern="100" dirty="0">
                <a:solidFill>
                  <a:srgbClr val="262626"/>
                </a:solidFill>
                <a:latin typeface="Times New Roman" panose="02020603050405020304" pitchFamily="18" charset="0"/>
                <a:cs typeface="Times New Roman" panose="02020603050405020304" pitchFamily="18" charset="0"/>
              </a:rPr>
              <a:t>机体存在血浆</a:t>
            </a:r>
            <a:r>
              <a:rPr lang="en-US" altLang="zh-CN" sz="2600" kern="100" dirty="0">
                <a:solidFill>
                  <a:srgbClr val="262626"/>
                </a:solidFill>
                <a:latin typeface="Times New Roman" panose="02020603050405020304" pitchFamily="18" charset="0"/>
                <a:cs typeface="Courier New" panose="02070309020205020404" pitchFamily="49" charset="0"/>
              </a:rPr>
              <a:t>K</a:t>
            </a:r>
            <a:r>
              <a:rPr lang="zh-CN" altLang="zh-CN" sz="2600" kern="100" baseline="30000" dirty="0">
                <a:solidFill>
                  <a:srgbClr val="262626"/>
                </a:solidFill>
                <a:latin typeface="Times New Roman" panose="02020603050405020304" pitchFamily="18" charset="0"/>
                <a:cs typeface="Times New Roman" panose="02020603050405020304" pitchFamily="18" charset="0"/>
              </a:rPr>
              <a:t>＋</a:t>
            </a:r>
            <a:r>
              <a:rPr lang="zh-CN" altLang="zh-CN" sz="2600" kern="100" dirty="0">
                <a:solidFill>
                  <a:srgbClr val="262626"/>
                </a:solidFill>
                <a:latin typeface="Times New Roman" panose="02020603050405020304" pitchFamily="18" charset="0"/>
                <a:cs typeface="Times New Roman" panose="02020603050405020304" pitchFamily="18" charset="0"/>
              </a:rPr>
              <a:t>浓度调节机制，</a:t>
            </a:r>
            <a:r>
              <a:rPr lang="en-US" altLang="zh-CN" sz="2600" kern="100" dirty="0">
                <a:solidFill>
                  <a:srgbClr val="262626"/>
                </a:solidFill>
                <a:highlight>
                  <a:srgbClr val="00FF00"/>
                </a:highlight>
                <a:latin typeface="Times New Roman" panose="02020603050405020304" pitchFamily="18" charset="0"/>
                <a:cs typeface="Courier New" panose="02070309020205020404" pitchFamily="49" charset="0"/>
              </a:rPr>
              <a:t>K</a:t>
            </a:r>
            <a:r>
              <a:rPr lang="zh-CN" altLang="zh-CN" sz="2600" kern="100" baseline="30000" dirty="0">
                <a:solidFill>
                  <a:srgbClr val="262626"/>
                </a:solidFill>
                <a:highlight>
                  <a:srgbClr val="00FF00"/>
                </a:highlight>
                <a:latin typeface="Times New Roman" panose="02020603050405020304" pitchFamily="18" charset="0"/>
                <a:cs typeface="Times New Roman" panose="02020603050405020304" pitchFamily="18" charset="0"/>
              </a:rPr>
              <a:t>＋</a:t>
            </a:r>
            <a:r>
              <a:rPr lang="zh-CN" altLang="zh-CN" sz="2600" kern="100" dirty="0">
                <a:solidFill>
                  <a:srgbClr val="262626"/>
                </a:solidFill>
                <a:highlight>
                  <a:srgbClr val="00FF00"/>
                </a:highlight>
                <a:latin typeface="Times New Roman" panose="02020603050405020304" pitchFamily="18" charset="0"/>
                <a:cs typeface="Times New Roman" panose="02020603050405020304" pitchFamily="18" charset="0"/>
              </a:rPr>
              <a:t>浓度升高可直接刺激胰岛素的分泌，从而促进细胞摄入</a:t>
            </a:r>
            <a:r>
              <a:rPr lang="en-US" altLang="zh-CN" sz="2600" kern="100" dirty="0">
                <a:solidFill>
                  <a:srgbClr val="262626"/>
                </a:solidFill>
                <a:highlight>
                  <a:srgbClr val="00FF00"/>
                </a:highlight>
                <a:latin typeface="Times New Roman" panose="02020603050405020304" pitchFamily="18" charset="0"/>
                <a:cs typeface="Courier New" panose="02070309020205020404" pitchFamily="49" charset="0"/>
              </a:rPr>
              <a:t>K</a:t>
            </a:r>
            <a:r>
              <a:rPr lang="zh-CN" altLang="zh-CN" sz="2600" kern="100" baseline="30000" dirty="0">
                <a:solidFill>
                  <a:srgbClr val="262626"/>
                </a:solidFill>
                <a:highlight>
                  <a:srgbClr val="00FF00"/>
                </a:highlight>
                <a:latin typeface="Times New Roman" panose="02020603050405020304" pitchFamily="18" charset="0"/>
                <a:cs typeface="Times New Roman" panose="02020603050405020304" pitchFamily="18" charset="0"/>
              </a:rPr>
              <a:t>＋</a:t>
            </a:r>
            <a:r>
              <a:rPr lang="zh-CN" altLang="zh-CN" sz="2600" kern="100" dirty="0">
                <a:solidFill>
                  <a:srgbClr val="262626"/>
                </a:solidFill>
                <a:latin typeface="Times New Roman" panose="02020603050405020304" pitchFamily="18" charset="0"/>
                <a:cs typeface="Times New Roman" panose="02020603050405020304" pitchFamily="18" charset="0"/>
              </a:rPr>
              <a:t>，使血浆</a:t>
            </a:r>
            <a:r>
              <a:rPr lang="en-US" altLang="zh-CN" sz="2600" kern="100" dirty="0">
                <a:solidFill>
                  <a:srgbClr val="262626"/>
                </a:solidFill>
                <a:latin typeface="Times New Roman" panose="02020603050405020304" pitchFamily="18" charset="0"/>
                <a:cs typeface="Courier New" panose="02070309020205020404" pitchFamily="49" charset="0"/>
              </a:rPr>
              <a:t>K</a:t>
            </a:r>
            <a:r>
              <a:rPr lang="zh-CN" altLang="zh-CN" sz="2600" kern="100" baseline="30000" dirty="0">
                <a:solidFill>
                  <a:srgbClr val="262626"/>
                </a:solidFill>
                <a:latin typeface="Times New Roman" panose="02020603050405020304" pitchFamily="18" charset="0"/>
                <a:cs typeface="Times New Roman" panose="02020603050405020304" pitchFamily="18" charset="0"/>
              </a:rPr>
              <a:t>＋</a:t>
            </a:r>
            <a:r>
              <a:rPr lang="zh-CN" altLang="zh-CN" sz="2600" kern="100" dirty="0">
                <a:solidFill>
                  <a:srgbClr val="262626"/>
                </a:solidFill>
                <a:latin typeface="Times New Roman" panose="02020603050405020304" pitchFamily="18" charset="0"/>
                <a:cs typeface="Times New Roman" panose="02020603050405020304" pitchFamily="18" charset="0"/>
              </a:rPr>
              <a:t>浓度恢复正常。肾脏排钾功能障碍时，血浆</a:t>
            </a:r>
            <a:r>
              <a:rPr lang="en-US" altLang="zh-CN" sz="2600" kern="100" dirty="0">
                <a:solidFill>
                  <a:srgbClr val="262626"/>
                </a:solidFill>
                <a:latin typeface="Times New Roman" panose="02020603050405020304" pitchFamily="18" charset="0"/>
                <a:cs typeface="Courier New" panose="02070309020205020404" pitchFamily="49" charset="0"/>
              </a:rPr>
              <a:t>K</a:t>
            </a:r>
            <a:r>
              <a:rPr lang="zh-CN" altLang="zh-CN" sz="2600" kern="100" baseline="30000" dirty="0">
                <a:solidFill>
                  <a:srgbClr val="262626"/>
                </a:solidFill>
                <a:latin typeface="Times New Roman" panose="02020603050405020304" pitchFamily="18" charset="0"/>
                <a:cs typeface="Times New Roman" panose="02020603050405020304" pitchFamily="18" charset="0"/>
              </a:rPr>
              <a:t>＋</a:t>
            </a:r>
            <a:r>
              <a:rPr lang="zh-CN" altLang="zh-CN" sz="2600" kern="100" dirty="0">
                <a:solidFill>
                  <a:srgbClr val="262626"/>
                </a:solidFill>
                <a:latin typeface="Times New Roman" panose="02020603050405020304" pitchFamily="18" charset="0"/>
                <a:cs typeface="Times New Roman" panose="02020603050405020304" pitchFamily="18" charset="0"/>
              </a:rPr>
              <a:t>浓度异常升高，导致自身胰岛素分泌量最大时依然无法使血浆</a:t>
            </a:r>
            <a:r>
              <a:rPr lang="en-US" altLang="zh-CN" sz="2600" kern="100" dirty="0">
                <a:solidFill>
                  <a:srgbClr val="262626"/>
                </a:solidFill>
                <a:latin typeface="Times New Roman" panose="02020603050405020304" pitchFamily="18" charset="0"/>
                <a:cs typeface="Courier New" panose="02070309020205020404" pitchFamily="49" charset="0"/>
              </a:rPr>
              <a:t>K</a:t>
            </a:r>
            <a:r>
              <a:rPr lang="zh-CN" altLang="zh-CN" sz="2600" kern="100" baseline="30000" dirty="0">
                <a:solidFill>
                  <a:srgbClr val="262626"/>
                </a:solidFill>
                <a:latin typeface="Times New Roman" panose="02020603050405020304" pitchFamily="18" charset="0"/>
                <a:cs typeface="Times New Roman" panose="02020603050405020304" pitchFamily="18" charset="0"/>
              </a:rPr>
              <a:t>＋</a:t>
            </a:r>
            <a:r>
              <a:rPr lang="zh-CN" altLang="zh-CN" sz="2600" kern="100" dirty="0">
                <a:solidFill>
                  <a:srgbClr val="262626"/>
                </a:solidFill>
                <a:latin typeface="Times New Roman" panose="02020603050405020304" pitchFamily="18" charset="0"/>
                <a:cs typeface="Times New Roman" panose="02020603050405020304" pitchFamily="18" charset="0"/>
              </a:rPr>
              <a:t>浓度恢复正常，此时胞内摄入</a:t>
            </a:r>
            <a:r>
              <a:rPr lang="en-US" altLang="zh-CN" sz="2600" kern="100" dirty="0">
                <a:solidFill>
                  <a:srgbClr val="262626"/>
                </a:solidFill>
                <a:latin typeface="Times New Roman" panose="02020603050405020304" pitchFamily="18" charset="0"/>
                <a:cs typeface="Courier New" panose="02070309020205020404" pitchFamily="49" charset="0"/>
              </a:rPr>
              <a:t>K</a:t>
            </a:r>
            <a:r>
              <a:rPr lang="zh-CN" altLang="zh-CN" sz="2600" kern="100" baseline="30000" dirty="0">
                <a:solidFill>
                  <a:srgbClr val="262626"/>
                </a:solidFill>
                <a:latin typeface="Times New Roman" panose="02020603050405020304" pitchFamily="18" charset="0"/>
                <a:cs typeface="Times New Roman" panose="02020603050405020304" pitchFamily="18" charset="0"/>
              </a:rPr>
              <a:t>＋</a:t>
            </a:r>
            <a:r>
              <a:rPr lang="zh-CN" altLang="zh-CN" sz="2600" kern="100" dirty="0">
                <a:solidFill>
                  <a:srgbClr val="262626"/>
                </a:solidFill>
                <a:latin typeface="Times New Roman" panose="02020603050405020304" pitchFamily="18" charset="0"/>
                <a:cs typeface="Times New Roman" panose="02020603050405020304" pitchFamily="18" charset="0"/>
              </a:rPr>
              <a:t>的量小于胞外</a:t>
            </a:r>
            <a:r>
              <a:rPr lang="en-US" altLang="zh-CN" sz="2600" kern="100" dirty="0">
                <a:solidFill>
                  <a:srgbClr val="262626"/>
                </a:solidFill>
                <a:latin typeface="Times New Roman" panose="02020603050405020304" pitchFamily="18" charset="0"/>
                <a:cs typeface="Courier New" panose="02070309020205020404" pitchFamily="49" charset="0"/>
              </a:rPr>
              <a:t>K</a:t>
            </a:r>
            <a:r>
              <a:rPr lang="zh-CN" altLang="zh-CN" sz="2600" kern="100" baseline="30000" dirty="0">
                <a:solidFill>
                  <a:srgbClr val="262626"/>
                </a:solidFill>
                <a:latin typeface="Times New Roman" panose="02020603050405020304" pitchFamily="18" charset="0"/>
                <a:cs typeface="Times New Roman" panose="02020603050405020304" pitchFamily="18" charset="0"/>
              </a:rPr>
              <a:t>＋</a:t>
            </a:r>
            <a:r>
              <a:rPr lang="zh-CN" altLang="zh-CN" sz="2600" kern="100" dirty="0">
                <a:solidFill>
                  <a:srgbClr val="262626"/>
                </a:solidFill>
                <a:latin typeface="Times New Roman" panose="02020603050405020304" pitchFamily="18" charset="0"/>
                <a:cs typeface="Times New Roman" panose="02020603050405020304" pitchFamily="18" charset="0"/>
              </a:rPr>
              <a:t>的增加量，引起高钾血症。已知胞内</a:t>
            </a:r>
            <a:r>
              <a:rPr lang="en-US" altLang="zh-CN" sz="2600" kern="100" dirty="0">
                <a:solidFill>
                  <a:srgbClr val="262626"/>
                </a:solidFill>
                <a:latin typeface="Times New Roman" panose="02020603050405020304" pitchFamily="18" charset="0"/>
                <a:cs typeface="Courier New" panose="02070309020205020404" pitchFamily="49" charset="0"/>
              </a:rPr>
              <a:t>K</a:t>
            </a:r>
            <a:r>
              <a:rPr lang="zh-CN" altLang="zh-CN" sz="2600" kern="100" baseline="30000" dirty="0">
                <a:solidFill>
                  <a:srgbClr val="262626"/>
                </a:solidFill>
                <a:latin typeface="Times New Roman" panose="02020603050405020304" pitchFamily="18" charset="0"/>
                <a:cs typeface="Times New Roman" panose="02020603050405020304" pitchFamily="18" charset="0"/>
              </a:rPr>
              <a:t>＋</a:t>
            </a:r>
            <a:r>
              <a:rPr lang="zh-CN" altLang="zh-CN" sz="2600" kern="100" dirty="0">
                <a:solidFill>
                  <a:srgbClr val="262626"/>
                </a:solidFill>
                <a:latin typeface="Times New Roman" panose="02020603050405020304" pitchFamily="18" charset="0"/>
                <a:cs typeface="Times New Roman" panose="02020603050405020304" pitchFamily="18" charset="0"/>
              </a:rPr>
              <a:t>浓度总是高于胞外，下列说法错误的是</a:t>
            </a:r>
            <a:r>
              <a:rPr lang="en-US" altLang="zh-CN" sz="2600" kern="100" dirty="0">
                <a:solidFill>
                  <a:srgbClr val="262626"/>
                </a:solidFill>
                <a:latin typeface="Times New Roman" panose="02020603050405020304" pitchFamily="18" charset="0"/>
                <a:cs typeface="Courier New" panose="02070309020205020404" pitchFamily="49" charset="0"/>
              </a:rPr>
              <a:t>(     </a:t>
            </a:r>
            <a:r>
              <a:rPr lang="zh-CN" altLang="zh-CN" sz="2600" kern="100" dirty="0">
                <a:solidFill>
                  <a:srgbClr val="262626"/>
                </a:solidFill>
                <a:latin typeface="Times New Roman" panose="02020603050405020304" pitchFamily="18" charset="0"/>
                <a:cs typeface="Times New Roman" panose="02020603050405020304" pitchFamily="18" charset="0"/>
              </a:rPr>
              <a:t>　</a:t>
            </a:r>
            <a:r>
              <a:rPr lang="en-US" altLang="zh-CN" sz="2600" kern="100" dirty="0">
                <a:solidFill>
                  <a:srgbClr val="262626"/>
                </a:solidFill>
                <a:latin typeface="Times New Roman" panose="02020603050405020304" pitchFamily="18" charset="0"/>
                <a:cs typeface="Courier New" panose="02070309020205020404" pitchFamily="49" charset="0"/>
              </a:rPr>
              <a:t>)</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marL="709295" lvl="1" indent="-457200" algn="just">
              <a:lnSpc>
                <a:spcPct val="150000"/>
              </a:lnSpc>
              <a:tabLst>
                <a:tab pos="2790825" algn="l"/>
              </a:tabLst>
            </a:pPr>
            <a:r>
              <a:rPr lang="en-US" altLang="zh-CN" sz="2600" kern="100" dirty="0">
                <a:solidFill>
                  <a:srgbClr val="262626"/>
                </a:solidFill>
                <a:latin typeface="Times New Roman" panose="02020603050405020304" pitchFamily="18" charset="0"/>
                <a:cs typeface="Courier New" panose="02070309020205020404" pitchFamily="49" charset="0"/>
              </a:rPr>
              <a:t>A.</a:t>
            </a:r>
            <a:r>
              <a:rPr lang="zh-CN" altLang="zh-CN" sz="2600" kern="100" dirty="0">
                <a:solidFill>
                  <a:srgbClr val="262626"/>
                </a:solidFill>
                <a:latin typeface="Times New Roman" panose="02020603050405020304" pitchFamily="18" charset="0"/>
                <a:cs typeface="Times New Roman" panose="02020603050405020304" pitchFamily="18" charset="0"/>
              </a:rPr>
              <a:t>高钾血症患者神经细胞静息状态下膜内外电位差增大</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marL="709295" lvl="1" indent="-457200" algn="just">
              <a:lnSpc>
                <a:spcPct val="150000"/>
              </a:lnSpc>
              <a:tabLst>
                <a:tab pos="2790825" algn="l"/>
              </a:tabLst>
            </a:pPr>
            <a:r>
              <a:rPr lang="en-US" altLang="zh-CN" sz="2600" kern="100" dirty="0">
                <a:solidFill>
                  <a:srgbClr val="262626"/>
                </a:solidFill>
                <a:latin typeface="Times New Roman" panose="02020603050405020304" pitchFamily="18" charset="0"/>
                <a:cs typeface="Courier New" panose="02070309020205020404" pitchFamily="49" charset="0"/>
              </a:rPr>
              <a:t>B.</a:t>
            </a:r>
            <a:r>
              <a:rPr lang="zh-CN" altLang="zh-CN" sz="2600" kern="100" dirty="0">
                <a:solidFill>
                  <a:srgbClr val="262626"/>
                </a:solidFill>
                <a:latin typeface="Times New Roman" panose="02020603050405020304" pitchFamily="18" charset="0"/>
                <a:cs typeface="Times New Roman" panose="02020603050405020304" pitchFamily="18" charset="0"/>
              </a:rPr>
              <a:t>胰岛</a:t>
            </a:r>
            <a:r>
              <a:rPr lang="en-US" altLang="zh-CN" sz="2600" kern="100" dirty="0">
                <a:solidFill>
                  <a:srgbClr val="262626"/>
                </a:solidFill>
                <a:latin typeface="Times New Roman" panose="02020603050405020304" pitchFamily="18" charset="0"/>
                <a:cs typeface="Courier New" panose="02070309020205020404" pitchFamily="49" charset="0"/>
              </a:rPr>
              <a:t>B</a:t>
            </a:r>
            <a:r>
              <a:rPr lang="zh-CN" altLang="zh-CN" sz="2600" kern="100" dirty="0">
                <a:solidFill>
                  <a:srgbClr val="262626"/>
                </a:solidFill>
                <a:latin typeface="Times New Roman" panose="02020603050405020304" pitchFamily="18" charset="0"/>
                <a:cs typeface="Times New Roman" panose="02020603050405020304" pitchFamily="18" charset="0"/>
              </a:rPr>
              <a:t>细胞受损可导致血浆</a:t>
            </a:r>
            <a:r>
              <a:rPr lang="en-US" altLang="zh-CN" sz="2600" kern="100" dirty="0">
                <a:solidFill>
                  <a:srgbClr val="262626"/>
                </a:solidFill>
                <a:latin typeface="Times New Roman" panose="02020603050405020304" pitchFamily="18" charset="0"/>
                <a:cs typeface="Courier New" panose="02070309020205020404" pitchFamily="49" charset="0"/>
              </a:rPr>
              <a:t>K</a:t>
            </a:r>
            <a:r>
              <a:rPr lang="zh-CN" altLang="zh-CN" sz="2600" kern="100" baseline="30000" dirty="0">
                <a:solidFill>
                  <a:srgbClr val="262626"/>
                </a:solidFill>
                <a:latin typeface="Times New Roman" panose="02020603050405020304" pitchFamily="18" charset="0"/>
                <a:cs typeface="Times New Roman" panose="02020603050405020304" pitchFamily="18" charset="0"/>
              </a:rPr>
              <a:t>＋</a:t>
            </a:r>
            <a:r>
              <a:rPr lang="zh-CN" altLang="zh-CN" sz="2600" kern="100" dirty="0">
                <a:solidFill>
                  <a:srgbClr val="262626"/>
                </a:solidFill>
                <a:latin typeface="Times New Roman" panose="02020603050405020304" pitchFamily="18" charset="0"/>
                <a:cs typeface="Times New Roman" panose="02020603050405020304" pitchFamily="18" charset="0"/>
              </a:rPr>
              <a:t>浓度升高</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marL="709295" lvl="1" indent="-457200" algn="just">
              <a:lnSpc>
                <a:spcPct val="150000"/>
              </a:lnSpc>
              <a:tabLst>
                <a:tab pos="2790825" algn="l"/>
              </a:tabLst>
            </a:pPr>
            <a:r>
              <a:rPr lang="en-US" altLang="zh-CN" sz="2600" kern="100" dirty="0">
                <a:solidFill>
                  <a:srgbClr val="262626"/>
                </a:solidFill>
                <a:latin typeface="Times New Roman" panose="02020603050405020304" pitchFamily="18" charset="0"/>
                <a:cs typeface="Courier New" panose="02070309020205020404" pitchFamily="49" charset="0"/>
              </a:rPr>
              <a:t>C.</a:t>
            </a:r>
            <a:r>
              <a:rPr lang="zh-CN" altLang="zh-CN" sz="2600" kern="100" dirty="0">
                <a:solidFill>
                  <a:srgbClr val="262626"/>
                </a:solidFill>
                <a:latin typeface="Times New Roman" panose="02020603050405020304" pitchFamily="18" charset="0"/>
                <a:cs typeface="Times New Roman" panose="02020603050405020304" pitchFamily="18" charset="0"/>
              </a:rPr>
              <a:t>高钾血症患者的心肌细胞对刺激的敏感性改变</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marL="709295" lvl="1" indent="-457200" algn="just">
              <a:lnSpc>
                <a:spcPct val="150000"/>
              </a:lnSpc>
              <a:tabLst>
                <a:tab pos="2790825" algn="l"/>
              </a:tabLst>
            </a:pPr>
            <a:r>
              <a:rPr lang="en-US" altLang="zh-CN" sz="2600" kern="100" dirty="0">
                <a:solidFill>
                  <a:srgbClr val="262626"/>
                </a:solidFill>
                <a:latin typeface="Times New Roman" panose="02020603050405020304" pitchFamily="18" charset="0"/>
                <a:cs typeface="Courier New" panose="02070309020205020404" pitchFamily="49" charset="0"/>
              </a:rPr>
              <a:t>D.</a:t>
            </a:r>
            <a:r>
              <a:rPr lang="zh-CN" altLang="zh-CN" sz="2600" kern="100" dirty="0">
                <a:solidFill>
                  <a:srgbClr val="262626"/>
                </a:solidFill>
                <a:highlight>
                  <a:srgbClr val="00FF00"/>
                </a:highlight>
                <a:latin typeface="Times New Roman" panose="02020603050405020304" pitchFamily="18" charset="0"/>
                <a:cs typeface="Times New Roman" panose="02020603050405020304" pitchFamily="18" charset="0"/>
              </a:rPr>
              <a:t>用胰岛素治疗高钾血症</a:t>
            </a:r>
            <a:r>
              <a:rPr lang="zh-CN" altLang="zh-CN" sz="2600" kern="100" dirty="0">
                <a:solidFill>
                  <a:srgbClr val="262626"/>
                </a:solidFill>
                <a:latin typeface="Times New Roman" panose="02020603050405020304" pitchFamily="18" charset="0"/>
                <a:cs typeface="Times New Roman" panose="02020603050405020304" pitchFamily="18" charset="0"/>
              </a:rPr>
              <a:t>，需同时注射葡萄糖</a:t>
            </a:r>
            <a:endParaRPr lang="zh-CN" altLang="zh-CN" sz="1050" kern="100" dirty="0">
              <a:effectLst/>
              <a:latin typeface="宋体" panose="02010600030101010101" pitchFamily="2" charset="-122"/>
              <a:ea typeface="宋体" panose="02010600030101010101" pitchFamily="2" charset="-122"/>
              <a:cs typeface="Courier New" panose="02070309020205020404" pitchFamily="49" charset="0"/>
            </a:endParaRPr>
          </a:p>
        </p:txBody>
      </p:sp>
      <p:sp>
        <p:nvSpPr>
          <p:cNvPr id="5" name="文本框 4"/>
          <p:cNvSpPr txBox="1"/>
          <p:nvPr/>
        </p:nvSpPr>
        <p:spPr>
          <a:xfrm>
            <a:off x="8968740" y="3337560"/>
            <a:ext cx="893445" cy="521970"/>
          </a:xfrm>
          <a:prstGeom prst="rect">
            <a:avLst/>
          </a:prstGeom>
          <a:noFill/>
        </p:spPr>
        <p:txBody>
          <a:bodyPr wrap="square" rtlCol="0">
            <a:spAutoFit/>
          </a:bodyPr>
          <a:lstStyle/>
          <a:p>
            <a:r>
              <a:rPr lang="en-US" altLang="zh-CN" sz="2800" b="1">
                <a:solidFill>
                  <a:srgbClr val="FF0000"/>
                </a:solidFill>
              </a:rPr>
              <a:t>A</a:t>
            </a: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029335" y="711200"/>
            <a:ext cx="10133965" cy="4615815"/>
          </a:xfrm>
          <a:prstGeom prst="rect">
            <a:avLst/>
          </a:prstGeom>
        </p:spPr>
        <p:txBody>
          <a:bodyPr wrap="square">
            <a:spAutoFit/>
          </a:bodyPr>
          <a:lstStyle/>
          <a:p>
            <a:pPr indent="0" defTabSz="266700" fontAlgn="auto">
              <a:lnSpc>
                <a:spcPct val="150000"/>
              </a:lnSpc>
            </a:pPr>
            <a:r>
              <a:rPr lang="zh-CN" altLang="en-US" sz="2800">
                <a:highlight>
                  <a:srgbClr val="FFFF00"/>
                </a:highlight>
                <a:latin typeface="微软雅黑" panose="020B0503020204020204" charset="-122"/>
                <a:ea typeface="微软雅黑" panose="020B0503020204020204" charset="-122"/>
                <a:cs typeface="微软雅黑" panose="020B0503020204020204" charset="-122"/>
              </a:rPr>
              <a:t>绿本</a:t>
            </a:r>
            <a:r>
              <a:rPr lang="en-US" altLang="zh-CN" sz="2800">
                <a:highlight>
                  <a:srgbClr val="FFFF00"/>
                </a:highlight>
                <a:latin typeface="微软雅黑" panose="020B0503020204020204" charset="-122"/>
                <a:ea typeface="微软雅黑" panose="020B0503020204020204" charset="-122"/>
                <a:cs typeface="微软雅黑" panose="020B0503020204020204" charset="-122"/>
              </a:rPr>
              <a:t>P280</a:t>
            </a:r>
            <a:r>
              <a:rPr lang="zh-CN" altLang="en-US" sz="2800">
                <a:highlight>
                  <a:srgbClr val="FFFF00"/>
                </a:highlight>
                <a:latin typeface="微软雅黑" panose="020B0503020204020204" charset="-122"/>
                <a:ea typeface="微软雅黑" panose="020B0503020204020204" charset="-122"/>
                <a:cs typeface="微软雅黑" panose="020B0503020204020204" charset="-122"/>
              </a:rPr>
              <a:t>（</a:t>
            </a:r>
            <a:r>
              <a:rPr lang="en-US" altLang="zh-CN" sz="2800">
                <a:highlight>
                  <a:srgbClr val="FFFF00"/>
                </a:highlight>
                <a:latin typeface="微软雅黑" panose="020B0503020204020204" charset="-122"/>
                <a:ea typeface="微软雅黑" panose="020B0503020204020204" charset="-122"/>
                <a:cs typeface="微软雅黑" panose="020B0503020204020204" charset="-122"/>
              </a:rPr>
              <a:t>2024</a:t>
            </a:r>
            <a:r>
              <a:rPr lang="zh-CN" altLang="en-US" sz="2800">
                <a:highlight>
                  <a:srgbClr val="FFFF00"/>
                </a:highlight>
                <a:latin typeface="微软雅黑" panose="020B0503020204020204" charset="-122"/>
                <a:ea typeface="微软雅黑" panose="020B0503020204020204" charset="-122"/>
                <a:cs typeface="微软雅黑" panose="020B0503020204020204" charset="-122"/>
              </a:rPr>
              <a:t>湖南卷）</a:t>
            </a:r>
            <a:r>
              <a:rPr lang="zh-CN" altLang="en-US" sz="2800">
                <a:latin typeface="微软雅黑" panose="020B0503020204020204" charset="-122"/>
                <a:ea typeface="微软雅黑" panose="020B0503020204020204" charset="-122"/>
                <a:cs typeface="微软雅黑" panose="020B0503020204020204" charset="-122"/>
              </a:rPr>
              <a:t>葡萄糖进入胰岛</a:t>
            </a:r>
            <a:r>
              <a:rPr lang="en-US" altLang="zh-CN" sz="2800">
                <a:latin typeface="微软雅黑" panose="020B0503020204020204" charset="-122"/>
                <a:ea typeface="微软雅黑" panose="020B0503020204020204" charset="-122"/>
                <a:cs typeface="微软雅黑" panose="020B0503020204020204" charset="-122"/>
              </a:rPr>
              <a:t>B</a:t>
            </a:r>
            <a:r>
              <a:rPr lang="zh-CN" altLang="en-US" sz="2800">
                <a:latin typeface="微软雅黑" panose="020B0503020204020204" charset="-122"/>
                <a:ea typeface="微软雅黑" panose="020B0503020204020204" charset="-122"/>
                <a:cs typeface="微软雅黑" panose="020B0503020204020204" charset="-122"/>
              </a:rPr>
              <a:t>细胞后被氧化，增加</a:t>
            </a:r>
            <a:r>
              <a:rPr lang="en-US" altLang="zh-CN" sz="2800">
                <a:latin typeface="微软雅黑" panose="020B0503020204020204" charset="-122"/>
                <a:ea typeface="微软雅黑" panose="020B0503020204020204" charset="-122"/>
                <a:cs typeface="微软雅黑" panose="020B0503020204020204" charset="-122"/>
              </a:rPr>
              <a:t>ATP</a:t>
            </a:r>
            <a:r>
              <a:rPr lang="zh-CN" altLang="en-US" sz="2800">
                <a:latin typeface="微软雅黑" panose="020B0503020204020204" charset="-122"/>
                <a:ea typeface="微软雅黑" panose="020B0503020204020204" charset="-122"/>
                <a:cs typeface="微软雅黑" panose="020B0503020204020204" charset="-122"/>
              </a:rPr>
              <a:t>的生成，引起细胞膜上</a:t>
            </a:r>
            <a:r>
              <a:rPr lang="en-US" altLang="zh-CN" sz="2800">
                <a:latin typeface="微软雅黑" panose="020B0503020204020204" charset="-122"/>
                <a:ea typeface="微软雅黑" panose="020B0503020204020204" charset="-122"/>
                <a:cs typeface="微软雅黑" panose="020B0503020204020204" charset="-122"/>
              </a:rPr>
              <a:t>ATP</a:t>
            </a:r>
            <a:r>
              <a:rPr lang="zh-CN" altLang="en-US" sz="2800">
                <a:latin typeface="微软雅黑" panose="020B0503020204020204" charset="-122"/>
                <a:ea typeface="微软雅黑" panose="020B0503020204020204" charset="-122"/>
                <a:cs typeface="微软雅黑" panose="020B0503020204020204" charset="-122"/>
              </a:rPr>
              <a:t>敏感性</a:t>
            </a:r>
            <a:r>
              <a:rPr lang="en-US" altLang="zh-CN" sz="2800">
                <a:latin typeface="微软雅黑" panose="020B0503020204020204" charset="-122"/>
                <a:ea typeface="微软雅黑" panose="020B0503020204020204" charset="-122"/>
                <a:cs typeface="微软雅黑" panose="020B0503020204020204" charset="-122"/>
              </a:rPr>
              <a:t>K</a:t>
            </a:r>
            <a:r>
              <a:rPr lang="en-US" altLang="zh-CN" sz="2800" baseline="30000">
                <a:latin typeface="微软雅黑" panose="020B0503020204020204" charset="-122"/>
                <a:ea typeface="微软雅黑" panose="020B0503020204020204" charset="-122"/>
                <a:cs typeface="微软雅黑" panose="020B0503020204020204" charset="-122"/>
              </a:rPr>
              <a:t>+</a:t>
            </a:r>
            <a:r>
              <a:rPr lang="zh-CN" altLang="en-US" sz="2800">
                <a:latin typeface="微软雅黑" panose="020B0503020204020204" charset="-122"/>
                <a:ea typeface="微软雅黑" panose="020B0503020204020204" charset="-122"/>
                <a:cs typeface="微软雅黑" panose="020B0503020204020204" charset="-122"/>
              </a:rPr>
              <a:t>通道关闭，使膜两侧电位差变化，促使</a:t>
            </a:r>
            <a:r>
              <a:rPr lang="en-US" altLang="zh-CN" sz="2800">
                <a:latin typeface="微软雅黑" panose="020B0503020204020204" charset="-122"/>
                <a:ea typeface="微软雅黑" panose="020B0503020204020204" charset="-122"/>
                <a:cs typeface="微软雅黑" panose="020B0503020204020204" charset="-122"/>
              </a:rPr>
              <a:t>Ca</a:t>
            </a:r>
            <a:r>
              <a:rPr lang="en-US" altLang="zh-CN" sz="2800" baseline="30000">
                <a:latin typeface="微软雅黑" panose="020B0503020204020204" charset="-122"/>
                <a:ea typeface="微软雅黑" panose="020B0503020204020204" charset="-122"/>
                <a:cs typeface="微软雅黑" panose="020B0503020204020204" charset="-122"/>
              </a:rPr>
              <a:t>2+</a:t>
            </a:r>
            <a:r>
              <a:rPr lang="zh-CN" altLang="en-US" sz="2800">
                <a:latin typeface="微软雅黑" panose="020B0503020204020204" charset="-122"/>
                <a:ea typeface="微软雅黑" panose="020B0503020204020204" charset="-122"/>
                <a:cs typeface="微软雅黑" panose="020B0503020204020204" charset="-122"/>
              </a:rPr>
              <a:t>通道开放，</a:t>
            </a:r>
            <a:r>
              <a:rPr lang="en-US" altLang="zh-CN" sz="2800">
                <a:latin typeface="微软雅黑" panose="020B0503020204020204" charset="-122"/>
                <a:ea typeface="微软雅黑" panose="020B0503020204020204" charset="-122"/>
                <a:cs typeface="微软雅黑" panose="020B0503020204020204" charset="-122"/>
              </a:rPr>
              <a:t>Ca</a:t>
            </a:r>
            <a:r>
              <a:rPr lang="en-US" altLang="zh-CN" sz="2800" baseline="30000">
                <a:latin typeface="微软雅黑" panose="020B0503020204020204" charset="-122"/>
                <a:ea typeface="微软雅黑" panose="020B0503020204020204" charset="-122"/>
                <a:cs typeface="微软雅黑" panose="020B0503020204020204" charset="-122"/>
              </a:rPr>
              <a:t>2+</a:t>
            </a:r>
            <a:r>
              <a:rPr lang="zh-CN" altLang="en-US" sz="2800">
                <a:latin typeface="微软雅黑" panose="020B0503020204020204" charset="-122"/>
                <a:ea typeface="微软雅黑" panose="020B0503020204020204" charset="-122"/>
                <a:cs typeface="微软雅黑" panose="020B0503020204020204" charset="-122"/>
              </a:rPr>
              <a:t>内流，刺激胰岛素分泌。进食后，</a:t>
            </a:r>
            <a:r>
              <a:rPr lang="zh-CN" altLang="en-US" sz="2800">
                <a:highlight>
                  <a:srgbClr val="00FF00"/>
                </a:highlight>
                <a:latin typeface="微软雅黑" panose="020B0503020204020204" charset="-122"/>
                <a:ea typeface="微软雅黑" panose="020B0503020204020204" charset="-122"/>
                <a:cs typeface="微软雅黑" panose="020B0503020204020204" charset="-122"/>
              </a:rPr>
              <a:t>由小肠分泌的肠促胰岛素（</a:t>
            </a:r>
            <a:r>
              <a:rPr lang="en-US" altLang="zh-CN" sz="2800">
                <a:highlight>
                  <a:srgbClr val="00FF00"/>
                </a:highlight>
                <a:latin typeface="微软雅黑" panose="020B0503020204020204" charset="-122"/>
                <a:ea typeface="微软雅黑" panose="020B0503020204020204" charset="-122"/>
                <a:cs typeface="微软雅黑" panose="020B0503020204020204" charset="-122"/>
              </a:rPr>
              <a:t>GLP-1</a:t>
            </a:r>
            <a:r>
              <a:rPr lang="zh-CN" altLang="en-US" sz="2800">
                <a:highlight>
                  <a:srgbClr val="00FF00"/>
                </a:highlight>
                <a:latin typeface="微软雅黑" panose="020B0503020204020204" charset="-122"/>
                <a:ea typeface="微软雅黑" panose="020B0503020204020204" charset="-122"/>
                <a:cs typeface="微软雅黑" panose="020B0503020204020204" charset="-122"/>
              </a:rPr>
              <a:t>和</a:t>
            </a:r>
            <a:r>
              <a:rPr lang="en-US" altLang="zh-CN" sz="2800">
                <a:highlight>
                  <a:srgbClr val="00FF00"/>
                </a:highlight>
                <a:latin typeface="微软雅黑" panose="020B0503020204020204" charset="-122"/>
                <a:ea typeface="微软雅黑" panose="020B0503020204020204" charset="-122"/>
                <a:cs typeface="微软雅黑" panose="020B0503020204020204" charset="-122"/>
              </a:rPr>
              <a:t>GIP</a:t>
            </a:r>
            <a:r>
              <a:rPr lang="zh-CN" altLang="en-US" sz="2800">
                <a:highlight>
                  <a:srgbClr val="00FF00"/>
                </a:highlight>
                <a:latin typeface="微软雅黑" panose="020B0503020204020204" charset="-122"/>
                <a:ea typeface="微软雅黑" panose="020B0503020204020204" charset="-122"/>
                <a:cs typeface="微软雅黑" panose="020B0503020204020204" charset="-122"/>
              </a:rPr>
              <a:t>）依赖于葡萄糖促进胰岛素分泌，称为肠促胰岛素效应</a:t>
            </a:r>
            <a:r>
              <a:rPr lang="zh-CN" altLang="en-US" sz="2800">
                <a:latin typeface="微软雅黑" panose="020B0503020204020204" charset="-122"/>
                <a:ea typeface="微软雅黑" panose="020B0503020204020204" charset="-122"/>
                <a:cs typeface="微软雅黑" panose="020B0503020204020204" charset="-122"/>
              </a:rPr>
              <a:t>。人体内的</a:t>
            </a:r>
            <a:r>
              <a:rPr lang="en-US" altLang="zh-CN" sz="2800">
                <a:latin typeface="微软雅黑" panose="020B0503020204020204" charset="-122"/>
                <a:ea typeface="微软雅黑" panose="020B0503020204020204" charset="-122"/>
                <a:cs typeface="微软雅黑" panose="020B0503020204020204" charset="-122"/>
              </a:rPr>
              <a:t>GLP-1</a:t>
            </a:r>
            <a:r>
              <a:rPr lang="zh-CN" altLang="en-US" sz="2800">
                <a:latin typeface="微软雅黑" panose="020B0503020204020204" charset="-122"/>
                <a:ea typeface="微软雅黑" panose="020B0503020204020204" charset="-122"/>
                <a:cs typeface="微软雅黑" panose="020B0503020204020204" charset="-122"/>
              </a:rPr>
              <a:t>和</a:t>
            </a:r>
            <a:r>
              <a:rPr lang="en-US" altLang="zh-CN" sz="2800">
                <a:latin typeface="微软雅黑" panose="020B0503020204020204" charset="-122"/>
                <a:ea typeface="微软雅黑" panose="020B0503020204020204" charset="-122"/>
                <a:cs typeface="微软雅黑" panose="020B0503020204020204" charset="-122"/>
              </a:rPr>
              <a:t>GIP</a:t>
            </a:r>
            <a:r>
              <a:rPr lang="zh-CN" altLang="en-US" sz="2800">
                <a:latin typeface="微软雅黑" panose="020B0503020204020204" charset="-122"/>
                <a:ea typeface="微软雅黑" panose="020B0503020204020204" charset="-122"/>
                <a:cs typeface="微软雅黑" panose="020B0503020204020204" charset="-122"/>
              </a:rPr>
              <a:t>易被酶</a:t>
            </a:r>
            <a:r>
              <a:rPr lang="en-US" altLang="zh-CN" sz="2800">
                <a:latin typeface="微软雅黑" panose="020B0503020204020204" charset="-122"/>
                <a:ea typeface="微软雅黑" panose="020B0503020204020204" charset="-122"/>
                <a:cs typeface="微软雅黑" panose="020B0503020204020204" charset="-122"/>
              </a:rPr>
              <a:t>D</a:t>
            </a:r>
            <a:r>
              <a:rPr lang="zh-CN" altLang="en-US" sz="2800">
                <a:latin typeface="微软雅黑" panose="020B0503020204020204" charset="-122"/>
                <a:ea typeface="微软雅黑" panose="020B0503020204020204" charset="-122"/>
                <a:cs typeface="微软雅黑" panose="020B0503020204020204" charset="-122"/>
              </a:rPr>
              <a:t>降解，人工研发的类似物功能与</a:t>
            </a:r>
            <a:r>
              <a:rPr lang="en-US" altLang="zh-CN" sz="2800">
                <a:latin typeface="微软雅黑" panose="020B0503020204020204" charset="-122"/>
                <a:ea typeface="微软雅黑" panose="020B0503020204020204" charset="-122"/>
                <a:cs typeface="微软雅黑" panose="020B0503020204020204" charset="-122"/>
              </a:rPr>
              <a:t>GLP-1</a:t>
            </a:r>
            <a:r>
              <a:rPr lang="zh-CN" altLang="en-US" sz="2800">
                <a:latin typeface="微软雅黑" panose="020B0503020204020204" charset="-122"/>
                <a:ea typeface="微软雅黑" panose="020B0503020204020204" charset="-122"/>
                <a:cs typeface="微软雅黑" panose="020B0503020204020204" charset="-122"/>
              </a:rPr>
              <a:t>和</a:t>
            </a:r>
            <a:r>
              <a:rPr lang="en-US" altLang="zh-CN" sz="2800">
                <a:latin typeface="微软雅黑" panose="020B0503020204020204" charset="-122"/>
                <a:ea typeface="微软雅黑" panose="020B0503020204020204" charset="-122"/>
                <a:cs typeface="微软雅黑" panose="020B0503020204020204" charset="-122"/>
              </a:rPr>
              <a:t>GIP</a:t>
            </a:r>
            <a:r>
              <a:rPr lang="zh-CN" altLang="en-US" sz="2800">
                <a:latin typeface="微软雅黑" panose="020B0503020204020204" charset="-122"/>
                <a:ea typeface="微软雅黑" panose="020B0503020204020204" charset="-122"/>
                <a:cs typeface="微软雅黑" panose="020B0503020204020204" charset="-122"/>
              </a:rPr>
              <a:t>一样，但不易被酶</a:t>
            </a:r>
            <a:r>
              <a:rPr lang="en-US" altLang="zh-CN" sz="2800">
                <a:latin typeface="微软雅黑" panose="020B0503020204020204" charset="-122"/>
                <a:ea typeface="微软雅黑" panose="020B0503020204020204" charset="-122"/>
                <a:cs typeface="微软雅黑" panose="020B0503020204020204" charset="-122"/>
              </a:rPr>
              <a:t>D</a:t>
            </a:r>
            <a:r>
              <a:rPr lang="zh-CN" altLang="en-US" sz="2800">
                <a:latin typeface="微软雅黑" panose="020B0503020204020204" charset="-122"/>
                <a:ea typeface="微软雅黑" panose="020B0503020204020204" charset="-122"/>
                <a:cs typeface="微软雅黑" panose="020B0503020204020204" charset="-122"/>
              </a:rPr>
              <a:t>降解。</a:t>
            </a: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564515" y="797560"/>
            <a:ext cx="11332210" cy="5262245"/>
          </a:xfrm>
          <a:prstGeom prst="rect">
            <a:avLst/>
          </a:prstGeom>
        </p:spPr>
        <p:txBody>
          <a:bodyPr wrap="square">
            <a:spAutoFit/>
          </a:bodyPr>
          <a:lstStyle/>
          <a:p>
            <a:pPr marL="0" indent="0" algn="just" defTabSz="266700" hangingPunct="0">
              <a:lnSpc>
                <a:spcPct val="150000"/>
              </a:lnSpc>
              <a:spcBef>
                <a:spcPct val="0"/>
              </a:spcBef>
              <a:spcAft>
                <a:spcPct val="0"/>
              </a:spcAft>
            </a:pPr>
            <a:r>
              <a:rPr lang="zh-CN" altLang="en-US" sz="2800">
                <a:highlight>
                  <a:srgbClr val="FFFF00"/>
                </a:highlight>
                <a:latin typeface="微软雅黑" panose="020B0503020204020204" charset="-122"/>
                <a:ea typeface="微软雅黑" panose="020B0503020204020204" charset="-122"/>
                <a:cs typeface="微软雅黑" panose="020B0503020204020204" charset="-122"/>
              </a:rPr>
              <a:t>（</a:t>
            </a:r>
            <a:r>
              <a:rPr lang="en-US" altLang="zh-CN" sz="2800">
                <a:highlight>
                  <a:srgbClr val="FFFF00"/>
                </a:highlight>
                <a:latin typeface="微软雅黑" panose="020B0503020204020204" charset="-122"/>
                <a:ea typeface="微软雅黑" panose="020B0503020204020204" charset="-122"/>
                <a:cs typeface="微软雅黑" panose="020B0503020204020204" charset="-122"/>
              </a:rPr>
              <a:t>2021</a:t>
            </a:r>
            <a:r>
              <a:rPr lang="zh-CN" altLang="en-US" sz="2800">
                <a:highlight>
                  <a:srgbClr val="FFFF00"/>
                </a:highlight>
                <a:latin typeface="微软雅黑" panose="020B0503020204020204" charset="-122"/>
                <a:ea typeface="微软雅黑" panose="020B0503020204020204" charset="-122"/>
                <a:cs typeface="微软雅黑" panose="020B0503020204020204" charset="-122"/>
              </a:rPr>
              <a:t>河北）</a:t>
            </a:r>
            <a:r>
              <a:rPr lang="zh-CN" altLang="en-US" sz="2800">
                <a:latin typeface="微软雅黑" panose="020B0503020204020204" charset="-122"/>
                <a:ea typeface="微软雅黑" panose="020B0503020204020204" charset="-122"/>
                <a:cs typeface="微软雅黑" panose="020B0503020204020204" charset="-122"/>
              </a:rPr>
              <a:t>血糖浓度升高时，机体启动三条调节途径：</a:t>
            </a:r>
            <a:r>
              <a:rPr lang="en-US" altLang="zh-CN" sz="2800">
                <a:latin typeface="微软雅黑" panose="020B0503020204020204" charset="-122"/>
                <a:ea typeface="微软雅黑" panose="020B0503020204020204" charset="-122"/>
                <a:cs typeface="微软雅黑" panose="020B0503020204020204" charset="-122"/>
              </a:rPr>
              <a:t>①</a:t>
            </a:r>
            <a:r>
              <a:rPr lang="zh-CN" altLang="en-US" sz="2800">
                <a:latin typeface="微软雅黑" panose="020B0503020204020204" charset="-122"/>
                <a:ea typeface="微软雅黑" panose="020B0503020204020204" charset="-122"/>
                <a:cs typeface="微软雅黑" panose="020B0503020204020204" charset="-122"/>
              </a:rPr>
              <a:t>血糖直接作用于胰岛</a:t>
            </a:r>
            <a:r>
              <a:rPr lang="en-US" altLang="zh-CN" sz="2800">
                <a:latin typeface="微软雅黑" panose="020B0503020204020204" charset="-122"/>
                <a:ea typeface="微软雅黑" panose="020B0503020204020204" charset="-122"/>
                <a:cs typeface="微软雅黑" panose="020B0503020204020204" charset="-122"/>
              </a:rPr>
              <a:t>B</a:t>
            </a:r>
            <a:r>
              <a:rPr lang="zh-CN" altLang="en-US" sz="2800">
                <a:latin typeface="微软雅黑" panose="020B0503020204020204" charset="-122"/>
                <a:ea typeface="微软雅黑" panose="020B0503020204020204" charset="-122"/>
                <a:cs typeface="微软雅黑" panose="020B0503020204020204" charset="-122"/>
              </a:rPr>
              <a:t>细胞；</a:t>
            </a:r>
            <a:r>
              <a:rPr lang="en-US" altLang="zh-CN" sz="2800">
                <a:latin typeface="微软雅黑" panose="020B0503020204020204" charset="-122"/>
                <a:ea typeface="微软雅黑" panose="020B0503020204020204" charset="-122"/>
                <a:cs typeface="微软雅黑" panose="020B0503020204020204" charset="-122"/>
              </a:rPr>
              <a:t>②</a:t>
            </a:r>
            <a:r>
              <a:rPr lang="zh-CN" altLang="en-US" sz="2800">
                <a:latin typeface="微软雅黑" panose="020B0503020204020204" charset="-122"/>
                <a:ea typeface="微软雅黑" panose="020B0503020204020204" charset="-122"/>
                <a:cs typeface="微软雅黑" panose="020B0503020204020204" charset="-122"/>
              </a:rPr>
              <a:t>血糖作用于下丘脑，通过兴奋迷走神经（参与内脏活动的调节）支配胰岛</a:t>
            </a:r>
            <a:r>
              <a:rPr lang="en-US" altLang="zh-CN" sz="2800">
                <a:latin typeface="微软雅黑" panose="020B0503020204020204" charset="-122"/>
                <a:ea typeface="微软雅黑" panose="020B0503020204020204" charset="-122"/>
                <a:cs typeface="微软雅黑" panose="020B0503020204020204" charset="-122"/>
              </a:rPr>
              <a:t>B</a:t>
            </a:r>
            <a:r>
              <a:rPr lang="zh-CN" altLang="en-US" sz="2800">
                <a:latin typeface="微软雅黑" panose="020B0503020204020204" charset="-122"/>
                <a:ea typeface="微软雅黑" panose="020B0503020204020204" charset="-122"/>
                <a:cs typeface="微软雅黑" panose="020B0503020204020204" charset="-122"/>
              </a:rPr>
              <a:t>细胞；</a:t>
            </a:r>
            <a:r>
              <a:rPr lang="en-US" altLang="zh-CN" sz="2800">
                <a:latin typeface="微软雅黑" panose="020B0503020204020204" charset="-122"/>
                <a:ea typeface="微软雅黑" panose="020B0503020204020204" charset="-122"/>
                <a:cs typeface="微软雅黑" panose="020B0503020204020204" charset="-122"/>
              </a:rPr>
              <a:t>③</a:t>
            </a:r>
            <a:r>
              <a:rPr lang="zh-CN" altLang="en-US" sz="2800">
                <a:latin typeface="微软雅黑" panose="020B0503020204020204" charset="-122"/>
                <a:ea typeface="微软雅黑" panose="020B0503020204020204" charset="-122"/>
                <a:cs typeface="微软雅黑" panose="020B0503020204020204" charset="-122"/>
              </a:rPr>
              <a:t>兴奋的迷走神经促进相关胃肠激素释放，这些激素作用于胰岛</a:t>
            </a:r>
            <a:r>
              <a:rPr lang="en-US" altLang="zh-CN" sz="2800">
                <a:latin typeface="微软雅黑" panose="020B0503020204020204" charset="-122"/>
                <a:ea typeface="微软雅黑" panose="020B0503020204020204" charset="-122"/>
                <a:cs typeface="微软雅黑" panose="020B0503020204020204" charset="-122"/>
              </a:rPr>
              <a:t>B</a:t>
            </a:r>
            <a:r>
              <a:rPr lang="zh-CN" altLang="en-US" sz="2800">
                <a:latin typeface="微软雅黑" panose="020B0503020204020204" charset="-122"/>
                <a:ea typeface="微软雅黑" panose="020B0503020204020204" charset="-122"/>
                <a:cs typeface="微软雅黑" panose="020B0503020204020204" charset="-122"/>
              </a:rPr>
              <a:t>细胞。下列叙述错误的是（</a:t>
            </a:r>
            <a:r>
              <a:rPr lang="en-US" altLang="zh-CN" sz="2800">
                <a:solidFill>
                  <a:srgbClr val="FF0000"/>
                </a:solidFill>
                <a:latin typeface="微软雅黑" panose="020B0503020204020204" charset="-122"/>
                <a:ea typeface="微软雅黑" panose="020B0503020204020204" charset="-122"/>
                <a:cs typeface="微软雅黑" panose="020B0503020204020204" charset="-122"/>
              </a:rPr>
              <a:t> </a:t>
            </a:r>
            <a:r>
              <a:rPr lang="zh-CN" altLang="en-US" sz="2800">
                <a:solidFill>
                  <a:srgbClr val="FF0000"/>
                </a:solidFill>
                <a:latin typeface="微软雅黑" panose="020B0503020204020204" charset="-122"/>
                <a:ea typeface="微软雅黑" panose="020B0503020204020204" charset="-122"/>
                <a:cs typeface="微软雅黑" panose="020B0503020204020204" charset="-122"/>
              </a:rPr>
              <a:t>　</a:t>
            </a:r>
            <a:r>
              <a:rPr lang="en-US" altLang="zh-CN" sz="2800">
                <a:solidFill>
                  <a:srgbClr val="FF0000"/>
                </a:solidFill>
                <a:latin typeface="微软雅黑" panose="020B0503020204020204" charset="-122"/>
                <a:ea typeface="微软雅黑" panose="020B0503020204020204" charset="-122"/>
                <a:cs typeface="微软雅黑" panose="020B0503020204020204" charset="-122"/>
              </a:rPr>
              <a:t>   </a:t>
            </a:r>
            <a:r>
              <a:rPr lang="zh-CN" altLang="en-US" sz="2800">
                <a:latin typeface="微软雅黑" panose="020B0503020204020204" charset="-122"/>
                <a:ea typeface="微软雅黑" panose="020B0503020204020204" charset="-122"/>
                <a:cs typeface="微软雅黑" panose="020B0503020204020204" charset="-122"/>
              </a:rPr>
              <a:t>）</a:t>
            </a:r>
          </a:p>
          <a:p>
            <a:pPr marL="0" indent="0" algn="just" defTabSz="266700" hangingPunct="0">
              <a:lnSpc>
                <a:spcPct val="150000"/>
              </a:lnSpc>
              <a:spcBef>
                <a:spcPct val="0"/>
              </a:spcBef>
              <a:spcAft>
                <a:spcPct val="0"/>
              </a:spcAft>
            </a:pPr>
            <a:r>
              <a:rPr lang="en-US" altLang="zh-CN" sz="2800">
                <a:latin typeface="微软雅黑" panose="020B0503020204020204" charset="-122"/>
                <a:ea typeface="微软雅黑" panose="020B0503020204020204" charset="-122"/>
                <a:cs typeface="微软雅黑" panose="020B0503020204020204" charset="-122"/>
              </a:rPr>
              <a:t>A.①</a:t>
            </a:r>
            <a:r>
              <a:rPr lang="zh-CN" altLang="en-US" sz="2800">
                <a:latin typeface="微软雅黑" panose="020B0503020204020204" charset="-122"/>
                <a:ea typeface="微软雅黑" panose="020B0503020204020204" charset="-122"/>
                <a:cs typeface="微软雅黑" panose="020B0503020204020204" charset="-122"/>
              </a:rPr>
              <a:t>和</a:t>
            </a:r>
            <a:r>
              <a:rPr lang="en-US" altLang="zh-CN" sz="2800">
                <a:latin typeface="微软雅黑" panose="020B0503020204020204" charset="-122"/>
                <a:ea typeface="微软雅黑" panose="020B0503020204020204" charset="-122"/>
                <a:cs typeface="微软雅黑" panose="020B0503020204020204" charset="-122"/>
              </a:rPr>
              <a:t>②</a:t>
            </a:r>
            <a:r>
              <a:rPr lang="zh-CN" altLang="en-US" sz="2800">
                <a:latin typeface="微软雅黑" panose="020B0503020204020204" charset="-122"/>
                <a:ea typeface="微软雅黑" panose="020B0503020204020204" charset="-122"/>
                <a:cs typeface="微软雅黑" panose="020B0503020204020204" charset="-122"/>
              </a:rPr>
              <a:t>均增强了胰岛</a:t>
            </a:r>
            <a:r>
              <a:rPr lang="en-US" altLang="zh-CN" sz="2800">
                <a:latin typeface="微软雅黑" panose="020B0503020204020204" charset="-122"/>
                <a:ea typeface="微软雅黑" panose="020B0503020204020204" charset="-122"/>
                <a:cs typeface="微软雅黑" panose="020B0503020204020204" charset="-122"/>
              </a:rPr>
              <a:t>B</a:t>
            </a:r>
            <a:r>
              <a:rPr lang="zh-CN" altLang="en-US" sz="2800">
                <a:latin typeface="微软雅黑" panose="020B0503020204020204" charset="-122"/>
                <a:ea typeface="微软雅黑" panose="020B0503020204020204" charset="-122"/>
                <a:cs typeface="微软雅黑" panose="020B0503020204020204" charset="-122"/>
              </a:rPr>
              <a:t>细胞的分泌活动</a:t>
            </a:r>
          </a:p>
          <a:p>
            <a:pPr marL="0" indent="0" algn="just" defTabSz="266700" hangingPunct="0">
              <a:lnSpc>
                <a:spcPct val="150000"/>
              </a:lnSpc>
              <a:spcBef>
                <a:spcPct val="0"/>
              </a:spcBef>
              <a:spcAft>
                <a:spcPct val="0"/>
              </a:spcAft>
            </a:pPr>
            <a:r>
              <a:rPr lang="en-US" altLang="zh-CN" sz="2800">
                <a:latin typeface="微软雅黑" panose="020B0503020204020204" charset="-122"/>
                <a:ea typeface="微软雅黑" panose="020B0503020204020204" charset="-122"/>
                <a:cs typeface="微软雅黑" panose="020B0503020204020204" charset="-122"/>
              </a:rPr>
              <a:t>B.②</a:t>
            </a:r>
            <a:r>
              <a:rPr lang="zh-CN" altLang="en-US" sz="2800">
                <a:latin typeface="微软雅黑" panose="020B0503020204020204" charset="-122"/>
                <a:ea typeface="微软雅黑" panose="020B0503020204020204" charset="-122"/>
                <a:cs typeface="微软雅黑" panose="020B0503020204020204" charset="-122"/>
              </a:rPr>
              <a:t>和</a:t>
            </a:r>
            <a:r>
              <a:rPr lang="en-US" altLang="zh-CN" sz="2800">
                <a:latin typeface="微软雅黑" panose="020B0503020204020204" charset="-122"/>
                <a:ea typeface="微软雅黑" panose="020B0503020204020204" charset="-122"/>
                <a:cs typeface="微软雅黑" panose="020B0503020204020204" charset="-122"/>
              </a:rPr>
              <a:t>③</a:t>
            </a:r>
            <a:r>
              <a:rPr lang="zh-CN" altLang="en-US" sz="2800">
                <a:latin typeface="微软雅黑" panose="020B0503020204020204" charset="-122"/>
                <a:ea typeface="微软雅黑" panose="020B0503020204020204" charset="-122"/>
                <a:cs typeface="微软雅黑" panose="020B0503020204020204" charset="-122"/>
              </a:rPr>
              <a:t>均体现了神经细胞与内分泌细胞间的信息交流</a:t>
            </a:r>
          </a:p>
          <a:p>
            <a:pPr marL="0" indent="0" algn="just" defTabSz="266700" hangingPunct="0">
              <a:lnSpc>
                <a:spcPct val="150000"/>
              </a:lnSpc>
              <a:spcBef>
                <a:spcPct val="0"/>
              </a:spcBef>
              <a:spcAft>
                <a:spcPct val="0"/>
              </a:spcAft>
            </a:pPr>
            <a:r>
              <a:rPr lang="en-US" altLang="zh-CN" sz="2800">
                <a:latin typeface="微软雅黑" panose="020B0503020204020204" charset="-122"/>
                <a:ea typeface="微软雅黑" panose="020B0503020204020204" charset="-122"/>
                <a:cs typeface="微软雅黑" panose="020B0503020204020204" charset="-122"/>
              </a:rPr>
              <a:t>C.①</a:t>
            </a:r>
            <a:r>
              <a:rPr lang="zh-CN" altLang="en-US" sz="2800">
                <a:latin typeface="微软雅黑" panose="020B0503020204020204" charset="-122"/>
                <a:ea typeface="微软雅黑" panose="020B0503020204020204" charset="-122"/>
                <a:cs typeface="微软雅黑" panose="020B0503020204020204" charset="-122"/>
              </a:rPr>
              <a:t>和</a:t>
            </a:r>
            <a:r>
              <a:rPr lang="en-US" altLang="zh-CN" sz="2800">
                <a:latin typeface="微软雅黑" panose="020B0503020204020204" charset="-122"/>
                <a:ea typeface="微软雅黑" panose="020B0503020204020204" charset="-122"/>
                <a:cs typeface="微软雅黑" panose="020B0503020204020204" charset="-122"/>
              </a:rPr>
              <a:t>③</a:t>
            </a:r>
            <a:r>
              <a:rPr lang="zh-CN" altLang="en-US" sz="2800">
                <a:latin typeface="微软雅黑" panose="020B0503020204020204" charset="-122"/>
                <a:ea typeface="微软雅黑" panose="020B0503020204020204" charset="-122"/>
                <a:cs typeface="微软雅黑" panose="020B0503020204020204" charset="-122"/>
              </a:rPr>
              <a:t>调节胰岛素水平的方式均为体液调节</a:t>
            </a:r>
          </a:p>
          <a:p>
            <a:pPr marL="0" indent="0" algn="just" defTabSz="266700" hangingPunct="0">
              <a:lnSpc>
                <a:spcPct val="150000"/>
              </a:lnSpc>
              <a:spcBef>
                <a:spcPct val="0"/>
              </a:spcBef>
              <a:spcAft>
                <a:spcPct val="0"/>
              </a:spcAft>
            </a:pPr>
            <a:r>
              <a:rPr lang="en-US" altLang="zh-CN" sz="2800">
                <a:latin typeface="微软雅黑" panose="020B0503020204020204" charset="-122"/>
                <a:ea typeface="微软雅黑" panose="020B0503020204020204" charset="-122"/>
                <a:cs typeface="微软雅黑" panose="020B0503020204020204" charset="-122"/>
              </a:rPr>
              <a:t>D.</a:t>
            </a:r>
            <a:r>
              <a:rPr lang="zh-CN" altLang="en-US" sz="2800">
                <a:latin typeface="微软雅黑" panose="020B0503020204020204" charset="-122"/>
                <a:ea typeface="微软雅黑" panose="020B0503020204020204" charset="-122"/>
                <a:cs typeface="微软雅黑" panose="020B0503020204020204" charset="-122"/>
              </a:rPr>
              <a:t>血糖平衡的调节存在负反馈调节机制</a:t>
            </a:r>
          </a:p>
        </p:txBody>
      </p:sp>
      <p:sp>
        <p:nvSpPr>
          <p:cNvPr id="3" name="文本框 2"/>
          <p:cNvSpPr txBox="1"/>
          <p:nvPr/>
        </p:nvSpPr>
        <p:spPr>
          <a:xfrm>
            <a:off x="9870440" y="377190"/>
            <a:ext cx="4064000" cy="368300"/>
          </a:xfrm>
          <a:prstGeom prst="rect">
            <a:avLst/>
          </a:prstGeom>
          <a:noFill/>
        </p:spPr>
        <p:txBody>
          <a:bodyPr wrap="square" rtlCol="0">
            <a:spAutoFit/>
          </a:bodyPr>
          <a:lstStyle/>
          <a:p>
            <a:endParaRPr lang="zh-CN" altLang="en-US"/>
          </a:p>
        </p:txBody>
      </p:sp>
      <p:sp>
        <p:nvSpPr>
          <p:cNvPr id="4" name="文本框 3"/>
          <p:cNvSpPr txBox="1"/>
          <p:nvPr/>
        </p:nvSpPr>
        <p:spPr>
          <a:xfrm>
            <a:off x="9258935" y="2917825"/>
            <a:ext cx="506730" cy="521970"/>
          </a:xfrm>
          <a:prstGeom prst="rect">
            <a:avLst/>
          </a:prstGeom>
          <a:noFill/>
        </p:spPr>
        <p:txBody>
          <a:bodyPr wrap="square" rtlCol="0">
            <a:spAutoFit/>
          </a:bodyPr>
          <a:lstStyle/>
          <a:p>
            <a:r>
              <a:rPr lang="en-US" altLang="zh-CN" sz="2800" b="1">
                <a:solidFill>
                  <a:srgbClr val="FF0000"/>
                </a:solidFill>
                <a:latin typeface="微软雅黑" panose="020B0503020204020204" charset="-122"/>
                <a:ea typeface="微软雅黑" panose="020B0503020204020204" charset="-122"/>
              </a:rPr>
              <a:t>C</a:t>
            </a: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045210" y="654685"/>
            <a:ext cx="10100945" cy="5908040"/>
          </a:xfrm>
          <a:prstGeom prst="rect">
            <a:avLst/>
          </a:prstGeom>
        </p:spPr>
        <p:txBody>
          <a:bodyPr wrap="square">
            <a:spAutoFit/>
          </a:bodyPr>
          <a:lstStyle/>
          <a:p>
            <a:pPr marL="0" indent="0" algn="just" defTabSz="266700">
              <a:lnSpc>
                <a:spcPct val="150000"/>
              </a:lnSpc>
              <a:spcBef>
                <a:spcPct val="0"/>
              </a:spcBef>
              <a:spcAft>
                <a:spcPct val="0"/>
              </a:spcAft>
            </a:pPr>
            <a:r>
              <a:rPr lang="zh-CN" altLang="en-US" sz="2800">
                <a:highlight>
                  <a:srgbClr val="FFFF00"/>
                </a:highlight>
                <a:latin typeface="微软雅黑" panose="020B0503020204020204" charset="-122"/>
                <a:ea typeface="微软雅黑" panose="020B0503020204020204" charset="-122"/>
                <a:cs typeface="微软雅黑" panose="020B0503020204020204" charset="-122"/>
              </a:rPr>
              <a:t>白本</a:t>
            </a:r>
            <a:r>
              <a:rPr lang="en-US" altLang="zh-CN" sz="2800">
                <a:highlight>
                  <a:srgbClr val="FFFF00"/>
                </a:highlight>
                <a:latin typeface="微软雅黑" panose="020B0503020204020204" charset="-122"/>
                <a:ea typeface="微软雅黑" panose="020B0503020204020204" charset="-122"/>
                <a:cs typeface="微软雅黑" panose="020B0503020204020204" charset="-122"/>
              </a:rPr>
              <a:t>P549</a:t>
            </a:r>
            <a:r>
              <a:rPr lang="zh-CN" altLang="en-US" sz="2800">
                <a:highlight>
                  <a:srgbClr val="FFFF00"/>
                </a:highlight>
                <a:latin typeface="微软雅黑" panose="020B0503020204020204" charset="-122"/>
                <a:ea typeface="微软雅黑" panose="020B0503020204020204" charset="-122"/>
                <a:cs typeface="微软雅黑" panose="020B0503020204020204" charset="-122"/>
              </a:rPr>
              <a:t>（</a:t>
            </a:r>
            <a:r>
              <a:rPr lang="en-US" altLang="zh-CN" sz="2800">
                <a:highlight>
                  <a:srgbClr val="FFFF00"/>
                </a:highlight>
                <a:latin typeface="微软雅黑" panose="020B0503020204020204" charset="-122"/>
                <a:ea typeface="微软雅黑" panose="020B0503020204020204" charset="-122"/>
                <a:cs typeface="微软雅黑" panose="020B0503020204020204" charset="-122"/>
              </a:rPr>
              <a:t>2024</a:t>
            </a:r>
            <a:r>
              <a:rPr lang="zh-CN" altLang="en-US" sz="2800">
                <a:highlight>
                  <a:srgbClr val="FFFF00"/>
                </a:highlight>
                <a:latin typeface="微软雅黑" panose="020B0503020204020204" charset="-122"/>
                <a:ea typeface="微软雅黑" panose="020B0503020204020204" charset="-122"/>
                <a:cs typeface="微软雅黑" panose="020B0503020204020204" charset="-122"/>
              </a:rPr>
              <a:t>河北卷）</a:t>
            </a:r>
            <a:r>
              <a:rPr lang="en-US" altLang="zh-CN" sz="2800">
                <a:highlight>
                  <a:srgbClr val="FFFF00"/>
                </a:highlight>
                <a:latin typeface="微软雅黑" panose="020B0503020204020204" charset="-122"/>
                <a:ea typeface="微软雅黑" panose="020B0503020204020204" charset="-122"/>
                <a:cs typeface="微软雅黑" panose="020B0503020204020204" charset="-122"/>
              </a:rPr>
              <a:t> </a:t>
            </a:r>
            <a:r>
              <a:rPr lang="zh-CN" altLang="en-US" sz="2800">
                <a:latin typeface="微软雅黑" panose="020B0503020204020204" charset="-122"/>
                <a:ea typeface="微软雅黑" panose="020B0503020204020204" charset="-122"/>
                <a:cs typeface="微软雅黑" panose="020B0503020204020204" charset="-122"/>
              </a:rPr>
              <a:t>甲状腺激素在肝脏中激活其</a:t>
            </a:r>
            <a:r>
              <a:rPr lang="en-US" altLang="zh-CN" sz="2800">
                <a:latin typeface="微软雅黑" panose="020B0503020204020204" charset="-122"/>
                <a:ea typeface="微软雅黑" panose="020B0503020204020204" charset="-122"/>
                <a:cs typeface="微软雅黑" panose="020B0503020204020204" charset="-122"/>
              </a:rPr>
              <a:t>β</a:t>
            </a:r>
            <a:r>
              <a:rPr lang="zh-CN" altLang="en-US" sz="2800">
                <a:latin typeface="微软雅黑" panose="020B0503020204020204" charset="-122"/>
                <a:ea typeface="微软雅黑" panose="020B0503020204020204" charset="-122"/>
                <a:cs typeface="微软雅黑" panose="020B0503020204020204" charset="-122"/>
              </a:rPr>
              <a:t>受体，使机体产生激素</a:t>
            </a:r>
            <a:r>
              <a:rPr lang="en-US" altLang="zh-CN" sz="2800">
                <a:latin typeface="微软雅黑" panose="020B0503020204020204" charset="-122"/>
                <a:ea typeface="微软雅黑" panose="020B0503020204020204" charset="-122"/>
                <a:cs typeface="微软雅黑" panose="020B0503020204020204" charset="-122"/>
              </a:rPr>
              <a:t>G</a:t>
            </a:r>
            <a:r>
              <a:rPr lang="zh-CN" altLang="en-US" sz="2800">
                <a:latin typeface="微软雅黑" panose="020B0503020204020204" charset="-122"/>
                <a:ea typeface="微软雅黑" panose="020B0503020204020204" charset="-122"/>
                <a:cs typeface="微软雅黑" panose="020B0503020204020204" charset="-122"/>
              </a:rPr>
              <a:t>，进而促进胰岛素分泌。下列叙述错误的是（</a:t>
            </a:r>
            <a:r>
              <a:rPr lang="en-US" altLang="zh-CN" sz="2800">
                <a:latin typeface="微软雅黑" panose="020B0503020204020204" charset="-122"/>
                <a:ea typeface="微软雅黑" panose="020B0503020204020204" charset="-122"/>
                <a:cs typeface="微软雅黑" panose="020B0503020204020204" charset="-122"/>
              </a:rPr>
              <a:t>      </a:t>
            </a:r>
            <a:r>
              <a:rPr lang="zh-CN" altLang="en-US" sz="2800">
                <a:latin typeface="微软雅黑" panose="020B0503020204020204" charset="-122"/>
                <a:ea typeface="微软雅黑" panose="020B0503020204020204" charset="-122"/>
                <a:cs typeface="微软雅黑" panose="020B0503020204020204" charset="-122"/>
              </a:rPr>
              <a:t>）</a:t>
            </a:r>
          </a:p>
          <a:p>
            <a:pPr marL="0" indent="0" defTabSz="266700">
              <a:lnSpc>
                <a:spcPct val="150000"/>
              </a:lnSpc>
              <a:spcBef>
                <a:spcPct val="0"/>
              </a:spcBef>
              <a:spcAft>
                <a:spcPct val="0"/>
              </a:spcAft>
            </a:pPr>
            <a:r>
              <a:rPr lang="en-US" altLang="zh-CN" sz="2800">
                <a:latin typeface="微软雅黑" panose="020B0503020204020204" charset="-122"/>
                <a:ea typeface="微软雅黑" panose="020B0503020204020204" charset="-122"/>
                <a:cs typeface="微软雅黑" panose="020B0503020204020204" charset="-122"/>
              </a:rPr>
              <a:t>A. </a:t>
            </a:r>
            <a:r>
              <a:rPr lang="zh-CN" altLang="en-US" sz="2800">
                <a:latin typeface="微软雅黑" panose="020B0503020204020204" charset="-122"/>
                <a:ea typeface="微软雅黑" panose="020B0503020204020204" charset="-122"/>
                <a:cs typeface="微软雅黑" panose="020B0503020204020204" charset="-122"/>
              </a:rPr>
              <a:t>肾上腺素等升高血糖的激素与胰岛素在血糖调节中的作用相抗衡</a:t>
            </a:r>
          </a:p>
          <a:p>
            <a:pPr marL="0" indent="0" defTabSz="266700">
              <a:lnSpc>
                <a:spcPct val="150000"/>
              </a:lnSpc>
              <a:spcBef>
                <a:spcPct val="0"/>
              </a:spcBef>
              <a:spcAft>
                <a:spcPct val="0"/>
              </a:spcAft>
            </a:pPr>
            <a:r>
              <a:rPr lang="en-US" altLang="zh-CN" sz="2800">
                <a:latin typeface="微软雅黑" panose="020B0503020204020204" charset="-122"/>
                <a:ea typeface="微软雅黑" panose="020B0503020204020204" charset="-122"/>
                <a:cs typeface="微软雅黑" panose="020B0503020204020204" charset="-122"/>
              </a:rPr>
              <a:t>B. </a:t>
            </a:r>
            <a:r>
              <a:rPr lang="zh-CN" altLang="en-US" sz="2800">
                <a:latin typeface="微软雅黑" panose="020B0503020204020204" charset="-122"/>
                <a:ea typeface="微软雅黑" panose="020B0503020204020204" charset="-122"/>
                <a:cs typeface="微软雅黑" panose="020B0503020204020204" charset="-122"/>
              </a:rPr>
              <a:t>甲状腺激素能升高血糖，也可通过激素</a:t>
            </a:r>
            <a:r>
              <a:rPr lang="en-US" altLang="zh-CN" sz="2800">
                <a:latin typeface="微软雅黑" panose="020B0503020204020204" charset="-122"/>
                <a:ea typeface="微软雅黑" panose="020B0503020204020204" charset="-122"/>
                <a:cs typeface="微软雅黑" panose="020B0503020204020204" charset="-122"/>
              </a:rPr>
              <a:t>G</a:t>
            </a:r>
            <a:r>
              <a:rPr lang="zh-CN" altLang="en-US" sz="2800">
                <a:latin typeface="微软雅黑" panose="020B0503020204020204" charset="-122"/>
                <a:ea typeface="微软雅黑" panose="020B0503020204020204" charset="-122"/>
                <a:cs typeface="微软雅黑" panose="020B0503020204020204" charset="-122"/>
              </a:rPr>
              <a:t>间接降低血糖</a:t>
            </a:r>
          </a:p>
          <a:p>
            <a:pPr marL="0" indent="0" defTabSz="266700">
              <a:lnSpc>
                <a:spcPct val="150000"/>
              </a:lnSpc>
              <a:spcBef>
                <a:spcPct val="0"/>
              </a:spcBef>
              <a:spcAft>
                <a:spcPct val="0"/>
              </a:spcAft>
            </a:pPr>
            <a:r>
              <a:rPr lang="en-US" altLang="zh-CN" sz="2800">
                <a:latin typeface="微软雅黑" panose="020B0503020204020204" charset="-122"/>
                <a:ea typeface="微软雅黑" panose="020B0503020204020204" charset="-122"/>
                <a:cs typeface="微软雅黑" panose="020B0503020204020204" charset="-122"/>
              </a:rPr>
              <a:t>C. </a:t>
            </a:r>
            <a:r>
              <a:rPr lang="zh-CN" altLang="en-US" sz="2800">
                <a:latin typeface="微软雅黑" panose="020B0503020204020204" charset="-122"/>
                <a:ea typeface="微软雅黑" panose="020B0503020204020204" charset="-122"/>
                <a:cs typeface="微软雅黑" panose="020B0503020204020204" charset="-122"/>
              </a:rPr>
              <a:t>血糖浓度变化可以调节胰岛素分泌，但不能负反馈调节升高血糖的激素分泌</a:t>
            </a:r>
          </a:p>
          <a:p>
            <a:pPr marL="0" indent="0" defTabSz="266700">
              <a:lnSpc>
                <a:spcPct val="150000"/>
              </a:lnSpc>
              <a:spcBef>
                <a:spcPct val="0"/>
              </a:spcBef>
              <a:spcAft>
                <a:spcPct val="0"/>
              </a:spcAft>
            </a:pPr>
            <a:r>
              <a:rPr lang="en-US" altLang="zh-CN" sz="2800">
                <a:latin typeface="微软雅黑" panose="020B0503020204020204" charset="-122"/>
                <a:ea typeface="微软雅黑" panose="020B0503020204020204" charset="-122"/>
                <a:cs typeface="微软雅黑" panose="020B0503020204020204" charset="-122"/>
              </a:rPr>
              <a:t>D. </a:t>
            </a:r>
            <a:r>
              <a:rPr lang="zh-CN" altLang="en-US" sz="2800">
                <a:latin typeface="微软雅黑" panose="020B0503020204020204" charset="-122"/>
                <a:ea typeface="微软雅黑" panose="020B0503020204020204" charset="-122"/>
                <a:cs typeface="微软雅黑" panose="020B0503020204020204" charset="-122"/>
              </a:rPr>
              <a:t>激素</a:t>
            </a:r>
            <a:r>
              <a:rPr lang="en-US" altLang="zh-CN" sz="2800">
                <a:latin typeface="微软雅黑" panose="020B0503020204020204" charset="-122"/>
                <a:ea typeface="微软雅黑" panose="020B0503020204020204" charset="-122"/>
                <a:cs typeface="微软雅黑" panose="020B0503020204020204" charset="-122"/>
              </a:rPr>
              <a:t>G</a:t>
            </a:r>
            <a:r>
              <a:rPr lang="zh-CN" altLang="en-US" sz="2800">
                <a:latin typeface="微软雅黑" panose="020B0503020204020204" charset="-122"/>
                <a:ea typeface="微软雅黑" panose="020B0503020204020204" charset="-122"/>
                <a:cs typeface="微软雅黑" panose="020B0503020204020204" charset="-122"/>
              </a:rPr>
              <a:t>作用于胰岛</a:t>
            </a:r>
            <a:r>
              <a:rPr lang="en-US" altLang="zh-CN" sz="2800">
                <a:latin typeface="微软雅黑" panose="020B0503020204020204" charset="-122"/>
                <a:ea typeface="微软雅黑" panose="020B0503020204020204" charset="-122"/>
                <a:cs typeface="微软雅黑" panose="020B0503020204020204" charset="-122"/>
              </a:rPr>
              <a:t>B</a:t>
            </a:r>
            <a:r>
              <a:rPr lang="zh-CN" altLang="en-US" sz="2800">
                <a:latin typeface="微软雅黑" panose="020B0503020204020204" charset="-122"/>
                <a:ea typeface="微软雅黑" panose="020B0503020204020204" charset="-122"/>
                <a:cs typeface="微软雅黑" panose="020B0503020204020204" charset="-122"/>
              </a:rPr>
              <a:t>细胞促进胰岛素分泌属于体液调节</a:t>
            </a:r>
          </a:p>
        </p:txBody>
      </p:sp>
      <p:sp>
        <p:nvSpPr>
          <p:cNvPr id="3" name="文本框 2"/>
          <p:cNvSpPr txBox="1"/>
          <p:nvPr/>
        </p:nvSpPr>
        <p:spPr>
          <a:xfrm>
            <a:off x="1532890" y="2182495"/>
            <a:ext cx="764540" cy="521970"/>
          </a:xfrm>
          <a:prstGeom prst="rect">
            <a:avLst/>
          </a:prstGeom>
          <a:noFill/>
        </p:spPr>
        <p:txBody>
          <a:bodyPr wrap="square" rtlCol="0">
            <a:spAutoFit/>
          </a:bodyPr>
          <a:lstStyle/>
          <a:p>
            <a:r>
              <a:rPr lang="en-US" altLang="zh-CN" sz="2800" b="1">
                <a:solidFill>
                  <a:srgbClr val="FF0000"/>
                </a:solidFill>
              </a:rPr>
              <a:t>C</a:t>
            </a: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custDataLst>
              <p:tags r:id="rId1"/>
            </p:custDataLst>
          </p:nvPr>
        </p:nvSpPr>
        <p:spPr>
          <a:xfrm>
            <a:off x="1446" y="453771"/>
            <a:ext cx="3610647" cy="607695"/>
          </a:xfrm>
          <a:prstGeom prst="rect">
            <a:avLst/>
          </a:prstGeom>
          <a:noFill/>
        </p:spPr>
        <p:txBody>
          <a:bodyPr wrap="square" rtlCol="0" anchor="t">
            <a:spAutoFit/>
          </a:bodyPr>
          <a:lstStyle/>
          <a:p>
            <a:pPr algn="l">
              <a:lnSpc>
                <a:spcPct val="120000"/>
              </a:lnSpc>
            </a:pPr>
            <a:r>
              <a:rPr lang="en-US" altLang="zh-CN" sz="2800" b="1">
                <a:solidFill>
                  <a:srgbClr val="1D0DEF"/>
                </a:solidFill>
                <a:latin typeface="Arial Black" panose="020B0A04020102020204" charset="0"/>
                <a:ea typeface="微软雅黑" panose="020B0503020204020204" charset="-122"/>
                <a:cs typeface="Arial Black" panose="020B0A04020102020204" charset="0"/>
              </a:rPr>
              <a:t>8.</a:t>
            </a:r>
            <a:r>
              <a:rPr lang="zh-CN" altLang="en-US" sz="2800" b="1">
                <a:solidFill>
                  <a:srgbClr val="1D0DEF"/>
                </a:solidFill>
                <a:latin typeface="Arial Black" panose="020B0A04020102020204" charset="0"/>
                <a:ea typeface="微软雅黑" panose="020B0503020204020204" charset="-122"/>
                <a:cs typeface="Arial Black" panose="020B0A04020102020204" charset="0"/>
              </a:rPr>
              <a:t>糖尿病</a:t>
            </a:r>
          </a:p>
        </p:txBody>
      </p:sp>
      <p:sp>
        <p:nvSpPr>
          <p:cNvPr id="5" name="文本框 4"/>
          <p:cNvSpPr txBox="1"/>
          <p:nvPr>
            <p:custDataLst>
              <p:tags r:id="rId2"/>
            </p:custDataLst>
          </p:nvPr>
        </p:nvSpPr>
        <p:spPr>
          <a:xfrm>
            <a:off x="159532" y="933277"/>
            <a:ext cx="3260756" cy="660278"/>
          </a:xfrm>
          <a:prstGeom prst="rect">
            <a:avLst/>
          </a:prstGeom>
          <a:noFill/>
        </p:spPr>
        <p:txBody>
          <a:bodyPr wrap="square" rtlCol="0" anchor="t">
            <a:noAutofit/>
          </a:bodyPr>
          <a:lstStyle/>
          <a:p>
            <a:pPr algn="l">
              <a:lnSpc>
                <a:spcPct val="120000"/>
              </a:lnSpc>
            </a:pPr>
            <a:r>
              <a:rPr lang="zh-CN" altLang="en-US" sz="2800" b="1">
                <a:latin typeface="Arial Black" panose="020B0A04020102020204" charset="0"/>
                <a:ea typeface="微软雅黑" panose="020B0503020204020204" charset="-122"/>
              </a:rPr>
              <a:t>①尿糖原因</a:t>
            </a:r>
            <a:r>
              <a:rPr lang="en-US" altLang="zh-CN" sz="2800" b="1">
                <a:latin typeface="Arial Black" panose="020B0A04020102020204" charset="0"/>
                <a:ea typeface="微软雅黑" panose="020B0503020204020204" charset="-122"/>
              </a:rPr>
              <a:t>:</a:t>
            </a:r>
          </a:p>
        </p:txBody>
      </p:sp>
      <p:sp>
        <p:nvSpPr>
          <p:cNvPr id="7" name="文本框 6"/>
          <p:cNvSpPr txBox="1"/>
          <p:nvPr>
            <p:custDataLst>
              <p:tags r:id="rId3"/>
            </p:custDataLst>
          </p:nvPr>
        </p:nvSpPr>
        <p:spPr>
          <a:xfrm>
            <a:off x="435638" y="1384998"/>
            <a:ext cx="5283935" cy="607695"/>
          </a:xfrm>
          <a:prstGeom prst="rect">
            <a:avLst/>
          </a:prstGeom>
          <a:noFill/>
        </p:spPr>
        <p:txBody>
          <a:bodyPr wrap="square" rtlCol="0" anchor="t">
            <a:spAutoFit/>
          </a:bodyPr>
          <a:lstStyle/>
          <a:p>
            <a:pPr algn="l">
              <a:lnSpc>
                <a:spcPct val="120000"/>
              </a:lnSpc>
            </a:pPr>
            <a:r>
              <a:rPr lang="en-US" altLang="zh-CN" sz="2800" b="1">
                <a:solidFill>
                  <a:srgbClr val="FF0000"/>
                </a:solidFill>
                <a:latin typeface="Arial Black" panose="020B0A04020102020204" charset="0"/>
                <a:ea typeface="微软雅黑" panose="020B0503020204020204" charset="-122"/>
                <a:cs typeface="Arial Black" panose="020B0A04020102020204" charset="0"/>
              </a:rPr>
              <a:t>a.</a:t>
            </a:r>
            <a:r>
              <a:rPr lang="zh-CN" altLang="en-US" sz="2800" b="1">
                <a:solidFill>
                  <a:srgbClr val="FF0000"/>
                </a:solidFill>
                <a:latin typeface="Arial Black" panose="020B0A04020102020204" charset="0"/>
                <a:ea typeface="微软雅黑" panose="020B0503020204020204" charset="-122"/>
                <a:cs typeface="Arial Black" panose="020B0A04020102020204" charset="0"/>
              </a:rPr>
              <a:t>一次性摄入的糖太多</a:t>
            </a:r>
          </a:p>
        </p:txBody>
      </p:sp>
      <p:sp>
        <p:nvSpPr>
          <p:cNvPr id="8" name="文本框 7"/>
          <p:cNvSpPr txBox="1"/>
          <p:nvPr>
            <p:custDataLst>
              <p:tags r:id="rId4"/>
            </p:custDataLst>
          </p:nvPr>
        </p:nvSpPr>
        <p:spPr>
          <a:xfrm>
            <a:off x="421738" y="2486200"/>
            <a:ext cx="5468242" cy="953135"/>
          </a:xfrm>
          <a:prstGeom prst="rect">
            <a:avLst/>
          </a:prstGeom>
          <a:noFill/>
        </p:spPr>
        <p:txBody>
          <a:bodyPr wrap="square" rtlCol="0" anchor="t">
            <a:spAutoFit/>
          </a:bodyPr>
          <a:lstStyle/>
          <a:p>
            <a:pPr algn="l"/>
            <a:r>
              <a:rPr lang="en-US" altLang="zh-CN" sz="2800" b="1">
                <a:solidFill>
                  <a:srgbClr val="FF0000"/>
                </a:solidFill>
                <a:latin typeface="Arial Black" panose="020B0A04020102020204" charset="0"/>
                <a:ea typeface="微软雅黑" panose="020B0503020204020204" charset="-122"/>
                <a:cs typeface="Arial Black" panose="020B0A04020102020204" charset="0"/>
              </a:rPr>
              <a:t>c.</a:t>
            </a:r>
            <a:r>
              <a:rPr lang="zh-CN" altLang="en-US" sz="2800" b="1">
                <a:solidFill>
                  <a:srgbClr val="FF0000"/>
                </a:solidFill>
                <a:latin typeface="Arial Black" panose="020B0A04020102020204" charset="0"/>
                <a:ea typeface="微软雅黑" panose="020B0503020204020204" charset="-122"/>
                <a:cs typeface="Arial Black" panose="020B0A04020102020204" charset="0"/>
              </a:rPr>
              <a:t>肾脏疾病，重吸收血糖能力下降，随尿排出。</a:t>
            </a:r>
          </a:p>
        </p:txBody>
      </p:sp>
      <p:sp>
        <p:nvSpPr>
          <p:cNvPr id="9" name="文本框 8"/>
          <p:cNvSpPr txBox="1"/>
          <p:nvPr>
            <p:custDataLst>
              <p:tags r:id="rId5"/>
            </p:custDataLst>
          </p:nvPr>
        </p:nvSpPr>
        <p:spPr>
          <a:xfrm>
            <a:off x="435638" y="1911233"/>
            <a:ext cx="2475020" cy="607695"/>
          </a:xfrm>
          <a:prstGeom prst="rect">
            <a:avLst/>
          </a:prstGeom>
          <a:noFill/>
        </p:spPr>
        <p:txBody>
          <a:bodyPr wrap="square" rtlCol="0" anchor="t">
            <a:spAutoFit/>
          </a:bodyPr>
          <a:lstStyle/>
          <a:p>
            <a:pPr algn="l">
              <a:lnSpc>
                <a:spcPct val="120000"/>
              </a:lnSpc>
            </a:pPr>
            <a:r>
              <a:rPr lang="en-US" altLang="zh-CN" sz="2800" b="1">
                <a:solidFill>
                  <a:srgbClr val="FF0000"/>
                </a:solidFill>
                <a:latin typeface="Arial Black" panose="020B0A04020102020204" charset="0"/>
                <a:ea typeface="微软雅黑" panose="020B0503020204020204" charset="-122"/>
                <a:cs typeface="Arial Black" panose="020B0A04020102020204" charset="0"/>
              </a:rPr>
              <a:t>b.</a:t>
            </a:r>
            <a:r>
              <a:rPr lang="zh-CN" altLang="en-US" sz="2800" b="1">
                <a:solidFill>
                  <a:srgbClr val="FF0000"/>
                </a:solidFill>
                <a:latin typeface="Arial Black" panose="020B0A04020102020204" charset="0"/>
                <a:ea typeface="微软雅黑" panose="020B0503020204020204" charset="-122"/>
                <a:cs typeface="Arial Black" panose="020B0A04020102020204" charset="0"/>
              </a:rPr>
              <a:t>糖尿病</a:t>
            </a:r>
          </a:p>
        </p:txBody>
      </p:sp>
      <p:grpSp>
        <p:nvGrpSpPr>
          <p:cNvPr id="2" name="组合 1"/>
          <p:cNvGrpSpPr/>
          <p:nvPr>
            <p:custDataLst>
              <p:tags r:id="rId6"/>
            </p:custDataLst>
          </p:nvPr>
        </p:nvGrpSpPr>
        <p:grpSpPr>
          <a:xfrm>
            <a:off x="5452547" y="1245004"/>
            <a:ext cx="4229587" cy="2163044"/>
            <a:chOff x="3903301" y="1481310"/>
            <a:chExt cx="4318782" cy="1807210"/>
          </a:xfrm>
        </p:grpSpPr>
        <p:sp>
          <p:nvSpPr>
            <p:cNvPr id="10" name="左大括号 9"/>
            <p:cNvSpPr/>
            <p:nvPr>
              <p:custDataLst>
                <p:tags r:id="rId10"/>
              </p:custDataLst>
            </p:nvPr>
          </p:nvSpPr>
          <p:spPr>
            <a:xfrm flipH="1">
              <a:off x="3903301" y="1481310"/>
              <a:ext cx="306705" cy="1807210"/>
            </a:xfrm>
            <a:prstGeom prst="leftBrace">
              <a:avLst>
                <a:gd name="adj1" fmla="val 28705"/>
                <a:gd name="adj2" fmla="val 50000"/>
              </a:avLst>
            </a:prstGeom>
            <a:ln w="28575" cmpd="sng">
              <a:solidFill>
                <a:srgbClr val="1D0DEF"/>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1350" b="1">
                <a:latin typeface="Arial Black" panose="020B0A04020102020204" charset="0"/>
                <a:ea typeface="微软雅黑" panose="020B0503020204020204" charset="-122"/>
                <a:cs typeface="Arial Black" panose="020B0A04020102020204" charset="0"/>
              </a:endParaRPr>
            </a:p>
          </p:txBody>
        </p:sp>
        <p:sp>
          <p:nvSpPr>
            <p:cNvPr id="11" name="文本框 10"/>
            <p:cNvSpPr txBox="1"/>
            <p:nvPr>
              <p:custDataLst>
                <p:tags r:id="rId11"/>
              </p:custDataLst>
            </p:nvPr>
          </p:nvSpPr>
          <p:spPr>
            <a:xfrm>
              <a:off x="4286429" y="1900129"/>
              <a:ext cx="3935654" cy="816866"/>
            </a:xfrm>
            <a:prstGeom prst="rect">
              <a:avLst/>
            </a:prstGeom>
            <a:noFill/>
          </p:spPr>
          <p:txBody>
            <a:bodyPr wrap="square" rtlCol="0" anchor="t">
              <a:noAutofit/>
            </a:bodyPr>
            <a:lstStyle/>
            <a:p>
              <a:pPr algn="l">
                <a:lnSpc>
                  <a:spcPct val="100000"/>
                </a:lnSpc>
              </a:pPr>
              <a:r>
                <a:rPr lang="zh-CN" altLang="en-US" sz="2800" b="1">
                  <a:latin typeface="Arial Black" panose="020B0A04020102020204" charset="0"/>
                  <a:ea typeface="微软雅黑" panose="020B0503020204020204" charset="-122"/>
                </a:rPr>
                <a:t>血糖浓度超出肾脏的重吸收能力，随尿排出。</a:t>
              </a:r>
            </a:p>
          </p:txBody>
        </p:sp>
      </p:grpSp>
      <p:sp>
        <p:nvSpPr>
          <p:cNvPr id="12" name="文本框 11"/>
          <p:cNvSpPr txBox="1"/>
          <p:nvPr>
            <p:custDataLst>
              <p:tags r:id="rId7"/>
            </p:custDataLst>
          </p:nvPr>
        </p:nvSpPr>
        <p:spPr>
          <a:xfrm>
            <a:off x="294127" y="4030869"/>
            <a:ext cx="11766276" cy="1128186"/>
          </a:xfrm>
          <a:prstGeom prst="rect">
            <a:avLst/>
          </a:prstGeom>
          <a:noFill/>
        </p:spPr>
        <p:txBody>
          <a:bodyPr wrap="square" rtlCol="0" anchor="t">
            <a:noAutofit/>
          </a:bodyPr>
          <a:lstStyle/>
          <a:p>
            <a:pPr indent="0" algn="just" fontAlgn="auto">
              <a:lnSpc>
                <a:spcPct val="100000"/>
              </a:lnSpc>
            </a:pPr>
            <a:r>
              <a:rPr lang="zh-CN" altLang="en-US" sz="2800" b="1">
                <a:solidFill>
                  <a:srgbClr val="FF0000"/>
                </a:solidFill>
                <a:latin typeface="+mj-ea"/>
                <a:ea typeface="+mj-ea"/>
                <a:sym typeface="Times New Roman" panose="02020603050405020304" pitchFamily="18" charset="0"/>
              </a:rPr>
              <a:t>主要表现为高血糖和尿糖，可导致多器官功能损害，外在表现多饮、多尿、多食。</a:t>
            </a:r>
          </a:p>
        </p:txBody>
      </p:sp>
      <p:sp>
        <p:nvSpPr>
          <p:cNvPr id="26" name="文本框 25"/>
          <p:cNvSpPr txBox="1"/>
          <p:nvPr>
            <p:custDataLst>
              <p:tags r:id="rId8"/>
            </p:custDataLst>
          </p:nvPr>
        </p:nvSpPr>
        <p:spPr>
          <a:xfrm>
            <a:off x="160142" y="3439156"/>
            <a:ext cx="6841059" cy="607695"/>
          </a:xfrm>
          <a:prstGeom prst="rect">
            <a:avLst/>
          </a:prstGeom>
          <a:noFill/>
        </p:spPr>
        <p:txBody>
          <a:bodyPr wrap="square" rtlCol="0" anchor="t">
            <a:spAutoFit/>
          </a:bodyPr>
          <a:lstStyle/>
          <a:p>
            <a:pPr algn="l">
              <a:lnSpc>
                <a:spcPct val="120000"/>
              </a:lnSpc>
            </a:pPr>
            <a:r>
              <a:rPr lang="zh-CN" altLang="en-US" sz="2800" b="1">
                <a:latin typeface="Arial Black" panose="020B0A04020102020204" charset="0"/>
                <a:ea typeface="微软雅黑" panose="020B0503020204020204" charset="-122"/>
              </a:rPr>
              <a:t>②糖尿病的主要表现</a:t>
            </a:r>
            <a:r>
              <a:rPr lang="en-US" altLang="zh-CN" sz="2800" b="1">
                <a:latin typeface="Arial Black" panose="020B0A04020102020204" charset="0"/>
                <a:ea typeface="微软雅黑" panose="020B0503020204020204" charset="-122"/>
              </a:rPr>
              <a:t>:</a:t>
            </a:r>
          </a:p>
        </p:txBody>
      </p:sp>
      <p:sp>
        <p:nvSpPr>
          <p:cNvPr id="6" name="文本框 5"/>
          <p:cNvSpPr txBox="1"/>
          <p:nvPr>
            <p:custDataLst>
              <p:tags r:id="rId9"/>
            </p:custDataLst>
          </p:nvPr>
        </p:nvSpPr>
        <p:spPr>
          <a:xfrm>
            <a:off x="2081" y="5074615"/>
            <a:ext cx="12217043" cy="890740"/>
          </a:xfrm>
          <a:prstGeom prst="rect">
            <a:avLst/>
          </a:prstGeom>
          <a:solidFill>
            <a:schemeClr val="accent3">
              <a:lumMod val="20000"/>
              <a:lumOff val="80000"/>
            </a:schemeClr>
          </a:solidFill>
        </p:spPr>
        <p:txBody>
          <a:bodyPr wrap="square" rtlCol="0">
            <a:noAutofit/>
          </a:bodyPr>
          <a:lstStyle/>
          <a:p>
            <a:pPr algn="just" fontAlgn="auto">
              <a:lnSpc>
                <a:spcPct val="100000"/>
              </a:lnSpc>
            </a:pPr>
            <a:r>
              <a:rPr lang="zh-CN" altLang="en-US" sz="2800" b="1" smtClean="0">
                <a:solidFill>
                  <a:srgbClr val="FF0000"/>
                </a:solidFill>
                <a:latin typeface="Arial Black" panose="020B0A04020102020204" charset="0"/>
                <a:ea typeface="微软雅黑" panose="020B0503020204020204" charset="-122"/>
                <a:cs typeface="Arial Black" panose="020B0A04020102020204" charset="0"/>
                <a:sym typeface="+mn-ea"/>
              </a:rPr>
              <a:t>【注意】</a:t>
            </a:r>
            <a:r>
              <a:rPr lang="zh-CN" altLang="en-US" sz="2800" b="1" smtClean="0">
                <a:solidFill>
                  <a:schemeClr val="tx1"/>
                </a:solidFill>
                <a:latin typeface="Arial Black" panose="020B0A04020102020204" charset="0"/>
                <a:ea typeface="微软雅黑" panose="020B0503020204020204" charset="-122"/>
                <a:cs typeface="Arial Black" panose="020B0A04020102020204" charset="0"/>
                <a:sym typeface="+mn-ea"/>
              </a:rPr>
              <a:t>尿糖</a:t>
            </a:r>
            <a:r>
              <a:rPr lang="en-US" altLang="zh-CN" sz="2800" b="1" smtClean="0">
                <a:solidFill>
                  <a:schemeClr val="tx1"/>
                </a:solidFill>
                <a:latin typeface="Arial Black" panose="020B0A04020102020204" charset="0"/>
                <a:ea typeface="微软雅黑" panose="020B0503020204020204" charset="-122"/>
                <a:cs typeface="Arial Black" panose="020B0A04020102020204" charset="0"/>
                <a:sym typeface="+mn-ea"/>
              </a:rPr>
              <a:t>≠</a:t>
            </a:r>
            <a:r>
              <a:rPr lang="zh-CN" altLang="en-US" sz="2800" b="1" smtClean="0">
                <a:solidFill>
                  <a:schemeClr val="tx1"/>
                </a:solidFill>
                <a:latin typeface="Arial Black" panose="020B0A04020102020204" charset="0"/>
                <a:ea typeface="微软雅黑" panose="020B0503020204020204" charset="-122"/>
                <a:cs typeface="Arial Black" panose="020B0A04020102020204" charset="0"/>
                <a:sym typeface="+mn-ea"/>
              </a:rPr>
              <a:t>糖尿病，正常人一次性摄糖过多或肾小管重吸收障碍时，尿中也可能会出现葡萄糖，该人不属于糖尿病患者。</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down)">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barn(inVertical)">
                                      <p:cBhvr>
                                        <p:cTn id="27" dur="500"/>
                                        <p:tgtEl>
                                          <p:spTgt spid="2"/>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wipe(down)">
                                      <p:cBhvr>
                                        <p:cTn id="32" dur="500"/>
                                        <p:tgtEl>
                                          <p:spTgt spid="26"/>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barn(inVertical)">
                                      <p:cBhvr>
                                        <p:cTn id="37" dur="500"/>
                                        <p:tgtEl>
                                          <p:spTgt spid="12"/>
                                        </p:tgtEl>
                                      </p:cBhvr>
                                    </p:animEffec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1" nodeType="clickEffect">
                                  <p:stCondLst>
                                    <p:cond delay="0"/>
                                  </p:stCondLst>
                                  <p:childTnLst>
                                    <p:set>
                                      <p:cBhvr>
                                        <p:cTn id="41"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P spid="9" grpId="0"/>
      <p:bldP spid="12" grpId="0"/>
      <p:bldP spid="26" grpId="0"/>
      <p:bldP spid="6" grpId="1" bldLvl="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格 3"/>
          <p:cNvGraphicFramePr>
            <a:graphicFrameLocks noGrp="1"/>
          </p:cNvGraphicFramePr>
          <p:nvPr/>
        </p:nvGraphicFramePr>
        <p:xfrm>
          <a:off x="189746" y="55696"/>
          <a:ext cx="11606082" cy="6309360"/>
        </p:xfrm>
        <a:graphic>
          <a:graphicData uri="http://schemas.openxmlformats.org/drawingml/2006/table">
            <a:tbl>
              <a:tblPr/>
              <a:tblGrid>
                <a:gridCol w="804732">
                  <a:extLst>
                    <a:ext uri="{9D8B030D-6E8A-4147-A177-3AD203B41FA5}">
                      <a16:colId xmlns:a16="http://schemas.microsoft.com/office/drawing/2014/main" val="20000"/>
                    </a:ext>
                  </a:extLst>
                </a:gridCol>
                <a:gridCol w="2160270">
                  <a:extLst>
                    <a:ext uri="{9D8B030D-6E8A-4147-A177-3AD203B41FA5}">
                      <a16:colId xmlns:a16="http://schemas.microsoft.com/office/drawing/2014/main" val="20001"/>
                    </a:ext>
                  </a:extLst>
                </a:gridCol>
                <a:gridCol w="8641080">
                  <a:extLst>
                    <a:ext uri="{9D8B030D-6E8A-4147-A177-3AD203B41FA5}">
                      <a16:colId xmlns:a16="http://schemas.microsoft.com/office/drawing/2014/main" val="20002"/>
                    </a:ext>
                  </a:extLst>
                </a:gridCol>
              </a:tblGrid>
              <a:tr h="0">
                <a:tc>
                  <a:txBody>
                    <a:bodyPr/>
                    <a:lstStyle/>
                    <a:p>
                      <a:pPr algn="ctr">
                        <a:lnSpc>
                          <a:spcPct val="150000"/>
                        </a:lnSpc>
                        <a:spcAft>
                          <a:spcPts val="0"/>
                        </a:spcAft>
                        <a:tabLst>
                          <a:tab pos="2970530" algn="l"/>
                        </a:tabLst>
                      </a:pPr>
                      <a:r>
                        <a:rPr lang="zh-CN" sz="2000" b="1" kern="100">
                          <a:effectLst/>
                          <a:latin typeface="Times New Roman" panose="02020603050405020304" pitchFamily="18" charset="0"/>
                          <a:ea typeface="黑体" panose="02010609060101010101" charset="-122"/>
                          <a:cs typeface="Times New Roman" panose="02020603050405020304" pitchFamily="18" charset="0"/>
                        </a:rPr>
                        <a:t>课标要求</a:t>
                      </a:r>
                      <a:endParaRPr lang="zh-CN" sz="2000" kern="100">
                        <a:effectLst/>
                        <a:latin typeface="宋体" panose="02010600030101010101" pitchFamily="2" charset="-122"/>
                        <a:ea typeface="宋体" panose="02010600030101010101" pitchFamily="2" charset="-122"/>
                        <a:cs typeface="Courier New" panose="02070309020205020404" pitchFamily="49"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just">
                        <a:lnSpc>
                          <a:spcPct val="150000"/>
                        </a:lnSpc>
                        <a:spcAft>
                          <a:spcPts val="0"/>
                        </a:spcAft>
                        <a:tabLst>
                          <a:tab pos="2970530" algn="l"/>
                        </a:tabLst>
                      </a:pPr>
                      <a:r>
                        <a:rPr lang="en-US" sz="2000" kern="100">
                          <a:solidFill>
                            <a:srgbClr val="262626"/>
                          </a:solidFill>
                          <a:effectLst/>
                          <a:latin typeface="Times New Roman" panose="02020603050405020304" pitchFamily="18" charset="0"/>
                          <a:ea typeface="微软雅黑" panose="020B0503020204020204" charset="-122"/>
                          <a:cs typeface="Courier New" panose="02070309020205020404" pitchFamily="49" charset="0"/>
                        </a:rPr>
                        <a:t>1.</a:t>
                      </a:r>
                      <a:r>
                        <a:rPr lang="zh-CN" sz="2000" kern="100">
                          <a:solidFill>
                            <a:srgbClr val="262626"/>
                          </a:solidFill>
                          <a:effectLst/>
                          <a:latin typeface="Times New Roman" panose="02020603050405020304" pitchFamily="18" charset="0"/>
                          <a:ea typeface="微软雅黑" panose="020B0503020204020204" charset="-122"/>
                          <a:cs typeface="Times New Roman" panose="02020603050405020304" pitchFamily="18" charset="0"/>
                        </a:rPr>
                        <a:t>说出人体内分泌系统主要由内分泌腺组成，包括垂体、甲状腺、胸腺、肾上腺、胰岛和性腺等多种腺体，它们分泌的各类激素参与生命活动的调节。</a:t>
                      </a:r>
                      <a:endParaRPr lang="zh-CN" sz="2000" kern="100">
                        <a:effectLst/>
                        <a:latin typeface="宋体" panose="02010600030101010101" pitchFamily="2" charset="-122"/>
                        <a:ea typeface="宋体" panose="02010600030101010101" pitchFamily="2" charset="-122"/>
                        <a:cs typeface="Courier New" panose="02070309020205020404" pitchFamily="49" charset="0"/>
                      </a:endParaRPr>
                    </a:p>
                    <a:p>
                      <a:pPr algn="just">
                        <a:lnSpc>
                          <a:spcPct val="150000"/>
                        </a:lnSpc>
                        <a:spcAft>
                          <a:spcPts val="0"/>
                        </a:spcAft>
                        <a:tabLst>
                          <a:tab pos="2970530" algn="l"/>
                        </a:tabLst>
                      </a:pPr>
                      <a:r>
                        <a:rPr lang="en-US" sz="2000" kern="100">
                          <a:solidFill>
                            <a:srgbClr val="262626"/>
                          </a:solidFill>
                          <a:effectLst/>
                          <a:latin typeface="Times New Roman" panose="02020603050405020304" pitchFamily="18" charset="0"/>
                          <a:ea typeface="微软雅黑" panose="020B0503020204020204" charset="-122"/>
                          <a:cs typeface="Courier New" panose="02070309020205020404" pitchFamily="49" charset="0"/>
                        </a:rPr>
                        <a:t>2.</a:t>
                      </a:r>
                      <a:r>
                        <a:rPr lang="zh-CN" sz="2000" kern="100">
                          <a:solidFill>
                            <a:srgbClr val="262626"/>
                          </a:solidFill>
                          <a:effectLst/>
                          <a:latin typeface="Times New Roman" panose="02020603050405020304" pitchFamily="18" charset="0"/>
                          <a:ea typeface="微软雅黑" panose="020B0503020204020204" charset="-122"/>
                          <a:cs typeface="Times New Roman" panose="02020603050405020304" pitchFamily="18" charset="0"/>
                        </a:rPr>
                        <a:t>举例说明激素通过分级调节、反馈调节等机制维持机体的稳态，如甲状腺激素分泌的调节和血糖平衡的调节等。</a:t>
                      </a:r>
                      <a:endParaRPr lang="zh-CN" sz="2000" kern="100">
                        <a:effectLst/>
                        <a:latin typeface="宋体" panose="02010600030101010101" pitchFamily="2" charset="-122"/>
                        <a:ea typeface="宋体" panose="02010600030101010101" pitchFamily="2" charset="-122"/>
                        <a:cs typeface="Courier New" panose="02070309020205020404" pitchFamily="49"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zh-CN"/>
                    </a:p>
                  </a:txBody>
                  <a:tcPr/>
                </a:tc>
                <a:extLst>
                  <a:ext uri="{0D108BD9-81ED-4DB2-BD59-A6C34878D82A}">
                    <a16:rowId xmlns:a16="http://schemas.microsoft.com/office/drawing/2014/main" val="10000"/>
                  </a:ext>
                </a:extLst>
              </a:tr>
              <a:tr h="649796">
                <a:tc rowSpan="3">
                  <a:txBody>
                    <a:bodyPr/>
                    <a:lstStyle/>
                    <a:p>
                      <a:pPr algn="ctr">
                        <a:lnSpc>
                          <a:spcPct val="150000"/>
                        </a:lnSpc>
                        <a:spcAft>
                          <a:spcPts val="0"/>
                        </a:spcAft>
                        <a:tabLst>
                          <a:tab pos="2970530" algn="l"/>
                        </a:tabLst>
                      </a:pPr>
                      <a:r>
                        <a:rPr lang="zh-CN" sz="2000" b="1" kern="100">
                          <a:effectLst/>
                          <a:latin typeface="Times New Roman" panose="02020603050405020304" pitchFamily="18" charset="0"/>
                          <a:ea typeface="黑体" panose="02010609060101010101" charset="-122"/>
                          <a:cs typeface="Times New Roman" panose="02020603050405020304" pitchFamily="18" charset="0"/>
                        </a:rPr>
                        <a:t>考情分析</a:t>
                      </a:r>
                      <a:endParaRPr lang="zh-CN" sz="2000" kern="100">
                        <a:effectLst/>
                        <a:latin typeface="宋体" panose="02010600030101010101" pitchFamily="2" charset="-122"/>
                        <a:ea typeface="宋体" panose="02010600030101010101" pitchFamily="2" charset="-122"/>
                        <a:cs typeface="Courier New" panose="02070309020205020404" pitchFamily="49"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2970530" algn="l"/>
                        </a:tabLst>
                      </a:pPr>
                      <a:r>
                        <a:rPr lang="en-US" sz="2000" kern="100">
                          <a:solidFill>
                            <a:srgbClr val="262626"/>
                          </a:solidFill>
                          <a:effectLst/>
                          <a:latin typeface="Times New Roman" panose="02020603050405020304" pitchFamily="18" charset="0"/>
                          <a:ea typeface="微软雅黑" panose="020B0503020204020204" charset="-122"/>
                          <a:cs typeface="Courier New" panose="02070309020205020404" pitchFamily="49" charset="0"/>
                        </a:rPr>
                        <a:t>1.</a:t>
                      </a:r>
                      <a:r>
                        <a:rPr lang="zh-CN" sz="2000" kern="100">
                          <a:solidFill>
                            <a:srgbClr val="262626"/>
                          </a:solidFill>
                          <a:effectLst/>
                          <a:latin typeface="Times New Roman" panose="02020603050405020304" pitchFamily="18" charset="0"/>
                          <a:ea typeface="微软雅黑" panose="020B0503020204020204" charset="-122"/>
                          <a:cs typeface="Times New Roman" panose="02020603050405020304" pitchFamily="18" charset="0"/>
                        </a:rPr>
                        <a:t>激素与内分泌系统</a:t>
                      </a:r>
                      <a:endParaRPr lang="zh-CN" sz="2000" kern="100">
                        <a:effectLst/>
                        <a:latin typeface="宋体" panose="02010600030101010101" pitchFamily="2" charset="-122"/>
                        <a:ea typeface="宋体" panose="02010600030101010101" pitchFamily="2" charset="-122"/>
                        <a:cs typeface="Courier New" panose="02070309020205020404" pitchFamily="49"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2970530" algn="l"/>
                        </a:tabLst>
                      </a:pPr>
                      <a:r>
                        <a:rPr lang="en-US" sz="2000" kern="100">
                          <a:solidFill>
                            <a:srgbClr val="262626"/>
                          </a:solidFill>
                          <a:effectLst/>
                          <a:latin typeface="Times New Roman" panose="02020603050405020304" pitchFamily="18" charset="0"/>
                          <a:ea typeface="微软雅黑" panose="020B0503020204020204" charset="-122"/>
                          <a:cs typeface="Courier New" panose="02070309020205020404" pitchFamily="49" charset="0"/>
                        </a:rPr>
                        <a:t>2024·</a:t>
                      </a:r>
                      <a:r>
                        <a:rPr lang="zh-CN" sz="2000" kern="100">
                          <a:solidFill>
                            <a:srgbClr val="262626"/>
                          </a:solidFill>
                          <a:effectLst/>
                          <a:latin typeface="Times New Roman" panose="02020603050405020304" pitchFamily="18" charset="0"/>
                          <a:ea typeface="微软雅黑" panose="020B0503020204020204" charset="-122"/>
                          <a:cs typeface="Times New Roman" panose="02020603050405020304" pitchFamily="18" charset="0"/>
                        </a:rPr>
                        <a:t>湖北卷，</a:t>
                      </a:r>
                      <a:r>
                        <a:rPr lang="en-US" sz="2000" kern="100">
                          <a:solidFill>
                            <a:srgbClr val="262626"/>
                          </a:solidFill>
                          <a:effectLst/>
                          <a:latin typeface="Times New Roman" panose="02020603050405020304" pitchFamily="18" charset="0"/>
                          <a:ea typeface="微软雅黑" panose="020B0503020204020204" charset="-122"/>
                          <a:cs typeface="Courier New" panose="02070309020205020404" pitchFamily="49" charset="0"/>
                        </a:rPr>
                        <a:t>15</a:t>
                      </a:r>
                      <a:r>
                        <a:rPr lang="zh-CN" sz="2000" kern="100">
                          <a:solidFill>
                            <a:srgbClr val="262626"/>
                          </a:solidFill>
                          <a:effectLst/>
                          <a:latin typeface="Times New Roman" panose="02020603050405020304" pitchFamily="18" charset="0"/>
                          <a:ea typeface="微软雅黑" panose="020B0503020204020204" charset="-122"/>
                          <a:cs typeface="Times New Roman" panose="02020603050405020304" pitchFamily="18" charset="0"/>
                        </a:rPr>
                        <a:t>；</a:t>
                      </a:r>
                      <a:r>
                        <a:rPr lang="en-US" sz="2000" kern="100">
                          <a:solidFill>
                            <a:srgbClr val="262626"/>
                          </a:solidFill>
                          <a:effectLst/>
                          <a:latin typeface="Times New Roman" panose="02020603050405020304" pitchFamily="18" charset="0"/>
                          <a:ea typeface="微软雅黑" panose="020B0503020204020204" charset="-122"/>
                          <a:cs typeface="Courier New" panose="02070309020205020404" pitchFamily="49" charset="0"/>
                        </a:rPr>
                        <a:t>2024·</a:t>
                      </a:r>
                      <a:r>
                        <a:rPr lang="zh-CN" sz="2000" kern="100">
                          <a:solidFill>
                            <a:srgbClr val="262626"/>
                          </a:solidFill>
                          <a:effectLst/>
                          <a:latin typeface="Times New Roman" panose="02020603050405020304" pitchFamily="18" charset="0"/>
                          <a:ea typeface="微软雅黑" panose="020B0503020204020204" charset="-122"/>
                          <a:cs typeface="Times New Roman" panose="02020603050405020304" pitchFamily="18" charset="0"/>
                        </a:rPr>
                        <a:t>江西卷，</a:t>
                      </a:r>
                      <a:r>
                        <a:rPr lang="en-US" sz="2000" kern="100">
                          <a:solidFill>
                            <a:srgbClr val="262626"/>
                          </a:solidFill>
                          <a:effectLst/>
                          <a:latin typeface="Times New Roman" panose="02020603050405020304" pitchFamily="18" charset="0"/>
                          <a:ea typeface="微软雅黑" panose="020B0503020204020204" charset="-122"/>
                          <a:cs typeface="Courier New" panose="02070309020205020404" pitchFamily="49" charset="0"/>
                        </a:rPr>
                        <a:t>7</a:t>
                      </a:r>
                      <a:r>
                        <a:rPr lang="zh-CN" sz="2000" kern="100">
                          <a:solidFill>
                            <a:srgbClr val="262626"/>
                          </a:solidFill>
                          <a:effectLst/>
                          <a:latin typeface="Times New Roman" panose="02020603050405020304" pitchFamily="18" charset="0"/>
                          <a:ea typeface="微软雅黑" panose="020B0503020204020204" charset="-122"/>
                          <a:cs typeface="Times New Roman" panose="02020603050405020304" pitchFamily="18" charset="0"/>
                        </a:rPr>
                        <a:t>；</a:t>
                      </a:r>
                      <a:r>
                        <a:rPr lang="en-US" sz="2000" kern="100">
                          <a:solidFill>
                            <a:srgbClr val="262626"/>
                          </a:solidFill>
                          <a:effectLst/>
                          <a:latin typeface="Times New Roman" panose="02020603050405020304" pitchFamily="18" charset="0"/>
                          <a:ea typeface="微软雅黑" panose="020B0503020204020204" charset="-122"/>
                          <a:cs typeface="Courier New" panose="02070309020205020404" pitchFamily="49" charset="0"/>
                        </a:rPr>
                        <a:t>2024·</a:t>
                      </a:r>
                      <a:r>
                        <a:rPr lang="zh-CN" sz="2000" kern="100">
                          <a:solidFill>
                            <a:srgbClr val="262626"/>
                          </a:solidFill>
                          <a:effectLst/>
                          <a:latin typeface="Times New Roman" panose="02020603050405020304" pitchFamily="18" charset="0"/>
                          <a:ea typeface="微软雅黑" panose="020B0503020204020204" charset="-122"/>
                          <a:cs typeface="Times New Roman" panose="02020603050405020304" pitchFamily="18" charset="0"/>
                        </a:rPr>
                        <a:t>安徽卷，</a:t>
                      </a:r>
                      <a:r>
                        <a:rPr lang="en-US" sz="2000" kern="100">
                          <a:solidFill>
                            <a:srgbClr val="262626"/>
                          </a:solidFill>
                          <a:effectLst/>
                          <a:latin typeface="Times New Roman" panose="02020603050405020304" pitchFamily="18" charset="0"/>
                          <a:ea typeface="微软雅黑" panose="020B0503020204020204" charset="-122"/>
                          <a:cs typeface="Courier New" panose="02070309020205020404" pitchFamily="49" charset="0"/>
                        </a:rPr>
                        <a:t>7</a:t>
                      </a:r>
                      <a:r>
                        <a:rPr lang="zh-CN" sz="2000" kern="100">
                          <a:solidFill>
                            <a:srgbClr val="262626"/>
                          </a:solidFill>
                          <a:effectLst/>
                          <a:latin typeface="Times New Roman" panose="02020603050405020304" pitchFamily="18" charset="0"/>
                          <a:ea typeface="微软雅黑" panose="020B0503020204020204" charset="-122"/>
                          <a:cs typeface="Times New Roman" panose="02020603050405020304" pitchFamily="18" charset="0"/>
                        </a:rPr>
                        <a:t>；</a:t>
                      </a:r>
                      <a:r>
                        <a:rPr lang="en-US" sz="2000" kern="100">
                          <a:solidFill>
                            <a:srgbClr val="262626"/>
                          </a:solidFill>
                          <a:effectLst/>
                          <a:latin typeface="Times New Roman" panose="02020603050405020304" pitchFamily="18" charset="0"/>
                          <a:ea typeface="微软雅黑" panose="020B0503020204020204" charset="-122"/>
                          <a:cs typeface="Courier New" panose="02070309020205020404" pitchFamily="49" charset="0"/>
                        </a:rPr>
                        <a:t>2023·</a:t>
                      </a:r>
                      <a:r>
                        <a:rPr lang="zh-CN" sz="2000" kern="100">
                          <a:solidFill>
                            <a:srgbClr val="262626"/>
                          </a:solidFill>
                          <a:effectLst/>
                          <a:latin typeface="Times New Roman" panose="02020603050405020304" pitchFamily="18" charset="0"/>
                          <a:ea typeface="微软雅黑" panose="020B0503020204020204" charset="-122"/>
                          <a:cs typeface="Times New Roman" panose="02020603050405020304" pitchFamily="18" charset="0"/>
                        </a:rPr>
                        <a:t>重庆卷，</a:t>
                      </a:r>
                      <a:r>
                        <a:rPr lang="en-US" sz="2000" kern="100">
                          <a:solidFill>
                            <a:srgbClr val="262626"/>
                          </a:solidFill>
                          <a:effectLst/>
                          <a:latin typeface="Times New Roman" panose="02020603050405020304" pitchFamily="18" charset="0"/>
                          <a:ea typeface="微软雅黑" panose="020B0503020204020204" charset="-122"/>
                          <a:cs typeface="Courier New" panose="02070309020205020404" pitchFamily="49" charset="0"/>
                        </a:rPr>
                        <a:t>6</a:t>
                      </a:r>
                      <a:r>
                        <a:rPr lang="zh-CN" sz="2000" kern="100">
                          <a:solidFill>
                            <a:srgbClr val="262626"/>
                          </a:solidFill>
                          <a:effectLst/>
                          <a:latin typeface="Times New Roman" panose="02020603050405020304" pitchFamily="18" charset="0"/>
                          <a:ea typeface="微软雅黑" panose="020B0503020204020204" charset="-122"/>
                          <a:cs typeface="Times New Roman" panose="02020603050405020304" pitchFamily="18" charset="0"/>
                        </a:rPr>
                        <a:t>；</a:t>
                      </a:r>
                      <a:r>
                        <a:rPr lang="en-US" sz="2000" kern="100">
                          <a:solidFill>
                            <a:srgbClr val="262626"/>
                          </a:solidFill>
                          <a:effectLst/>
                          <a:latin typeface="Times New Roman" panose="02020603050405020304" pitchFamily="18" charset="0"/>
                          <a:ea typeface="微软雅黑" panose="020B0503020204020204" charset="-122"/>
                          <a:cs typeface="Courier New" panose="02070309020205020404" pitchFamily="49" charset="0"/>
                        </a:rPr>
                        <a:t>2023·</a:t>
                      </a:r>
                      <a:r>
                        <a:rPr lang="zh-CN" sz="2000" kern="100">
                          <a:solidFill>
                            <a:srgbClr val="262626"/>
                          </a:solidFill>
                          <a:effectLst/>
                          <a:latin typeface="Times New Roman" panose="02020603050405020304" pitchFamily="18" charset="0"/>
                          <a:ea typeface="微软雅黑" panose="020B0503020204020204" charset="-122"/>
                          <a:cs typeface="Times New Roman" panose="02020603050405020304" pitchFamily="18" charset="0"/>
                        </a:rPr>
                        <a:t>山东卷，</a:t>
                      </a:r>
                      <a:r>
                        <a:rPr lang="en-US" sz="2000" kern="100">
                          <a:solidFill>
                            <a:srgbClr val="262626"/>
                          </a:solidFill>
                          <a:effectLst/>
                          <a:latin typeface="Times New Roman" panose="02020603050405020304" pitchFamily="18" charset="0"/>
                          <a:ea typeface="微软雅黑" panose="020B0503020204020204" charset="-122"/>
                          <a:cs typeface="Courier New" panose="02070309020205020404" pitchFamily="49" charset="0"/>
                        </a:rPr>
                        <a:t>8</a:t>
                      </a:r>
                      <a:r>
                        <a:rPr lang="zh-CN" sz="2000" kern="100">
                          <a:solidFill>
                            <a:srgbClr val="262626"/>
                          </a:solidFill>
                          <a:effectLst/>
                          <a:latin typeface="Times New Roman" panose="02020603050405020304" pitchFamily="18" charset="0"/>
                          <a:ea typeface="微软雅黑" panose="020B0503020204020204" charset="-122"/>
                          <a:cs typeface="Times New Roman" panose="02020603050405020304" pitchFamily="18" charset="0"/>
                        </a:rPr>
                        <a:t>；</a:t>
                      </a:r>
                      <a:r>
                        <a:rPr lang="en-US" sz="2000" kern="100">
                          <a:solidFill>
                            <a:srgbClr val="262626"/>
                          </a:solidFill>
                          <a:effectLst/>
                          <a:latin typeface="Times New Roman" panose="02020603050405020304" pitchFamily="18" charset="0"/>
                          <a:ea typeface="微软雅黑" panose="020B0503020204020204" charset="-122"/>
                          <a:cs typeface="Courier New" panose="02070309020205020404" pitchFamily="49" charset="0"/>
                        </a:rPr>
                        <a:t>2023·</a:t>
                      </a:r>
                      <a:r>
                        <a:rPr lang="zh-CN" sz="2000" kern="100">
                          <a:solidFill>
                            <a:srgbClr val="262626"/>
                          </a:solidFill>
                          <a:effectLst/>
                          <a:latin typeface="Times New Roman" panose="02020603050405020304" pitchFamily="18" charset="0"/>
                          <a:ea typeface="微软雅黑" panose="020B0503020204020204" charset="-122"/>
                          <a:cs typeface="Times New Roman" panose="02020603050405020304" pitchFamily="18" charset="0"/>
                        </a:rPr>
                        <a:t>湖南卷，</a:t>
                      </a:r>
                      <a:r>
                        <a:rPr lang="en-US" sz="2000" kern="100">
                          <a:solidFill>
                            <a:srgbClr val="262626"/>
                          </a:solidFill>
                          <a:effectLst/>
                          <a:latin typeface="Times New Roman" panose="02020603050405020304" pitchFamily="18" charset="0"/>
                          <a:ea typeface="微软雅黑" panose="020B0503020204020204" charset="-122"/>
                          <a:cs typeface="Courier New" panose="02070309020205020404" pitchFamily="49" charset="0"/>
                        </a:rPr>
                        <a:t>6</a:t>
                      </a:r>
                      <a:r>
                        <a:rPr lang="zh-CN" sz="2000" kern="100">
                          <a:solidFill>
                            <a:srgbClr val="262626"/>
                          </a:solidFill>
                          <a:effectLst/>
                          <a:latin typeface="Times New Roman" panose="02020603050405020304" pitchFamily="18" charset="0"/>
                          <a:ea typeface="微软雅黑" panose="020B0503020204020204" charset="-122"/>
                          <a:cs typeface="Times New Roman" panose="02020603050405020304" pitchFamily="18" charset="0"/>
                        </a:rPr>
                        <a:t>；</a:t>
                      </a:r>
                      <a:r>
                        <a:rPr lang="en-US" sz="2000" kern="100">
                          <a:solidFill>
                            <a:srgbClr val="262626"/>
                          </a:solidFill>
                          <a:effectLst/>
                          <a:latin typeface="Times New Roman" panose="02020603050405020304" pitchFamily="18" charset="0"/>
                          <a:ea typeface="微软雅黑" panose="020B0503020204020204" charset="-122"/>
                          <a:cs typeface="Courier New" panose="02070309020205020404" pitchFamily="49" charset="0"/>
                        </a:rPr>
                        <a:t>2023·</a:t>
                      </a:r>
                      <a:r>
                        <a:rPr lang="zh-CN" sz="2000" kern="100">
                          <a:solidFill>
                            <a:srgbClr val="262626"/>
                          </a:solidFill>
                          <a:effectLst/>
                          <a:latin typeface="Times New Roman" panose="02020603050405020304" pitchFamily="18" charset="0"/>
                          <a:ea typeface="微软雅黑" panose="020B0503020204020204" charset="-122"/>
                          <a:cs typeface="Times New Roman" panose="02020603050405020304" pitchFamily="18" charset="0"/>
                        </a:rPr>
                        <a:t>全国乙卷，</a:t>
                      </a:r>
                      <a:r>
                        <a:rPr lang="en-US" sz="2000" kern="100">
                          <a:solidFill>
                            <a:srgbClr val="262626"/>
                          </a:solidFill>
                          <a:effectLst/>
                          <a:latin typeface="Times New Roman" panose="02020603050405020304" pitchFamily="18" charset="0"/>
                          <a:ea typeface="微软雅黑" panose="020B0503020204020204" charset="-122"/>
                          <a:cs typeface="Courier New" panose="02070309020205020404" pitchFamily="49" charset="0"/>
                        </a:rPr>
                        <a:t>4</a:t>
                      </a:r>
                      <a:r>
                        <a:rPr lang="zh-CN" sz="2000" kern="100">
                          <a:solidFill>
                            <a:srgbClr val="262626"/>
                          </a:solidFill>
                          <a:effectLst/>
                          <a:latin typeface="Times New Roman" panose="02020603050405020304" pitchFamily="18" charset="0"/>
                          <a:ea typeface="微软雅黑" panose="020B0503020204020204" charset="-122"/>
                          <a:cs typeface="Times New Roman" panose="02020603050405020304" pitchFamily="18" charset="0"/>
                        </a:rPr>
                        <a:t>；</a:t>
                      </a:r>
                      <a:r>
                        <a:rPr lang="en-US" sz="2000" kern="100">
                          <a:solidFill>
                            <a:srgbClr val="262626"/>
                          </a:solidFill>
                          <a:effectLst/>
                          <a:latin typeface="Times New Roman" panose="02020603050405020304" pitchFamily="18" charset="0"/>
                          <a:ea typeface="微软雅黑" panose="020B0503020204020204" charset="-122"/>
                          <a:cs typeface="Courier New" panose="02070309020205020404" pitchFamily="49" charset="0"/>
                        </a:rPr>
                        <a:t>2023·</a:t>
                      </a:r>
                      <a:r>
                        <a:rPr lang="zh-CN" sz="2000" kern="100">
                          <a:solidFill>
                            <a:srgbClr val="262626"/>
                          </a:solidFill>
                          <a:effectLst/>
                          <a:latin typeface="Times New Roman" panose="02020603050405020304" pitchFamily="18" charset="0"/>
                          <a:ea typeface="微软雅黑" panose="020B0503020204020204" charset="-122"/>
                          <a:cs typeface="Times New Roman" panose="02020603050405020304" pitchFamily="18" charset="0"/>
                        </a:rPr>
                        <a:t>新课标卷，</a:t>
                      </a:r>
                      <a:r>
                        <a:rPr lang="en-US" sz="2000" kern="100">
                          <a:solidFill>
                            <a:srgbClr val="262626"/>
                          </a:solidFill>
                          <a:effectLst/>
                          <a:latin typeface="Times New Roman" panose="02020603050405020304" pitchFamily="18" charset="0"/>
                          <a:ea typeface="微软雅黑" panose="020B0503020204020204" charset="-122"/>
                          <a:cs typeface="Courier New" panose="02070309020205020404" pitchFamily="49" charset="0"/>
                        </a:rPr>
                        <a:t>8</a:t>
                      </a:r>
                      <a:r>
                        <a:rPr lang="zh-CN" sz="2000" kern="100">
                          <a:solidFill>
                            <a:srgbClr val="262626"/>
                          </a:solidFill>
                          <a:effectLst/>
                          <a:latin typeface="Times New Roman" panose="02020603050405020304" pitchFamily="18" charset="0"/>
                          <a:ea typeface="微软雅黑" panose="020B0503020204020204" charset="-122"/>
                          <a:cs typeface="Times New Roman" panose="02020603050405020304" pitchFamily="18" charset="0"/>
                        </a:rPr>
                        <a:t>；</a:t>
                      </a:r>
                      <a:endParaRPr lang="zh-CN" sz="2000" kern="100">
                        <a:effectLst/>
                        <a:latin typeface="宋体" panose="02010600030101010101" pitchFamily="2" charset="-122"/>
                        <a:ea typeface="宋体" panose="02010600030101010101" pitchFamily="2" charset="-122"/>
                        <a:cs typeface="Courier New" panose="02070309020205020404" pitchFamily="49" charset="0"/>
                      </a:endParaRPr>
                    </a:p>
                    <a:p>
                      <a:pPr algn="just">
                        <a:lnSpc>
                          <a:spcPct val="150000"/>
                        </a:lnSpc>
                        <a:spcAft>
                          <a:spcPts val="0"/>
                        </a:spcAft>
                        <a:tabLst>
                          <a:tab pos="2970530" algn="l"/>
                        </a:tabLst>
                      </a:pPr>
                      <a:r>
                        <a:rPr lang="en-US" sz="2000" kern="100">
                          <a:solidFill>
                            <a:srgbClr val="262626"/>
                          </a:solidFill>
                          <a:effectLst/>
                          <a:latin typeface="Times New Roman" panose="02020603050405020304" pitchFamily="18" charset="0"/>
                          <a:ea typeface="微软雅黑" panose="020B0503020204020204" charset="-122"/>
                          <a:cs typeface="Courier New" panose="02070309020205020404" pitchFamily="49" charset="0"/>
                        </a:rPr>
                        <a:t>2022·</a:t>
                      </a:r>
                      <a:r>
                        <a:rPr lang="zh-CN" sz="2000" kern="100">
                          <a:solidFill>
                            <a:srgbClr val="262626"/>
                          </a:solidFill>
                          <a:effectLst/>
                          <a:latin typeface="Times New Roman" panose="02020603050405020304" pitchFamily="18" charset="0"/>
                          <a:ea typeface="微软雅黑" panose="020B0503020204020204" charset="-122"/>
                          <a:cs typeface="Times New Roman" panose="02020603050405020304" pitchFamily="18" charset="0"/>
                        </a:rPr>
                        <a:t>湖北卷，</a:t>
                      </a:r>
                      <a:r>
                        <a:rPr lang="en-US" sz="2000" kern="100">
                          <a:solidFill>
                            <a:srgbClr val="262626"/>
                          </a:solidFill>
                          <a:effectLst/>
                          <a:latin typeface="Times New Roman" panose="02020603050405020304" pitchFamily="18" charset="0"/>
                          <a:ea typeface="微软雅黑" panose="020B0503020204020204" charset="-122"/>
                          <a:cs typeface="Courier New" panose="02070309020205020404" pitchFamily="49" charset="0"/>
                        </a:rPr>
                        <a:t>21</a:t>
                      </a:r>
                      <a:r>
                        <a:rPr lang="zh-CN" sz="2000" kern="100">
                          <a:solidFill>
                            <a:srgbClr val="262626"/>
                          </a:solidFill>
                          <a:effectLst/>
                          <a:latin typeface="Times New Roman" panose="02020603050405020304" pitchFamily="18" charset="0"/>
                          <a:ea typeface="微软雅黑" panose="020B0503020204020204" charset="-122"/>
                          <a:cs typeface="Times New Roman" panose="02020603050405020304" pitchFamily="18" charset="0"/>
                        </a:rPr>
                        <a:t>；</a:t>
                      </a:r>
                      <a:r>
                        <a:rPr lang="en-US" sz="2000" kern="100">
                          <a:solidFill>
                            <a:srgbClr val="262626"/>
                          </a:solidFill>
                          <a:effectLst/>
                          <a:latin typeface="Times New Roman" panose="02020603050405020304" pitchFamily="18" charset="0"/>
                          <a:ea typeface="微软雅黑" panose="020B0503020204020204" charset="-122"/>
                          <a:cs typeface="Courier New" panose="02070309020205020404" pitchFamily="49" charset="0"/>
                        </a:rPr>
                        <a:t>2022·</a:t>
                      </a:r>
                      <a:r>
                        <a:rPr lang="zh-CN" sz="2000" kern="100">
                          <a:solidFill>
                            <a:srgbClr val="262626"/>
                          </a:solidFill>
                          <a:effectLst/>
                          <a:latin typeface="Times New Roman" panose="02020603050405020304" pitchFamily="18" charset="0"/>
                          <a:ea typeface="微软雅黑" panose="020B0503020204020204" charset="-122"/>
                          <a:cs typeface="Times New Roman" panose="02020603050405020304" pitchFamily="18" charset="0"/>
                        </a:rPr>
                        <a:t>江苏卷，</a:t>
                      </a:r>
                      <a:r>
                        <a:rPr lang="en-US" sz="2000" kern="100">
                          <a:solidFill>
                            <a:srgbClr val="262626"/>
                          </a:solidFill>
                          <a:effectLst/>
                          <a:latin typeface="Times New Roman" panose="02020603050405020304" pitchFamily="18" charset="0"/>
                          <a:ea typeface="微软雅黑" panose="020B0503020204020204" charset="-122"/>
                          <a:cs typeface="Courier New" panose="02070309020205020404" pitchFamily="49" charset="0"/>
                        </a:rPr>
                        <a:t>22</a:t>
                      </a:r>
                      <a:r>
                        <a:rPr lang="zh-CN" sz="2000" kern="100">
                          <a:solidFill>
                            <a:srgbClr val="262626"/>
                          </a:solidFill>
                          <a:effectLst/>
                          <a:latin typeface="Times New Roman" panose="02020603050405020304" pitchFamily="18" charset="0"/>
                          <a:ea typeface="微软雅黑" panose="020B0503020204020204" charset="-122"/>
                          <a:cs typeface="Times New Roman" panose="02020603050405020304" pitchFamily="18" charset="0"/>
                        </a:rPr>
                        <a:t>；</a:t>
                      </a:r>
                      <a:r>
                        <a:rPr lang="en-US" sz="2000" kern="100">
                          <a:solidFill>
                            <a:srgbClr val="262626"/>
                          </a:solidFill>
                          <a:effectLst/>
                          <a:latin typeface="Times New Roman" panose="02020603050405020304" pitchFamily="18" charset="0"/>
                          <a:ea typeface="微软雅黑" panose="020B0503020204020204" charset="-122"/>
                          <a:cs typeface="Courier New" panose="02070309020205020404" pitchFamily="49" charset="0"/>
                        </a:rPr>
                        <a:t>2022·</a:t>
                      </a:r>
                      <a:r>
                        <a:rPr lang="zh-CN" sz="2000" kern="100">
                          <a:solidFill>
                            <a:srgbClr val="262626"/>
                          </a:solidFill>
                          <a:effectLst/>
                          <a:latin typeface="Times New Roman" panose="02020603050405020304" pitchFamily="18" charset="0"/>
                          <a:ea typeface="微软雅黑" panose="020B0503020204020204" charset="-122"/>
                          <a:cs typeface="Times New Roman" panose="02020603050405020304" pitchFamily="18" charset="0"/>
                        </a:rPr>
                        <a:t>北京卷，</a:t>
                      </a:r>
                      <a:r>
                        <a:rPr lang="en-US" sz="2000" kern="100">
                          <a:solidFill>
                            <a:srgbClr val="262626"/>
                          </a:solidFill>
                          <a:effectLst/>
                          <a:latin typeface="Times New Roman" panose="02020603050405020304" pitchFamily="18" charset="0"/>
                          <a:ea typeface="微软雅黑" panose="020B0503020204020204" charset="-122"/>
                          <a:cs typeface="Courier New" panose="02070309020205020404" pitchFamily="49" charset="0"/>
                        </a:rPr>
                        <a:t>9</a:t>
                      </a:r>
                      <a:endParaRPr lang="zh-CN" sz="2000" kern="100">
                        <a:effectLst/>
                        <a:latin typeface="宋体" panose="02010600030101010101" pitchFamily="2" charset="-122"/>
                        <a:ea typeface="宋体" panose="02010600030101010101" pitchFamily="2" charset="-122"/>
                        <a:cs typeface="Courier New" panose="02070309020205020404" pitchFamily="49"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565040">
                <a:tc vMerge="1">
                  <a:txBody>
                    <a:bodyPr/>
                    <a:lstStyle/>
                    <a:p>
                      <a:endParaRPr lang="zh-CN"/>
                    </a:p>
                  </a:txBody>
                  <a:tcPr/>
                </a:tc>
                <a:tc>
                  <a:txBody>
                    <a:bodyPr/>
                    <a:lstStyle/>
                    <a:p>
                      <a:pPr algn="just">
                        <a:lnSpc>
                          <a:spcPct val="150000"/>
                        </a:lnSpc>
                        <a:spcAft>
                          <a:spcPts val="0"/>
                        </a:spcAft>
                        <a:tabLst>
                          <a:tab pos="2970530" algn="l"/>
                        </a:tabLst>
                      </a:pPr>
                      <a:r>
                        <a:rPr lang="en-US" sz="2000" kern="100">
                          <a:solidFill>
                            <a:srgbClr val="262626"/>
                          </a:solidFill>
                          <a:effectLst/>
                          <a:latin typeface="Times New Roman" panose="02020603050405020304" pitchFamily="18" charset="0"/>
                          <a:ea typeface="微软雅黑" panose="020B0503020204020204" charset="-122"/>
                          <a:cs typeface="Courier New" panose="02070309020205020404" pitchFamily="49" charset="0"/>
                        </a:rPr>
                        <a:t>2.</a:t>
                      </a:r>
                      <a:r>
                        <a:rPr lang="zh-CN" sz="2000" kern="100">
                          <a:solidFill>
                            <a:srgbClr val="262626"/>
                          </a:solidFill>
                          <a:effectLst/>
                          <a:latin typeface="Times New Roman" panose="02020603050405020304" pitchFamily="18" charset="0"/>
                          <a:ea typeface="微软雅黑" panose="020B0503020204020204" charset="-122"/>
                          <a:cs typeface="Times New Roman" panose="02020603050405020304" pitchFamily="18" charset="0"/>
                        </a:rPr>
                        <a:t>血糖平衡调节</a:t>
                      </a:r>
                      <a:endParaRPr lang="zh-CN" sz="2000" kern="100">
                        <a:effectLst/>
                        <a:latin typeface="宋体" panose="02010600030101010101" pitchFamily="2" charset="-122"/>
                        <a:ea typeface="宋体" panose="02010600030101010101" pitchFamily="2" charset="-122"/>
                        <a:cs typeface="Courier New" panose="02070309020205020404" pitchFamily="49"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2970530" algn="l"/>
                        </a:tabLst>
                      </a:pPr>
                      <a:r>
                        <a:rPr lang="en-US" sz="2000" kern="100" dirty="0">
                          <a:solidFill>
                            <a:srgbClr val="262626"/>
                          </a:solidFill>
                          <a:effectLst/>
                          <a:latin typeface="Times New Roman" panose="02020603050405020304" pitchFamily="18" charset="0"/>
                          <a:ea typeface="微软雅黑" panose="020B0503020204020204" charset="-122"/>
                          <a:cs typeface="Courier New" panose="02070309020205020404" pitchFamily="49" charset="0"/>
                        </a:rPr>
                        <a:t>2024·</a:t>
                      </a:r>
                      <a:r>
                        <a:rPr lang="zh-CN" sz="2000" kern="100" dirty="0">
                          <a:solidFill>
                            <a:srgbClr val="262626"/>
                          </a:solidFill>
                          <a:effectLst/>
                          <a:latin typeface="Times New Roman" panose="02020603050405020304" pitchFamily="18" charset="0"/>
                          <a:ea typeface="微软雅黑" panose="020B0503020204020204" charset="-122"/>
                          <a:cs typeface="Times New Roman" panose="02020603050405020304" pitchFamily="18" charset="0"/>
                        </a:rPr>
                        <a:t>湖北卷，</a:t>
                      </a:r>
                      <a:r>
                        <a:rPr lang="en-US" sz="2000" kern="100" dirty="0">
                          <a:solidFill>
                            <a:srgbClr val="262626"/>
                          </a:solidFill>
                          <a:effectLst/>
                          <a:latin typeface="Times New Roman" panose="02020603050405020304" pitchFamily="18" charset="0"/>
                          <a:ea typeface="微软雅黑" panose="020B0503020204020204" charset="-122"/>
                          <a:cs typeface="Courier New" panose="02070309020205020404" pitchFamily="49" charset="0"/>
                        </a:rPr>
                        <a:t>12</a:t>
                      </a:r>
                      <a:r>
                        <a:rPr lang="zh-CN" sz="2000" kern="100" dirty="0">
                          <a:solidFill>
                            <a:srgbClr val="262626"/>
                          </a:solidFill>
                          <a:effectLst/>
                          <a:latin typeface="Times New Roman" panose="02020603050405020304" pitchFamily="18" charset="0"/>
                          <a:ea typeface="微软雅黑" panose="020B0503020204020204" charset="-122"/>
                          <a:cs typeface="Times New Roman" panose="02020603050405020304" pitchFamily="18" charset="0"/>
                        </a:rPr>
                        <a:t>；</a:t>
                      </a:r>
                      <a:r>
                        <a:rPr lang="en-US" sz="2000" kern="100" dirty="0">
                          <a:solidFill>
                            <a:srgbClr val="262626"/>
                          </a:solidFill>
                          <a:effectLst/>
                          <a:latin typeface="Times New Roman" panose="02020603050405020304" pitchFamily="18" charset="0"/>
                          <a:ea typeface="微软雅黑" panose="020B0503020204020204" charset="-122"/>
                          <a:cs typeface="Courier New" panose="02070309020205020404" pitchFamily="49" charset="0"/>
                        </a:rPr>
                        <a:t>2024·</a:t>
                      </a:r>
                      <a:r>
                        <a:rPr lang="zh-CN" sz="2000" kern="100" dirty="0">
                          <a:solidFill>
                            <a:srgbClr val="262626"/>
                          </a:solidFill>
                          <a:effectLst/>
                          <a:latin typeface="Times New Roman" panose="02020603050405020304" pitchFamily="18" charset="0"/>
                          <a:ea typeface="微软雅黑" panose="020B0503020204020204" charset="-122"/>
                          <a:cs typeface="Times New Roman" panose="02020603050405020304" pitchFamily="18" charset="0"/>
                        </a:rPr>
                        <a:t>浙江</a:t>
                      </a:r>
                      <a:r>
                        <a:rPr lang="en-US" sz="2000" kern="100" dirty="0">
                          <a:solidFill>
                            <a:srgbClr val="262626"/>
                          </a:solidFill>
                          <a:effectLst/>
                          <a:latin typeface="Times New Roman" panose="02020603050405020304" pitchFamily="18" charset="0"/>
                          <a:ea typeface="微软雅黑" panose="020B0503020204020204" charset="-122"/>
                          <a:cs typeface="Courier New" panose="02070309020205020404" pitchFamily="49" charset="0"/>
                        </a:rPr>
                        <a:t>1</a:t>
                      </a:r>
                      <a:r>
                        <a:rPr lang="zh-CN" sz="2000" kern="100" dirty="0">
                          <a:solidFill>
                            <a:srgbClr val="262626"/>
                          </a:solidFill>
                          <a:effectLst/>
                          <a:latin typeface="Times New Roman" panose="02020603050405020304" pitchFamily="18" charset="0"/>
                          <a:ea typeface="微软雅黑" panose="020B0503020204020204" charset="-122"/>
                          <a:cs typeface="Times New Roman" panose="02020603050405020304" pitchFamily="18" charset="0"/>
                        </a:rPr>
                        <a:t>月选考，</a:t>
                      </a:r>
                      <a:r>
                        <a:rPr lang="en-US" sz="2000" kern="100" dirty="0">
                          <a:solidFill>
                            <a:srgbClr val="262626"/>
                          </a:solidFill>
                          <a:effectLst/>
                          <a:latin typeface="Times New Roman" panose="02020603050405020304" pitchFamily="18" charset="0"/>
                          <a:ea typeface="微软雅黑" panose="020B0503020204020204" charset="-122"/>
                          <a:cs typeface="Courier New" panose="02070309020205020404" pitchFamily="49" charset="0"/>
                        </a:rPr>
                        <a:t>11</a:t>
                      </a:r>
                      <a:r>
                        <a:rPr lang="zh-CN" sz="2000" kern="100" dirty="0">
                          <a:solidFill>
                            <a:srgbClr val="262626"/>
                          </a:solidFill>
                          <a:effectLst/>
                          <a:latin typeface="Times New Roman" panose="02020603050405020304" pitchFamily="18" charset="0"/>
                          <a:ea typeface="微软雅黑" panose="020B0503020204020204" charset="-122"/>
                          <a:cs typeface="Times New Roman" panose="02020603050405020304" pitchFamily="18" charset="0"/>
                        </a:rPr>
                        <a:t>；</a:t>
                      </a:r>
                      <a:r>
                        <a:rPr lang="en-US" sz="2000" kern="100" dirty="0">
                          <a:solidFill>
                            <a:srgbClr val="262626"/>
                          </a:solidFill>
                          <a:effectLst/>
                          <a:latin typeface="Times New Roman" panose="02020603050405020304" pitchFamily="18" charset="0"/>
                          <a:ea typeface="微软雅黑" panose="020B0503020204020204" charset="-122"/>
                          <a:cs typeface="Courier New" panose="02070309020205020404" pitchFamily="49" charset="0"/>
                        </a:rPr>
                        <a:t>2024·</a:t>
                      </a:r>
                      <a:r>
                        <a:rPr lang="zh-CN" sz="2000" kern="100" dirty="0">
                          <a:solidFill>
                            <a:srgbClr val="262626"/>
                          </a:solidFill>
                          <a:effectLst/>
                          <a:latin typeface="Times New Roman" panose="02020603050405020304" pitchFamily="18" charset="0"/>
                          <a:ea typeface="微软雅黑" panose="020B0503020204020204" charset="-122"/>
                          <a:cs typeface="Times New Roman" panose="02020603050405020304" pitchFamily="18" charset="0"/>
                        </a:rPr>
                        <a:t>湖南卷，</a:t>
                      </a:r>
                      <a:r>
                        <a:rPr lang="en-US" sz="2000" kern="100" dirty="0">
                          <a:solidFill>
                            <a:srgbClr val="262626"/>
                          </a:solidFill>
                          <a:effectLst/>
                          <a:latin typeface="Times New Roman" panose="02020603050405020304" pitchFamily="18" charset="0"/>
                          <a:ea typeface="微软雅黑" panose="020B0503020204020204" charset="-122"/>
                          <a:cs typeface="Courier New" panose="02070309020205020404" pitchFamily="49" charset="0"/>
                        </a:rPr>
                        <a:t>19</a:t>
                      </a:r>
                      <a:r>
                        <a:rPr lang="zh-CN" sz="2000" kern="100" dirty="0">
                          <a:solidFill>
                            <a:srgbClr val="262626"/>
                          </a:solidFill>
                          <a:effectLst/>
                          <a:latin typeface="Times New Roman" panose="02020603050405020304" pitchFamily="18" charset="0"/>
                          <a:ea typeface="微软雅黑" panose="020B0503020204020204" charset="-122"/>
                          <a:cs typeface="Times New Roman" panose="02020603050405020304" pitchFamily="18" charset="0"/>
                        </a:rPr>
                        <a:t>；</a:t>
                      </a:r>
                      <a:r>
                        <a:rPr lang="en-US" sz="2000" kern="100" dirty="0">
                          <a:solidFill>
                            <a:srgbClr val="262626"/>
                          </a:solidFill>
                          <a:effectLst/>
                          <a:latin typeface="Times New Roman" panose="02020603050405020304" pitchFamily="18" charset="0"/>
                          <a:ea typeface="微软雅黑" panose="020B0503020204020204" charset="-122"/>
                          <a:cs typeface="Courier New" panose="02070309020205020404" pitchFamily="49" charset="0"/>
                        </a:rPr>
                        <a:t>2024·</a:t>
                      </a:r>
                      <a:r>
                        <a:rPr lang="zh-CN" sz="2000" kern="100" dirty="0">
                          <a:solidFill>
                            <a:srgbClr val="262626"/>
                          </a:solidFill>
                          <a:effectLst/>
                          <a:latin typeface="Times New Roman" panose="02020603050405020304" pitchFamily="18" charset="0"/>
                          <a:ea typeface="微软雅黑" panose="020B0503020204020204" charset="-122"/>
                          <a:cs typeface="Times New Roman" panose="02020603050405020304" pitchFamily="18" charset="0"/>
                        </a:rPr>
                        <a:t>北京卷，</a:t>
                      </a:r>
                      <a:r>
                        <a:rPr lang="en-US" sz="2000" kern="100" dirty="0">
                          <a:solidFill>
                            <a:srgbClr val="262626"/>
                          </a:solidFill>
                          <a:effectLst/>
                          <a:latin typeface="Times New Roman" panose="02020603050405020304" pitchFamily="18" charset="0"/>
                          <a:ea typeface="微软雅黑" panose="020B0503020204020204" charset="-122"/>
                          <a:cs typeface="Courier New" panose="02070309020205020404" pitchFamily="49" charset="0"/>
                        </a:rPr>
                        <a:t>8</a:t>
                      </a:r>
                      <a:r>
                        <a:rPr lang="zh-CN" sz="2000" kern="100" dirty="0">
                          <a:solidFill>
                            <a:srgbClr val="262626"/>
                          </a:solidFill>
                          <a:effectLst/>
                          <a:latin typeface="Times New Roman" panose="02020603050405020304" pitchFamily="18" charset="0"/>
                          <a:ea typeface="微软雅黑" panose="020B0503020204020204" charset="-122"/>
                          <a:cs typeface="Times New Roman" panose="02020603050405020304" pitchFamily="18" charset="0"/>
                        </a:rPr>
                        <a:t>；</a:t>
                      </a:r>
                      <a:r>
                        <a:rPr lang="en-US" sz="2000" kern="100" dirty="0">
                          <a:solidFill>
                            <a:srgbClr val="262626"/>
                          </a:solidFill>
                          <a:effectLst/>
                          <a:latin typeface="Times New Roman" panose="02020603050405020304" pitchFamily="18" charset="0"/>
                          <a:ea typeface="微软雅黑" panose="020B0503020204020204" charset="-122"/>
                          <a:cs typeface="Courier New" panose="02070309020205020404" pitchFamily="49" charset="0"/>
                        </a:rPr>
                        <a:t>2023·</a:t>
                      </a:r>
                      <a:r>
                        <a:rPr lang="zh-CN" sz="2000" kern="100" dirty="0">
                          <a:solidFill>
                            <a:srgbClr val="262626"/>
                          </a:solidFill>
                          <a:effectLst/>
                          <a:latin typeface="Times New Roman" panose="02020603050405020304" pitchFamily="18" charset="0"/>
                          <a:ea typeface="微软雅黑" panose="020B0503020204020204" charset="-122"/>
                          <a:cs typeface="Times New Roman" panose="02020603050405020304" pitchFamily="18" charset="0"/>
                        </a:rPr>
                        <a:t>浙江</a:t>
                      </a:r>
                      <a:r>
                        <a:rPr lang="en-US" sz="2000" kern="100" dirty="0">
                          <a:solidFill>
                            <a:srgbClr val="262626"/>
                          </a:solidFill>
                          <a:effectLst/>
                          <a:latin typeface="Times New Roman" panose="02020603050405020304" pitchFamily="18" charset="0"/>
                          <a:ea typeface="微软雅黑" panose="020B0503020204020204" charset="-122"/>
                          <a:cs typeface="Courier New" panose="02070309020205020404" pitchFamily="49" charset="0"/>
                        </a:rPr>
                        <a:t>1</a:t>
                      </a:r>
                      <a:r>
                        <a:rPr lang="zh-CN" sz="2000" kern="100" dirty="0">
                          <a:solidFill>
                            <a:srgbClr val="262626"/>
                          </a:solidFill>
                          <a:effectLst/>
                          <a:latin typeface="Times New Roman" panose="02020603050405020304" pitchFamily="18" charset="0"/>
                          <a:ea typeface="微软雅黑" panose="020B0503020204020204" charset="-122"/>
                          <a:cs typeface="Times New Roman" panose="02020603050405020304" pitchFamily="18" charset="0"/>
                        </a:rPr>
                        <a:t>月选考，</a:t>
                      </a:r>
                      <a:r>
                        <a:rPr lang="en-US" sz="2000" kern="100" dirty="0">
                          <a:solidFill>
                            <a:srgbClr val="262626"/>
                          </a:solidFill>
                          <a:effectLst/>
                          <a:latin typeface="Times New Roman" panose="02020603050405020304" pitchFamily="18" charset="0"/>
                          <a:ea typeface="微软雅黑" panose="020B0503020204020204" charset="-122"/>
                          <a:cs typeface="Courier New" panose="02070309020205020404" pitchFamily="49" charset="0"/>
                        </a:rPr>
                        <a:t>11</a:t>
                      </a:r>
                      <a:r>
                        <a:rPr lang="zh-CN" sz="2000" kern="100" dirty="0">
                          <a:solidFill>
                            <a:srgbClr val="262626"/>
                          </a:solidFill>
                          <a:effectLst/>
                          <a:latin typeface="Times New Roman" panose="02020603050405020304" pitchFamily="18" charset="0"/>
                          <a:ea typeface="微软雅黑" panose="020B0503020204020204" charset="-122"/>
                          <a:cs typeface="Times New Roman" panose="02020603050405020304" pitchFamily="18" charset="0"/>
                        </a:rPr>
                        <a:t>；</a:t>
                      </a:r>
                      <a:r>
                        <a:rPr lang="en-US" sz="2000" kern="100" dirty="0">
                          <a:solidFill>
                            <a:srgbClr val="262626"/>
                          </a:solidFill>
                          <a:effectLst/>
                          <a:latin typeface="Times New Roman" panose="02020603050405020304" pitchFamily="18" charset="0"/>
                          <a:ea typeface="微软雅黑" panose="020B0503020204020204" charset="-122"/>
                          <a:cs typeface="Courier New" panose="02070309020205020404" pitchFamily="49" charset="0"/>
                        </a:rPr>
                        <a:t>2023·</a:t>
                      </a:r>
                      <a:r>
                        <a:rPr lang="zh-CN" sz="2000" kern="100" dirty="0">
                          <a:solidFill>
                            <a:srgbClr val="262626"/>
                          </a:solidFill>
                          <a:effectLst/>
                          <a:latin typeface="Times New Roman" panose="02020603050405020304" pitchFamily="18" charset="0"/>
                          <a:ea typeface="微软雅黑" panose="020B0503020204020204" charset="-122"/>
                          <a:cs typeface="Times New Roman" panose="02020603050405020304" pitchFamily="18" charset="0"/>
                        </a:rPr>
                        <a:t>重庆卷，</a:t>
                      </a:r>
                      <a:r>
                        <a:rPr lang="en-US" sz="2000" kern="100" dirty="0">
                          <a:solidFill>
                            <a:srgbClr val="262626"/>
                          </a:solidFill>
                          <a:effectLst/>
                          <a:latin typeface="Times New Roman" panose="02020603050405020304" pitchFamily="18" charset="0"/>
                          <a:ea typeface="微软雅黑" panose="020B0503020204020204" charset="-122"/>
                          <a:cs typeface="Courier New" panose="02070309020205020404" pitchFamily="49" charset="0"/>
                        </a:rPr>
                        <a:t>8</a:t>
                      </a:r>
                      <a:r>
                        <a:rPr lang="zh-CN" sz="2000" kern="100" dirty="0">
                          <a:solidFill>
                            <a:srgbClr val="262626"/>
                          </a:solidFill>
                          <a:effectLst/>
                          <a:latin typeface="Times New Roman" panose="02020603050405020304" pitchFamily="18" charset="0"/>
                          <a:ea typeface="微软雅黑" panose="020B0503020204020204" charset="-122"/>
                          <a:cs typeface="Times New Roman" panose="02020603050405020304" pitchFamily="18" charset="0"/>
                        </a:rPr>
                        <a:t>；</a:t>
                      </a:r>
                      <a:r>
                        <a:rPr lang="en-US" sz="2000" kern="100" dirty="0">
                          <a:solidFill>
                            <a:srgbClr val="262626"/>
                          </a:solidFill>
                          <a:effectLst/>
                          <a:latin typeface="Times New Roman" panose="02020603050405020304" pitchFamily="18" charset="0"/>
                          <a:ea typeface="微软雅黑" panose="020B0503020204020204" charset="-122"/>
                          <a:cs typeface="Courier New" panose="02070309020205020404" pitchFamily="49" charset="0"/>
                        </a:rPr>
                        <a:t>2023·</a:t>
                      </a:r>
                      <a:r>
                        <a:rPr lang="zh-CN" sz="2000" kern="100" dirty="0">
                          <a:solidFill>
                            <a:srgbClr val="262626"/>
                          </a:solidFill>
                          <a:effectLst/>
                          <a:latin typeface="Times New Roman" panose="02020603050405020304" pitchFamily="18" charset="0"/>
                          <a:ea typeface="微软雅黑" panose="020B0503020204020204" charset="-122"/>
                          <a:cs typeface="Times New Roman" panose="02020603050405020304" pitchFamily="18" charset="0"/>
                        </a:rPr>
                        <a:t>广东卷，</a:t>
                      </a:r>
                      <a:r>
                        <a:rPr lang="en-US" sz="2000" kern="100" dirty="0">
                          <a:solidFill>
                            <a:srgbClr val="262626"/>
                          </a:solidFill>
                          <a:effectLst/>
                          <a:latin typeface="Times New Roman" panose="02020603050405020304" pitchFamily="18" charset="0"/>
                          <a:ea typeface="微软雅黑" panose="020B0503020204020204" charset="-122"/>
                          <a:cs typeface="Courier New" panose="02070309020205020404" pitchFamily="49" charset="0"/>
                        </a:rPr>
                        <a:t>8</a:t>
                      </a:r>
                      <a:r>
                        <a:rPr lang="zh-CN" sz="2000" kern="100" dirty="0">
                          <a:solidFill>
                            <a:srgbClr val="262626"/>
                          </a:solidFill>
                          <a:effectLst/>
                          <a:latin typeface="Times New Roman" panose="02020603050405020304" pitchFamily="18" charset="0"/>
                          <a:ea typeface="微软雅黑" panose="020B0503020204020204" charset="-122"/>
                          <a:cs typeface="Times New Roman" panose="02020603050405020304" pitchFamily="18" charset="0"/>
                        </a:rPr>
                        <a:t>；</a:t>
                      </a:r>
                      <a:r>
                        <a:rPr lang="en-US" sz="2000" kern="100" dirty="0">
                          <a:solidFill>
                            <a:srgbClr val="262626"/>
                          </a:solidFill>
                          <a:effectLst/>
                          <a:latin typeface="Times New Roman" panose="02020603050405020304" pitchFamily="18" charset="0"/>
                          <a:ea typeface="微软雅黑" panose="020B0503020204020204" charset="-122"/>
                          <a:cs typeface="Courier New" panose="02070309020205020404" pitchFamily="49" charset="0"/>
                        </a:rPr>
                        <a:t>2023·</a:t>
                      </a:r>
                      <a:r>
                        <a:rPr lang="zh-CN" sz="2000" kern="100" dirty="0">
                          <a:solidFill>
                            <a:srgbClr val="262626"/>
                          </a:solidFill>
                          <a:effectLst/>
                          <a:latin typeface="Times New Roman" panose="02020603050405020304" pitchFamily="18" charset="0"/>
                          <a:ea typeface="微软雅黑" panose="020B0503020204020204" charset="-122"/>
                          <a:cs typeface="Times New Roman" panose="02020603050405020304" pitchFamily="18" charset="0"/>
                        </a:rPr>
                        <a:t>山东卷，</a:t>
                      </a:r>
                      <a:r>
                        <a:rPr lang="en-US" sz="2000" kern="100" dirty="0">
                          <a:solidFill>
                            <a:srgbClr val="262626"/>
                          </a:solidFill>
                          <a:effectLst/>
                          <a:latin typeface="Times New Roman" panose="02020603050405020304" pitchFamily="18" charset="0"/>
                          <a:ea typeface="微软雅黑" panose="020B0503020204020204" charset="-122"/>
                          <a:cs typeface="Courier New" panose="02070309020205020404" pitchFamily="49" charset="0"/>
                        </a:rPr>
                        <a:t>22</a:t>
                      </a:r>
                      <a:r>
                        <a:rPr lang="zh-CN" sz="2000" kern="100" dirty="0">
                          <a:solidFill>
                            <a:srgbClr val="262626"/>
                          </a:solidFill>
                          <a:effectLst/>
                          <a:latin typeface="Times New Roman" panose="02020603050405020304" pitchFamily="18" charset="0"/>
                          <a:ea typeface="微软雅黑" panose="020B0503020204020204" charset="-122"/>
                          <a:cs typeface="Times New Roman" panose="02020603050405020304" pitchFamily="18" charset="0"/>
                        </a:rPr>
                        <a:t>；</a:t>
                      </a:r>
                      <a:r>
                        <a:rPr lang="en-US" sz="2000" kern="100" dirty="0">
                          <a:solidFill>
                            <a:srgbClr val="262626"/>
                          </a:solidFill>
                          <a:effectLst/>
                          <a:latin typeface="Times New Roman" panose="02020603050405020304" pitchFamily="18" charset="0"/>
                          <a:ea typeface="微软雅黑" panose="020B0503020204020204" charset="-122"/>
                          <a:cs typeface="Courier New" panose="02070309020205020404" pitchFamily="49" charset="0"/>
                        </a:rPr>
                        <a:t>2023·</a:t>
                      </a:r>
                      <a:r>
                        <a:rPr lang="zh-CN" sz="2000" kern="100" dirty="0">
                          <a:solidFill>
                            <a:srgbClr val="262626"/>
                          </a:solidFill>
                          <a:effectLst/>
                          <a:latin typeface="Times New Roman" panose="02020603050405020304" pitchFamily="18" charset="0"/>
                          <a:ea typeface="微软雅黑" panose="020B0503020204020204" charset="-122"/>
                          <a:cs typeface="Times New Roman" panose="02020603050405020304" pitchFamily="18" charset="0"/>
                        </a:rPr>
                        <a:t>江苏卷，</a:t>
                      </a:r>
                      <a:r>
                        <a:rPr lang="en-US" sz="2000" kern="100" dirty="0">
                          <a:solidFill>
                            <a:srgbClr val="262626"/>
                          </a:solidFill>
                          <a:effectLst/>
                          <a:latin typeface="Times New Roman" panose="02020603050405020304" pitchFamily="18" charset="0"/>
                          <a:ea typeface="微软雅黑" panose="020B0503020204020204" charset="-122"/>
                          <a:cs typeface="Courier New" panose="02070309020205020404" pitchFamily="49" charset="0"/>
                        </a:rPr>
                        <a:t>21</a:t>
                      </a:r>
                      <a:endParaRPr lang="zh-CN" sz="2000" kern="100" dirty="0">
                        <a:effectLst/>
                        <a:latin typeface="宋体" panose="02010600030101010101" pitchFamily="2" charset="-122"/>
                        <a:ea typeface="宋体" panose="02010600030101010101" pitchFamily="2" charset="-122"/>
                        <a:cs typeface="Courier New" panose="02070309020205020404" pitchFamily="49"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720426">
                <a:tc vMerge="1">
                  <a:txBody>
                    <a:bodyPr/>
                    <a:lstStyle/>
                    <a:p>
                      <a:endParaRPr lang="zh-CN"/>
                    </a:p>
                  </a:txBody>
                  <a:tcPr/>
                </a:tc>
                <a:tc>
                  <a:txBody>
                    <a:bodyPr/>
                    <a:lstStyle/>
                    <a:p>
                      <a:pPr algn="just">
                        <a:lnSpc>
                          <a:spcPct val="150000"/>
                        </a:lnSpc>
                        <a:spcAft>
                          <a:spcPts val="0"/>
                        </a:spcAft>
                        <a:tabLst>
                          <a:tab pos="2970530" algn="l"/>
                        </a:tabLst>
                      </a:pPr>
                      <a:r>
                        <a:rPr lang="en-US" sz="2000" kern="100">
                          <a:solidFill>
                            <a:srgbClr val="262626"/>
                          </a:solidFill>
                          <a:effectLst/>
                          <a:latin typeface="Times New Roman" panose="02020603050405020304" pitchFamily="18" charset="0"/>
                          <a:ea typeface="微软雅黑" panose="020B0503020204020204" charset="-122"/>
                          <a:cs typeface="Courier New" panose="02070309020205020404" pitchFamily="49" charset="0"/>
                        </a:rPr>
                        <a:t>3.</a:t>
                      </a:r>
                      <a:r>
                        <a:rPr lang="zh-CN" sz="2000" kern="100">
                          <a:solidFill>
                            <a:srgbClr val="262626"/>
                          </a:solidFill>
                          <a:effectLst/>
                          <a:latin typeface="Times New Roman" panose="02020603050405020304" pitchFamily="18" charset="0"/>
                          <a:ea typeface="微软雅黑" panose="020B0503020204020204" charset="-122"/>
                          <a:cs typeface="Times New Roman" panose="02020603050405020304" pitchFamily="18" charset="0"/>
                        </a:rPr>
                        <a:t>激素分泌的分级调节及激素调节的特点</a:t>
                      </a:r>
                      <a:endParaRPr lang="zh-CN" sz="2000" kern="100">
                        <a:effectLst/>
                        <a:latin typeface="宋体" panose="02010600030101010101" pitchFamily="2" charset="-122"/>
                        <a:ea typeface="宋体" panose="02010600030101010101" pitchFamily="2" charset="-122"/>
                        <a:cs typeface="Courier New" panose="02070309020205020404" pitchFamily="49"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2970530" algn="l"/>
                        </a:tabLst>
                      </a:pPr>
                      <a:r>
                        <a:rPr lang="en-US" sz="2000" kern="100" dirty="0">
                          <a:solidFill>
                            <a:srgbClr val="262626"/>
                          </a:solidFill>
                          <a:effectLst/>
                          <a:latin typeface="Times New Roman" panose="02020603050405020304" pitchFamily="18" charset="0"/>
                          <a:ea typeface="微软雅黑" panose="020B0503020204020204" charset="-122"/>
                          <a:cs typeface="Courier New" panose="02070309020205020404" pitchFamily="49" charset="0"/>
                        </a:rPr>
                        <a:t>2024·</a:t>
                      </a:r>
                      <a:r>
                        <a:rPr lang="zh-CN" sz="2000" kern="100" dirty="0">
                          <a:solidFill>
                            <a:srgbClr val="262626"/>
                          </a:solidFill>
                          <a:effectLst/>
                          <a:latin typeface="Times New Roman" panose="02020603050405020304" pitchFamily="18" charset="0"/>
                          <a:ea typeface="微软雅黑" panose="020B0503020204020204" charset="-122"/>
                          <a:cs typeface="Times New Roman" panose="02020603050405020304" pitchFamily="18" charset="0"/>
                        </a:rPr>
                        <a:t>河北卷，</a:t>
                      </a:r>
                      <a:r>
                        <a:rPr lang="en-US" sz="2000" kern="100" dirty="0">
                          <a:solidFill>
                            <a:srgbClr val="262626"/>
                          </a:solidFill>
                          <a:effectLst/>
                          <a:latin typeface="Times New Roman" panose="02020603050405020304" pitchFamily="18" charset="0"/>
                          <a:ea typeface="微软雅黑" panose="020B0503020204020204" charset="-122"/>
                          <a:cs typeface="Courier New" panose="02070309020205020404" pitchFamily="49" charset="0"/>
                        </a:rPr>
                        <a:t>8</a:t>
                      </a:r>
                      <a:r>
                        <a:rPr lang="zh-CN" sz="2000" kern="100" dirty="0">
                          <a:solidFill>
                            <a:srgbClr val="262626"/>
                          </a:solidFill>
                          <a:effectLst/>
                          <a:latin typeface="Times New Roman" panose="02020603050405020304" pitchFamily="18" charset="0"/>
                          <a:ea typeface="微软雅黑" panose="020B0503020204020204" charset="-122"/>
                          <a:cs typeface="Times New Roman" panose="02020603050405020304" pitchFamily="18" charset="0"/>
                        </a:rPr>
                        <a:t>；</a:t>
                      </a:r>
                      <a:r>
                        <a:rPr lang="en-US" sz="2000" kern="100" dirty="0">
                          <a:solidFill>
                            <a:srgbClr val="262626"/>
                          </a:solidFill>
                          <a:effectLst/>
                          <a:latin typeface="Times New Roman" panose="02020603050405020304" pitchFamily="18" charset="0"/>
                          <a:ea typeface="微软雅黑" panose="020B0503020204020204" charset="-122"/>
                          <a:cs typeface="Courier New" panose="02070309020205020404" pitchFamily="49" charset="0"/>
                        </a:rPr>
                        <a:t>2024·</a:t>
                      </a:r>
                      <a:r>
                        <a:rPr lang="zh-CN" sz="2000" kern="100" dirty="0">
                          <a:solidFill>
                            <a:srgbClr val="262626"/>
                          </a:solidFill>
                          <a:effectLst/>
                          <a:latin typeface="Times New Roman" panose="02020603050405020304" pitchFamily="18" charset="0"/>
                          <a:ea typeface="微软雅黑" panose="020B0503020204020204" charset="-122"/>
                          <a:cs typeface="Times New Roman" panose="02020603050405020304" pitchFamily="18" charset="0"/>
                        </a:rPr>
                        <a:t>全国甲卷，</a:t>
                      </a:r>
                      <a:r>
                        <a:rPr lang="en-US" sz="2000" kern="100" dirty="0">
                          <a:solidFill>
                            <a:srgbClr val="262626"/>
                          </a:solidFill>
                          <a:effectLst/>
                          <a:latin typeface="Times New Roman" panose="02020603050405020304" pitchFamily="18" charset="0"/>
                          <a:ea typeface="微软雅黑" panose="020B0503020204020204" charset="-122"/>
                          <a:cs typeface="Courier New" panose="02070309020205020404" pitchFamily="49" charset="0"/>
                        </a:rPr>
                        <a:t>4</a:t>
                      </a:r>
                      <a:r>
                        <a:rPr lang="zh-CN" sz="2000" kern="100" dirty="0">
                          <a:solidFill>
                            <a:srgbClr val="262626"/>
                          </a:solidFill>
                          <a:effectLst/>
                          <a:latin typeface="Times New Roman" panose="02020603050405020304" pitchFamily="18" charset="0"/>
                          <a:ea typeface="微软雅黑" panose="020B0503020204020204" charset="-122"/>
                          <a:cs typeface="Times New Roman" panose="02020603050405020304" pitchFamily="18" charset="0"/>
                        </a:rPr>
                        <a:t>；</a:t>
                      </a:r>
                      <a:r>
                        <a:rPr lang="en-US" sz="2000" kern="100" dirty="0">
                          <a:solidFill>
                            <a:srgbClr val="262626"/>
                          </a:solidFill>
                          <a:effectLst/>
                          <a:latin typeface="Times New Roman" panose="02020603050405020304" pitchFamily="18" charset="0"/>
                          <a:ea typeface="微软雅黑" panose="020B0503020204020204" charset="-122"/>
                          <a:cs typeface="Courier New" panose="02070309020205020404" pitchFamily="49" charset="0"/>
                        </a:rPr>
                        <a:t>2024·</a:t>
                      </a:r>
                      <a:r>
                        <a:rPr lang="zh-CN" sz="2000" kern="100" dirty="0">
                          <a:solidFill>
                            <a:srgbClr val="262626"/>
                          </a:solidFill>
                          <a:effectLst/>
                          <a:latin typeface="Times New Roman" panose="02020603050405020304" pitchFamily="18" charset="0"/>
                          <a:ea typeface="微软雅黑" panose="020B0503020204020204" charset="-122"/>
                          <a:cs typeface="Times New Roman" panose="02020603050405020304" pitchFamily="18" charset="0"/>
                        </a:rPr>
                        <a:t>湖南卷，</a:t>
                      </a:r>
                      <a:r>
                        <a:rPr lang="en-US" sz="2000" kern="100" dirty="0">
                          <a:solidFill>
                            <a:srgbClr val="262626"/>
                          </a:solidFill>
                          <a:effectLst/>
                          <a:latin typeface="Times New Roman" panose="02020603050405020304" pitchFamily="18" charset="0"/>
                          <a:ea typeface="微软雅黑" panose="020B0503020204020204" charset="-122"/>
                          <a:cs typeface="Courier New" panose="02070309020205020404" pitchFamily="49" charset="0"/>
                        </a:rPr>
                        <a:t>9</a:t>
                      </a:r>
                      <a:r>
                        <a:rPr lang="zh-CN" sz="2000" kern="100" dirty="0">
                          <a:solidFill>
                            <a:srgbClr val="262626"/>
                          </a:solidFill>
                          <a:effectLst/>
                          <a:latin typeface="Times New Roman" panose="02020603050405020304" pitchFamily="18" charset="0"/>
                          <a:ea typeface="微软雅黑" panose="020B0503020204020204" charset="-122"/>
                          <a:cs typeface="Times New Roman" panose="02020603050405020304" pitchFamily="18" charset="0"/>
                        </a:rPr>
                        <a:t>；</a:t>
                      </a:r>
                      <a:r>
                        <a:rPr lang="en-US" sz="2000" kern="100" dirty="0">
                          <a:solidFill>
                            <a:srgbClr val="262626"/>
                          </a:solidFill>
                          <a:effectLst/>
                          <a:latin typeface="Times New Roman" panose="02020603050405020304" pitchFamily="18" charset="0"/>
                          <a:ea typeface="微软雅黑" panose="020B0503020204020204" charset="-122"/>
                          <a:cs typeface="Courier New" panose="02070309020205020404" pitchFamily="49" charset="0"/>
                        </a:rPr>
                        <a:t>2024·</a:t>
                      </a:r>
                      <a:r>
                        <a:rPr lang="zh-CN" sz="2000" kern="100" dirty="0">
                          <a:solidFill>
                            <a:srgbClr val="262626"/>
                          </a:solidFill>
                          <a:effectLst/>
                          <a:latin typeface="Times New Roman" panose="02020603050405020304" pitchFamily="18" charset="0"/>
                          <a:ea typeface="微软雅黑" panose="020B0503020204020204" charset="-122"/>
                          <a:cs typeface="Times New Roman" panose="02020603050405020304" pitchFamily="18" charset="0"/>
                        </a:rPr>
                        <a:t>甘肃卷，</a:t>
                      </a:r>
                      <a:r>
                        <a:rPr lang="en-US" sz="2000" kern="100" dirty="0">
                          <a:solidFill>
                            <a:srgbClr val="262626"/>
                          </a:solidFill>
                          <a:effectLst/>
                          <a:latin typeface="Times New Roman" panose="02020603050405020304" pitchFamily="18" charset="0"/>
                          <a:ea typeface="微软雅黑" panose="020B0503020204020204" charset="-122"/>
                          <a:cs typeface="Courier New" panose="02070309020205020404" pitchFamily="49" charset="0"/>
                        </a:rPr>
                        <a:t>10</a:t>
                      </a:r>
                      <a:r>
                        <a:rPr lang="zh-CN" sz="2000" kern="100" dirty="0">
                          <a:solidFill>
                            <a:srgbClr val="262626"/>
                          </a:solidFill>
                          <a:effectLst/>
                          <a:latin typeface="Times New Roman" panose="02020603050405020304" pitchFamily="18" charset="0"/>
                          <a:ea typeface="微软雅黑" panose="020B0503020204020204" charset="-122"/>
                          <a:cs typeface="Times New Roman" panose="02020603050405020304" pitchFamily="18" charset="0"/>
                        </a:rPr>
                        <a:t>；</a:t>
                      </a:r>
                      <a:r>
                        <a:rPr lang="en-US" sz="2000" kern="100" dirty="0">
                          <a:solidFill>
                            <a:srgbClr val="262626"/>
                          </a:solidFill>
                          <a:effectLst/>
                          <a:latin typeface="Times New Roman" panose="02020603050405020304" pitchFamily="18" charset="0"/>
                          <a:ea typeface="微软雅黑" panose="020B0503020204020204" charset="-122"/>
                          <a:cs typeface="Courier New" panose="02070309020205020404" pitchFamily="49" charset="0"/>
                        </a:rPr>
                        <a:t>2024·</a:t>
                      </a:r>
                      <a:r>
                        <a:rPr lang="zh-CN" sz="2000" kern="100" dirty="0">
                          <a:solidFill>
                            <a:srgbClr val="262626"/>
                          </a:solidFill>
                          <a:effectLst/>
                          <a:latin typeface="Times New Roman" panose="02020603050405020304" pitchFamily="18" charset="0"/>
                          <a:ea typeface="微软雅黑" panose="020B0503020204020204" charset="-122"/>
                          <a:cs typeface="Times New Roman" panose="02020603050405020304" pitchFamily="18" charset="0"/>
                        </a:rPr>
                        <a:t>广东卷，</a:t>
                      </a:r>
                      <a:r>
                        <a:rPr lang="en-US" sz="2000" kern="100" dirty="0">
                          <a:solidFill>
                            <a:srgbClr val="262626"/>
                          </a:solidFill>
                          <a:effectLst/>
                          <a:latin typeface="Times New Roman" panose="02020603050405020304" pitchFamily="18" charset="0"/>
                          <a:ea typeface="微软雅黑" panose="020B0503020204020204" charset="-122"/>
                          <a:cs typeface="Courier New" panose="02070309020205020404" pitchFamily="49" charset="0"/>
                        </a:rPr>
                        <a:t>7</a:t>
                      </a:r>
                      <a:r>
                        <a:rPr lang="zh-CN" sz="2000" kern="100" dirty="0">
                          <a:solidFill>
                            <a:srgbClr val="262626"/>
                          </a:solidFill>
                          <a:effectLst/>
                          <a:latin typeface="Times New Roman" panose="02020603050405020304" pitchFamily="18" charset="0"/>
                          <a:ea typeface="微软雅黑" panose="020B0503020204020204" charset="-122"/>
                          <a:cs typeface="Times New Roman" panose="02020603050405020304" pitchFamily="18" charset="0"/>
                        </a:rPr>
                        <a:t>；</a:t>
                      </a:r>
                      <a:r>
                        <a:rPr lang="en-US" sz="2000" kern="100" dirty="0">
                          <a:solidFill>
                            <a:srgbClr val="262626"/>
                          </a:solidFill>
                          <a:effectLst/>
                          <a:latin typeface="Times New Roman" panose="02020603050405020304" pitchFamily="18" charset="0"/>
                          <a:ea typeface="微软雅黑" panose="020B0503020204020204" charset="-122"/>
                          <a:cs typeface="Courier New" panose="02070309020205020404" pitchFamily="49" charset="0"/>
                        </a:rPr>
                        <a:t>2023·</a:t>
                      </a:r>
                      <a:r>
                        <a:rPr lang="zh-CN" sz="2000" kern="100" dirty="0">
                          <a:solidFill>
                            <a:srgbClr val="262626"/>
                          </a:solidFill>
                          <a:effectLst/>
                          <a:latin typeface="Times New Roman" panose="02020603050405020304" pitchFamily="18" charset="0"/>
                          <a:ea typeface="微软雅黑" panose="020B0503020204020204" charset="-122"/>
                          <a:cs typeface="Times New Roman" panose="02020603050405020304" pitchFamily="18" charset="0"/>
                        </a:rPr>
                        <a:t>海南卷，</a:t>
                      </a:r>
                      <a:r>
                        <a:rPr lang="en-US" sz="2000" kern="100" dirty="0">
                          <a:solidFill>
                            <a:srgbClr val="262626"/>
                          </a:solidFill>
                          <a:effectLst/>
                          <a:latin typeface="Times New Roman" panose="02020603050405020304" pitchFamily="18" charset="0"/>
                          <a:ea typeface="微软雅黑" panose="020B0503020204020204" charset="-122"/>
                          <a:cs typeface="Courier New" panose="02070309020205020404" pitchFamily="49" charset="0"/>
                        </a:rPr>
                        <a:t>17</a:t>
                      </a:r>
                      <a:r>
                        <a:rPr lang="zh-CN" sz="2000" kern="100" dirty="0">
                          <a:solidFill>
                            <a:srgbClr val="262626"/>
                          </a:solidFill>
                          <a:effectLst/>
                          <a:latin typeface="Times New Roman" panose="02020603050405020304" pitchFamily="18" charset="0"/>
                          <a:ea typeface="微软雅黑" panose="020B0503020204020204" charset="-122"/>
                          <a:cs typeface="Times New Roman" panose="02020603050405020304" pitchFamily="18" charset="0"/>
                        </a:rPr>
                        <a:t>；</a:t>
                      </a:r>
                      <a:r>
                        <a:rPr lang="en-US" sz="2000" kern="100" dirty="0">
                          <a:solidFill>
                            <a:srgbClr val="262626"/>
                          </a:solidFill>
                          <a:effectLst/>
                          <a:latin typeface="Times New Roman" panose="02020603050405020304" pitchFamily="18" charset="0"/>
                          <a:ea typeface="微软雅黑" panose="020B0503020204020204" charset="-122"/>
                          <a:cs typeface="Courier New" panose="02070309020205020404" pitchFamily="49" charset="0"/>
                        </a:rPr>
                        <a:t>2023·</a:t>
                      </a:r>
                      <a:r>
                        <a:rPr lang="zh-CN" sz="2000" kern="100" dirty="0">
                          <a:solidFill>
                            <a:srgbClr val="262626"/>
                          </a:solidFill>
                          <a:effectLst/>
                          <a:latin typeface="Times New Roman" panose="02020603050405020304" pitchFamily="18" charset="0"/>
                          <a:ea typeface="微软雅黑" panose="020B0503020204020204" charset="-122"/>
                          <a:cs typeface="Times New Roman" panose="02020603050405020304" pitchFamily="18" charset="0"/>
                        </a:rPr>
                        <a:t>北京卷，</a:t>
                      </a:r>
                      <a:r>
                        <a:rPr lang="en-US" sz="2000" kern="100" dirty="0">
                          <a:solidFill>
                            <a:srgbClr val="262626"/>
                          </a:solidFill>
                          <a:effectLst/>
                          <a:latin typeface="Times New Roman" panose="02020603050405020304" pitchFamily="18" charset="0"/>
                          <a:ea typeface="微软雅黑" panose="020B0503020204020204" charset="-122"/>
                          <a:cs typeface="Courier New" panose="02070309020205020404" pitchFamily="49" charset="0"/>
                        </a:rPr>
                        <a:t>9</a:t>
                      </a:r>
                      <a:r>
                        <a:rPr lang="zh-CN" sz="2000" kern="100" dirty="0">
                          <a:solidFill>
                            <a:srgbClr val="262626"/>
                          </a:solidFill>
                          <a:effectLst/>
                          <a:latin typeface="Times New Roman" panose="02020603050405020304" pitchFamily="18" charset="0"/>
                          <a:ea typeface="微软雅黑" panose="020B0503020204020204" charset="-122"/>
                          <a:cs typeface="Times New Roman" panose="02020603050405020304" pitchFamily="18" charset="0"/>
                        </a:rPr>
                        <a:t>；</a:t>
                      </a:r>
                      <a:r>
                        <a:rPr lang="en-US" sz="2000" kern="100" dirty="0">
                          <a:solidFill>
                            <a:srgbClr val="262626"/>
                          </a:solidFill>
                          <a:effectLst/>
                          <a:latin typeface="Times New Roman" panose="02020603050405020304" pitchFamily="18" charset="0"/>
                          <a:ea typeface="微软雅黑" panose="020B0503020204020204" charset="-122"/>
                          <a:cs typeface="Courier New" panose="02070309020205020404" pitchFamily="49" charset="0"/>
                        </a:rPr>
                        <a:t>2023·</a:t>
                      </a:r>
                      <a:r>
                        <a:rPr lang="zh-CN" sz="2000" kern="100" dirty="0">
                          <a:solidFill>
                            <a:srgbClr val="262626"/>
                          </a:solidFill>
                          <a:effectLst/>
                          <a:latin typeface="Times New Roman" panose="02020603050405020304" pitchFamily="18" charset="0"/>
                          <a:ea typeface="微软雅黑" panose="020B0503020204020204" charset="-122"/>
                          <a:cs typeface="Times New Roman" panose="02020603050405020304" pitchFamily="18" charset="0"/>
                        </a:rPr>
                        <a:t>全国乙卷，</a:t>
                      </a:r>
                      <a:r>
                        <a:rPr lang="en-US" sz="2000" kern="100" dirty="0">
                          <a:solidFill>
                            <a:srgbClr val="262626"/>
                          </a:solidFill>
                          <a:effectLst/>
                          <a:latin typeface="Times New Roman" panose="02020603050405020304" pitchFamily="18" charset="0"/>
                          <a:ea typeface="微软雅黑" panose="020B0503020204020204" charset="-122"/>
                          <a:cs typeface="Courier New" panose="02070309020205020404" pitchFamily="49" charset="0"/>
                        </a:rPr>
                        <a:t>4</a:t>
                      </a:r>
                      <a:r>
                        <a:rPr lang="zh-CN" sz="2000" kern="100" dirty="0">
                          <a:solidFill>
                            <a:srgbClr val="262626"/>
                          </a:solidFill>
                          <a:effectLst/>
                          <a:latin typeface="Times New Roman" panose="02020603050405020304" pitchFamily="18" charset="0"/>
                          <a:ea typeface="微软雅黑" panose="020B0503020204020204" charset="-122"/>
                          <a:cs typeface="Times New Roman" panose="02020603050405020304" pitchFamily="18" charset="0"/>
                        </a:rPr>
                        <a:t>；</a:t>
                      </a:r>
                      <a:endParaRPr lang="zh-CN" sz="2000" kern="100" dirty="0">
                        <a:effectLst/>
                        <a:latin typeface="宋体" panose="02010600030101010101" pitchFamily="2" charset="-122"/>
                        <a:ea typeface="宋体" panose="02010600030101010101" pitchFamily="2" charset="-122"/>
                        <a:cs typeface="Courier New" panose="02070309020205020404" pitchFamily="49" charset="0"/>
                      </a:endParaRPr>
                    </a:p>
                    <a:p>
                      <a:pPr algn="just">
                        <a:lnSpc>
                          <a:spcPct val="150000"/>
                        </a:lnSpc>
                        <a:spcAft>
                          <a:spcPts val="0"/>
                        </a:spcAft>
                        <a:tabLst>
                          <a:tab pos="2970530" algn="l"/>
                        </a:tabLst>
                      </a:pPr>
                      <a:r>
                        <a:rPr lang="en-US" sz="2000" kern="100" dirty="0">
                          <a:solidFill>
                            <a:srgbClr val="262626"/>
                          </a:solidFill>
                          <a:effectLst/>
                          <a:latin typeface="Times New Roman" panose="02020603050405020304" pitchFamily="18" charset="0"/>
                          <a:ea typeface="微软雅黑" panose="020B0503020204020204" charset="-122"/>
                          <a:cs typeface="Courier New" panose="02070309020205020404" pitchFamily="49" charset="0"/>
                        </a:rPr>
                        <a:t>2023·</a:t>
                      </a:r>
                      <a:r>
                        <a:rPr lang="zh-CN" sz="2000" kern="100" dirty="0">
                          <a:solidFill>
                            <a:srgbClr val="262626"/>
                          </a:solidFill>
                          <a:effectLst/>
                          <a:latin typeface="Times New Roman" panose="02020603050405020304" pitchFamily="18" charset="0"/>
                          <a:ea typeface="微软雅黑" panose="020B0503020204020204" charset="-122"/>
                          <a:cs typeface="Times New Roman" panose="02020603050405020304" pitchFamily="18" charset="0"/>
                        </a:rPr>
                        <a:t>湖南卷，</a:t>
                      </a:r>
                      <a:r>
                        <a:rPr lang="en-US" sz="2000" kern="100" dirty="0">
                          <a:solidFill>
                            <a:srgbClr val="262626"/>
                          </a:solidFill>
                          <a:effectLst/>
                          <a:latin typeface="Times New Roman" panose="02020603050405020304" pitchFamily="18" charset="0"/>
                          <a:ea typeface="微软雅黑" panose="020B0503020204020204" charset="-122"/>
                          <a:cs typeface="Courier New" panose="02070309020205020404" pitchFamily="49" charset="0"/>
                        </a:rPr>
                        <a:t>10</a:t>
                      </a:r>
                      <a:r>
                        <a:rPr lang="zh-CN" sz="2000" kern="100" dirty="0">
                          <a:solidFill>
                            <a:srgbClr val="262626"/>
                          </a:solidFill>
                          <a:effectLst/>
                          <a:latin typeface="Times New Roman" panose="02020603050405020304" pitchFamily="18" charset="0"/>
                          <a:ea typeface="微软雅黑" panose="020B0503020204020204" charset="-122"/>
                          <a:cs typeface="Times New Roman" panose="02020603050405020304" pitchFamily="18" charset="0"/>
                        </a:rPr>
                        <a:t>；</a:t>
                      </a:r>
                      <a:r>
                        <a:rPr lang="en-US" sz="2000" kern="100" dirty="0">
                          <a:solidFill>
                            <a:srgbClr val="262626"/>
                          </a:solidFill>
                          <a:effectLst/>
                          <a:latin typeface="Times New Roman" panose="02020603050405020304" pitchFamily="18" charset="0"/>
                          <a:ea typeface="微软雅黑" panose="020B0503020204020204" charset="-122"/>
                          <a:cs typeface="Courier New" panose="02070309020205020404" pitchFamily="49" charset="0"/>
                        </a:rPr>
                        <a:t>2022·</a:t>
                      </a:r>
                      <a:r>
                        <a:rPr lang="zh-CN" sz="2000" kern="100" dirty="0">
                          <a:solidFill>
                            <a:srgbClr val="262626"/>
                          </a:solidFill>
                          <a:effectLst/>
                          <a:latin typeface="Times New Roman" panose="02020603050405020304" pitchFamily="18" charset="0"/>
                          <a:ea typeface="微软雅黑" panose="020B0503020204020204" charset="-122"/>
                          <a:cs typeface="Times New Roman" panose="02020603050405020304" pitchFamily="18" charset="0"/>
                        </a:rPr>
                        <a:t>全国乙卷，</a:t>
                      </a:r>
                      <a:r>
                        <a:rPr lang="en-US" sz="2000" kern="100" dirty="0">
                          <a:solidFill>
                            <a:srgbClr val="262626"/>
                          </a:solidFill>
                          <a:effectLst/>
                          <a:latin typeface="Times New Roman" panose="02020603050405020304" pitchFamily="18" charset="0"/>
                          <a:ea typeface="微软雅黑" panose="020B0503020204020204" charset="-122"/>
                          <a:cs typeface="Courier New" panose="02070309020205020404" pitchFamily="49" charset="0"/>
                        </a:rPr>
                        <a:t>30</a:t>
                      </a:r>
                      <a:r>
                        <a:rPr lang="zh-CN" sz="2000" kern="100" dirty="0">
                          <a:solidFill>
                            <a:srgbClr val="262626"/>
                          </a:solidFill>
                          <a:effectLst/>
                          <a:latin typeface="Times New Roman" panose="02020603050405020304" pitchFamily="18" charset="0"/>
                          <a:ea typeface="微软雅黑" panose="020B0503020204020204" charset="-122"/>
                          <a:cs typeface="Times New Roman" panose="02020603050405020304" pitchFamily="18" charset="0"/>
                        </a:rPr>
                        <a:t>；</a:t>
                      </a:r>
                      <a:r>
                        <a:rPr lang="en-US" sz="2000" kern="100" dirty="0">
                          <a:solidFill>
                            <a:srgbClr val="262626"/>
                          </a:solidFill>
                          <a:effectLst/>
                          <a:latin typeface="Times New Roman" panose="02020603050405020304" pitchFamily="18" charset="0"/>
                          <a:ea typeface="微软雅黑" panose="020B0503020204020204" charset="-122"/>
                          <a:cs typeface="Courier New" panose="02070309020205020404" pitchFamily="49" charset="0"/>
                        </a:rPr>
                        <a:t>2022·</a:t>
                      </a:r>
                      <a:r>
                        <a:rPr lang="zh-CN" sz="2000" kern="100" dirty="0">
                          <a:solidFill>
                            <a:srgbClr val="262626"/>
                          </a:solidFill>
                          <a:effectLst/>
                          <a:latin typeface="Times New Roman" panose="02020603050405020304" pitchFamily="18" charset="0"/>
                          <a:ea typeface="微软雅黑" panose="020B0503020204020204" charset="-122"/>
                          <a:cs typeface="Times New Roman" panose="02020603050405020304" pitchFamily="18" charset="0"/>
                        </a:rPr>
                        <a:t>河北卷，</a:t>
                      </a:r>
                      <a:r>
                        <a:rPr lang="en-US" sz="2000" kern="100" dirty="0">
                          <a:solidFill>
                            <a:srgbClr val="262626"/>
                          </a:solidFill>
                          <a:effectLst/>
                          <a:latin typeface="Times New Roman" panose="02020603050405020304" pitchFamily="18" charset="0"/>
                          <a:ea typeface="微软雅黑" panose="020B0503020204020204" charset="-122"/>
                          <a:cs typeface="Courier New" panose="02070309020205020404" pitchFamily="49" charset="0"/>
                        </a:rPr>
                        <a:t>10</a:t>
                      </a:r>
                      <a:r>
                        <a:rPr lang="zh-CN" sz="2000" kern="100" dirty="0">
                          <a:solidFill>
                            <a:srgbClr val="262626"/>
                          </a:solidFill>
                          <a:effectLst/>
                          <a:latin typeface="Times New Roman" panose="02020603050405020304" pitchFamily="18" charset="0"/>
                          <a:ea typeface="微软雅黑" panose="020B0503020204020204" charset="-122"/>
                          <a:cs typeface="Times New Roman" panose="02020603050405020304" pitchFamily="18" charset="0"/>
                        </a:rPr>
                        <a:t>；</a:t>
                      </a:r>
                      <a:r>
                        <a:rPr lang="en-US" sz="2000" kern="100" dirty="0">
                          <a:solidFill>
                            <a:srgbClr val="262626"/>
                          </a:solidFill>
                          <a:effectLst/>
                          <a:latin typeface="Times New Roman" panose="02020603050405020304" pitchFamily="18" charset="0"/>
                          <a:ea typeface="微软雅黑" panose="020B0503020204020204" charset="-122"/>
                          <a:cs typeface="Courier New" panose="02070309020205020404" pitchFamily="49" charset="0"/>
                        </a:rPr>
                        <a:t>2022·</a:t>
                      </a:r>
                      <a:r>
                        <a:rPr lang="zh-CN" sz="2000" kern="100" dirty="0">
                          <a:solidFill>
                            <a:srgbClr val="262626"/>
                          </a:solidFill>
                          <a:effectLst/>
                          <a:latin typeface="Times New Roman" panose="02020603050405020304" pitchFamily="18" charset="0"/>
                          <a:ea typeface="微软雅黑" panose="020B0503020204020204" charset="-122"/>
                          <a:cs typeface="Times New Roman" panose="02020603050405020304" pitchFamily="18" charset="0"/>
                        </a:rPr>
                        <a:t>重庆卷，</a:t>
                      </a:r>
                      <a:r>
                        <a:rPr lang="en-US" sz="2000" kern="100" dirty="0">
                          <a:solidFill>
                            <a:srgbClr val="262626"/>
                          </a:solidFill>
                          <a:effectLst/>
                          <a:latin typeface="Times New Roman" panose="02020603050405020304" pitchFamily="18" charset="0"/>
                          <a:ea typeface="微软雅黑" panose="020B0503020204020204" charset="-122"/>
                          <a:cs typeface="Courier New" panose="02070309020205020404" pitchFamily="49" charset="0"/>
                        </a:rPr>
                        <a:t>9</a:t>
                      </a:r>
                      <a:endParaRPr lang="zh-CN" sz="2000" kern="100" dirty="0">
                        <a:effectLst/>
                        <a:latin typeface="宋体" panose="02010600030101010101" pitchFamily="2" charset="-122"/>
                        <a:ea typeface="宋体" panose="02010600030101010101" pitchFamily="2" charset="-122"/>
                        <a:cs typeface="Courier New" panose="02070309020205020404" pitchFamily="49"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文本框 28"/>
          <p:cNvSpPr txBox="1"/>
          <p:nvPr>
            <p:custDataLst>
              <p:tags r:id="rId1"/>
            </p:custDataLst>
          </p:nvPr>
        </p:nvSpPr>
        <p:spPr>
          <a:xfrm>
            <a:off x="401496" y="404420"/>
            <a:ext cx="3608037" cy="657103"/>
          </a:xfrm>
          <a:prstGeom prst="rect">
            <a:avLst/>
          </a:prstGeom>
          <a:noFill/>
        </p:spPr>
        <p:txBody>
          <a:bodyPr wrap="square" rtlCol="0" anchor="t">
            <a:noAutofit/>
          </a:bodyPr>
          <a:lstStyle/>
          <a:p>
            <a:pPr algn="l">
              <a:lnSpc>
                <a:spcPct val="120000"/>
              </a:lnSpc>
            </a:pPr>
            <a:r>
              <a:rPr lang="en-US" altLang="zh-CN" sz="2800" b="1">
                <a:solidFill>
                  <a:srgbClr val="1D0DEF"/>
                </a:solidFill>
                <a:latin typeface="Arial Black" panose="020B0A04020102020204" charset="0"/>
                <a:ea typeface="微软雅黑" panose="020B0503020204020204" charset="-122"/>
                <a:cs typeface="Arial Black" panose="020B0A04020102020204" charset="0"/>
              </a:rPr>
              <a:t>8.</a:t>
            </a:r>
            <a:r>
              <a:rPr lang="zh-CN" altLang="en-US" sz="2800" b="1">
                <a:solidFill>
                  <a:srgbClr val="1D0DEF"/>
                </a:solidFill>
                <a:latin typeface="Arial Black" panose="020B0A04020102020204" charset="0"/>
                <a:ea typeface="微软雅黑" panose="020B0503020204020204" charset="-122"/>
                <a:cs typeface="Arial Black" panose="020B0A04020102020204" charset="0"/>
              </a:rPr>
              <a:t>糖尿病</a:t>
            </a:r>
          </a:p>
        </p:txBody>
      </p:sp>
      <p:sp>
        <p:nvSpPr>
          <p:cNvPr id="11" name="文本框 10"/>
          <p:cNvSpPr txBox="1"/>
          <p:nvPr>
            <p:custDataLst>
              <p:tags r:id="rId2"/>
            </p:custDataLst>
          </p:nvPr>
        </p:nvSpPr>
        <p:spPr>
          <a:xfrm>
            <a:off x="401494" y="1061562"/>
            <a:ext cx="1591015" cy="559966"/>
          </a:xfrm>
          <a:prstGeom prst="rect">
            <a:avLst/>
          </a:prstGeom>
          <a:noFill/>
          <a:extLst>
            <a:ext uri="{909E8E84-426E-40DD-AFC4-6F175D3DCCD1}">
              <a14:hiddenFill xmlns:a14="http://schemas.microsoft.com/office/drawing/2010/main">
                <a:solidFill>
                  <a:srgbClr val="C0E3C0"/>
                </a:solidFill>
              </a14:hiddenFill>
            </a:ext>
          </a:extLst>
        </p:spPr>
        <p:txBody>
          <a:bodyPr wrap="square" rtlCol="0" anchor="t">
            <a:noAutofit/>
          </a:bodyPr>
          <a:lstStyle/>
          <a:p>
            <a:pPr lvl="0" algn="l">
              <a:lnSpc>
                <a:spcPct val="120000"/>
              </a:lnSpc>
              <a:buClrTx/>
              <a:buSzTx/>
              <a:buFontTx/>
            </a:pPr>
            <a:r>
              <a:rPr lang="zh-CN" altLang="en-US" sz="2800" b="1">
                <a:latin typeface="微软雅黑" panose="020B0503020204020204" charset="-122"/>
                <a:ea typeface="微软雅黑" panose="020B0503020204020204" charset="-122"/>
                <a:cs typeface="微软雅黑" panose="020B0503020204020204" charset="-122"/>
                <a:sym typeface="+mn-ea"/>
              </a:rPr>
              <a:t>③症状:</a:t>
            </a:r>
          </a:p>
        </p:txBody>
      </p:sp>
      <p:sp>
        <p:nvSpPr>
          <p:cNvPr id="26" name="文本框 25"/>
          <p:cNvSpPr txBox="1"/>
          <p:nvPr>
            <p:custDataLst>
              <p:tags r:id="rId3"/>
            </p:custDataLst>
          </p:nvPr>
        </p:nvSpPr>
        <p:spPr>
          <a:xfrm>
            <a:off x="2154483" y="1152348"/>
            <a:ext cx="4894309" cy="400611"/>
          </a:xfrm>
          <a:prstGeom prst="rect">
            <a:avLst/>
          </a:prstGeom>
          <a:noFill/>
        </p:spPr>
        <p:txBody>
          <a:bodyPr wrap="square" rtlCol="0" anchor="t">
            <a:noAutofit/>
          </a:bodyPr>
          <a:lstStyle/>
          <a:p>
            <a:pPr indent="0" algn="l" fontAlgn="auto">
              <a:lnSpc>
                <a:spcPct val="100000"/>
              </a:lnSpc>
            </a:pPr>
            <a:r>
              <a:rPr lang="zh-CN" altLang="en-US" sz="2800" b="1">
                <a:solidFill>
                  <a:srgbClr val="7030A0"/>
                </a:solidFill>
                <a:latin typeface="微软雅黑" panose="020B0503020204020204" charset="-122"/>
                <a:ea typeface="微软雅黑" panose="020B0503020204020204" charset="-122"/>
              </a:rPr>
              <a:t>多饮、多尿、多食、体重减少</a:t>
            </a:r>
            <a:endParaRPr lang="en-US" altLang="zh-CN" sz="2800" b="1">
              <a:solidFill>
                <a:srgbClr val="7030A0"/>
              </a:solidFill>
              <a:latin typeface="微软雅黑" panose="020B0503020204020204" charset="-122"/>
              <a:ea typeface="微软雅黑" panose="020B0503020204020204" charset="-122"/>
            </a:endParaRPr>
          </a:p>
        </p:txBody>
      </p:sp>
      <p:pic>
        <p:nvPicPr>
          <p:cNvPr id="8194" name="Picture 2" descr="P500"/>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336237" y="1643852"/>
            <a:ext cx="8216195" cy="4592737"/>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文本框 1"/>
          <p:cNvSpPr txBox="1"/>
          <p:nvPr/>
        </p:nvSpPr>
        <p:spPr>
          <a:xfrm>
            <a:off x="8374380" y="1122045"/>
            <a:ext cx="1802130" cy="521970"/>
          </a:xfrm>
          <a:prstGeom prst="rect">
            <a:avLst/>
          </a:prstGeom>
          <a:noFill/>
        </p:spPr>
        <p:txBody>
          <a:bodyPr wrap="square" rtlCol="0">
            <a:spAutoFit/>
          </a:bodyPr>
          <a:lstStyle/>
          <a:p>
            <a:r>
              <a:rPr lang="en-US" altLang="zh-CN"/>
              <a:t> </a:t>
            </a:r>
            <a:r>
              <a:rPr lang="zh-CN" altLang="en-US" sz="2800" b="1">
                <a:solidFill>
                  <a:srgbClr val="FF0000"/>
                </a:solidFill>
              </a:rPr>
              <a:t>并发症</a:t>
            </a: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linds(horizontal)">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8194"/>
                                        </p:tgtEl>
                                        <p:attrNameLst>
                                          <p:attrName>style.visibility</p:attrName>
                                        </p:attrNameLst>
                                      </p:cBhvr>
                                      <p:to>
                                        <p:strVal val="visible"/>
                                      </p:to>
                                    </p:set>
                                    <p:animEffect transition="in" filter="blinds(horizontal)">
                                      <p:cBhvr>
                                        <p:cTn id="12" dur="500"/>
                                        <p:tgtEl>
                                          <p:spTgt spid="8194"/>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ppt_x"/>
                                          </p:val>
                                        </p:tav>
                                        <p:tav tm="100000">
                                          <p:val>
                                            <p:strVal val="#ppt_x"/>
                                          </p:val>
                                        </p:tav>
                                      </p:tavLst>
                                    </p:anim>
                                    <p:anim calcmode="lin" valueType="num">
                                      <p:cBhvr additive="base">
                                        <p:cTn id="1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 grpId="0"/>
      <p:bldP spid="2" grpId="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文本框 11"/>
          <p:cNvSpPr txBox="1"/>
          <p:nvPr>
            <p:custDataLst>
              <p:tags r:id="rId1"/>
            </p:custDataLst>
          </p:nvPr>
        </p:nvSpPr>
        <p:spPr>
          <a:xfrm>
            <a:off x="96663" y="1268897"/>
            <a:ext cx="5122065" cy="607695"/>
          </a:xfrm>
          <a:prstGeom prst="rect">
            <a:avLst/>
          </a:prstGeom>
          <a:noFill/>
        </p:spPr>
        <p:txBody>
          <a:bodyPr wrap="square" rtlCol="0" anchor="t">
            <a:spAutoFit/>
          </a:bodyPr>
          <a:lstStyle/>
          <a:p>
            <a:pPr indent="0" algn="l">
              <a:lnSpc>
                <a:spcPct val="120000"/>
              </a:lnSpc>
              <a:buFont typeface="Wingdings" panose="05000000000000000000" charset="0"/>
              <a:buNone/>
            </a:pPr>
            <a:r>
              <a:rPr lang="en-US" altLang="zh-CN" sz="2800" b="1">
                <a:solidFill>
                  <a:srgbClr val="FF0000"/>
                </a:solidFill>
                <a:latin typeface="Arial Black" panose="020B0A04020102020204" charset="0"/>
                <a:ea typeface="微软雅黑" panose="020B0503020204020204" charset="-122"/>
                <a:cs typeface="Arial Black" panose="020B0A04020102020204" charset="0"/>
              </a:rPr>
              <a:t>1</a:t>
            </a:r>
            <a:r>
              <a:rPr lang="zh-CN" altLang="en-US" sz="2800" b="1">
                <a:solidFill>
                  <a:srgbClr val="FF0000"/>
                </a:solidFill>
                <a:latin typeface="Arial Black" panose="020B0A04020102020204" charset="0"/>
                <a:ea typeface="微软雅黑" panose="020B0503020204020204" charset="-122"/>
                <a:cs typeface="Arial Black" panose="020B0A04020102020204" charset="0"/>
              </a:rPr>
              <a:t>型糖尿病</a:t>
            </a:r>
          </a:p>
        </p:txBody>
      </p:sp>
      <p:sp>
        <p:nvSpPr>
          <p:cNvPr id="53" name="文本框 52"/>
          <p:cNvSpPr txBox="1"/>
          <p:nvPr>
            <p:custDataLst>
              <p:tags r:id="rId2"/>
            </p:custDataLst>
          </p:nvPr>
        </p:nvSpPr>
        <p:spPr>
          <a:xfrm>
            <a:off x="48423" y="1758955"/>
            <a:ext cx="11470533" cy="607695"/>
          </a:xfrm>
          <a:prstGeom prst="rect">
            <a:avLst/>
          </a:prstGeom>
          <a:noFill/>
        </p:spPr>
        <p:txBody>
          <a:bodyPr wrap="square" rtlCol="0" anchor="t">
            <a:spAutoFit/>
          </a:bodyPr>
          <a:lstStyle/>
          <a:p>
            <a:pPr marL="457200" indent="-457200" algn="l">
              <a:lnSpc>
                <a:spcPct val="120000"/>
              </a:lnSpc>
              <a:buFont typeface="Wingdings" panose="05000000000000000000" charset="0"/>
              <a:buChar char="l"/>
            </a:pPr>
            <a:r>
              <a:rPr lang="zh-CN" altLang="en-US" sz="2800" b="1">
                <a:solidFill>
                  <a:srgbClr val="7030A0"/>
                </a:solidFill>
                <a:latin typeface="Arial Black" panose="020B0A04020102020204" charset="0"/>
                <a:ea typeface="微软雅黑" panose="020B0503020204020204" charset="-122"/>
              </a:rPr>
              <a:t>胰岛功能减退，</a:t>
            </a:r>
            <a:r>
              <a:rPr lang="zh-CN" altLang="en-US" sz="2800" b="1">
                <a:solidFill>
                  <a:srgbClr val="FF0000"/>
                </a:solidFill>
                <a:latin typeface="Arial Black" panose="020B0A04020102020204" charset="0"/>
                <a:ea typeface="微软雅黑" panose="020B0503020204020204" charset="-122"/>
              </a:rPr>
              <a:t>分泌胰岛素减少所致</a:t>
            </a:r>
            <a:r>
              <a:rPr lang="zh-CN" altLang="en-US" sz="2800" b="1">
                <a:solidFill>
                  <a:srgbClr val="7030A0"/>
                </a:solidFill>
                <a:latin typeface="Arial Black" panose="020B0A04020102020204" charset="0"/>
                <a:ea typeface="微软雅黑" panose="020B0503020204020204" charset="-122"/>
              </a:rPr>
              <a:t>，通常在青少年时期发病。</a:t>
            </a:r>
          </a:p>
        </p:txBody>
      </p:sp>
      <p:sp>
        <p:nvSpPr>
          <p:cNvPr id="5" name="文本框 4"/>
          <p:cNvSpPr txBox="1"/>
          <p:nvPr>
            <p:custDataLst>
              <p:tags r:id="rId3"/>
            </p:custDataLst>
          </p:nvPr>
        </p:nvSpPr>
        <p:spPr>
          <a:xfrm>
            <a:off x="37634" y="837410"/>
            <a:ext cx="3288056" cy="673610"/>
          </a:xfrm>
          <a:prstGeom prst="rect">
            <a:avLst/>
          </a:prstGeom>
          <a:noFill/>
        </p:spPr>
        <p:txBody>
          <a:bodyPr wrap="square" rtlCol="0" anchor="t">
            <a:noAutofit/>
          </a:bodyPr>
          <a:lstStyle/>
          <a:p>
            <a:pPr algn="l">
              <a:lnSpc>
                <a:spcPct val="120000"/>
              </a:lnSpc>
            </a:pPr>
            <a:r>
              <a:rPr lang="zh-CN" altLang="en-US" sz="2800" b="1">
                <a:latin typeface="微软雅黑" panose="020B0503020204020204" charset="-122"/>
                <a:ea typeface="微软雅黑" panose="020B0503020204020204" charset="-122"/>
              </a:rPr>
              <a:t>④</a:t>
            </a:r>
            <a:r>
              <a:rPr lang="zh-CN" altLang="en-US" sz="2800" b="1">
                <a:latin typeface="Arial Black" panose="020B0A04020102020204" charset="0"/>
                <a:ea typeface="微软雅黑" panose="020B0503020204020204" charset="-122"/>
              </a:rPr>
              <a:t>糖尿病的类型</a:t>
            </a:r>
            <a:endParaRPr lang="en-US" altLang="zh-CN" sz="2800" b="1">
              <a:latin typeface="Arial Black" panose="020B0A04020102020204" charset="0"/>
              <a:ea typeface="微软雅黑" panose="020B0503020204020204" charset="-122"/>
            </a:endParaRPr>
          </a:p>
        </p:txBody>
      </p:sp>
      <p:sp>
        <p:nvSpPr>
          <p:cNvPr id="54" name="文本框 53"/>
          <p:cNvSpPr txBox="1"/>
          <p:nvPr>
            <p:custDataLst>
              <p:tags r:id="rId4"/>
            </p:custDataLst>
          </p:nvPr>
        </p:nvSpPr>
        <p:spPr>
          <a:xfrm>
            <a:off x="48427" y="2566794"/>
            <a:ext cx="3964206" cy="607695"/>
          </a:xfrm>
          <a:prstGeom prst="rect">
            <a:avLst/>
          </a:prstGeom>
          <a:noFill/>
        </p:spPr>
        <p:txBody>
          <a:bodyPr wrap="square" rtlCol="0" anchor="t">
            <a:spAutoFit/>
          </a:bodyPr>
          <a:lstStyle/>
          <a:p>
            <a:pPr indent="0" algn="l">
              <a:lnSpc>
                <a:spcPct val="120000"/>
              </a:lnSpc>
              <a:buFont typeface="Wingdings" panose="05000000000000000000" charset="0"/>
              <a:buNone/>
            </a:pPr>
            <a:r>
              <a:rPr lang="en-US" altLang="zh-CN" sz="2800" b="1">
                <a:solidFill>
                  <a:srgbClr val="FF0000"/>
                </a:solidFill>
                <a:latin typeface="Arial Black" panose="020B0A04020102020204" charset="0"/>
                <a:ea typeface="微软雅黑" panose="020B0503020204020204" charset="-122"/>
                <a:cs typeface="Arial Black" panose="020B0A04020102020204" charset="0"/>
              </a:rPr>
              <a:t> 2</a:t>
            </a:r>
            <a:r>
              <a:rPr lang="zh-CN" altLang="en-US" sz="2800" b="1">
                <a:solidFill>
                  <a:srgbClr val="FF0000"/>
                </a:solidFill>
                <a:latin typeface="Arial Black" panose="020B0A04020102020204" charset="0"/>
                <a:ea typeface="微软雅黑" panose="020B0503020204020204" charset="-122"/>
                <a:cs typeface="Arial Black" panose="020B0A04020102020204" charset="0"/>
              </a:rPr>
              <a:t>型糖尿病</a:t>
            </a:r>
          </a:p>
        </p:txBody>
      </p:sp>
      <p:sp>
        <p:nvSpPr>
          <p:cNvPr id="55" name="文本框 54"/>
          <p:cNvSpPr txBox="1"/>
          <p:nvPr>
            <p:custDataLst>
              <p:tags r:id="rId5"/>
            </p:custDataLst>
          </p:nvPr>
        </p:nvSpPr>
        <p:spPr>
          <a:xfrm>
            <a:off x="48427" y="3368686"/>
            <a:ext cx="12093241" cy="1431025"/>
          </a:xfrm>
          <a:prstGeom prst="rect">
            <a:avLst/>
          </a:prstGeom>
          <a:noFill/>
        </p:spPr>
        <p:txBody>
          <a:bodyPr wrap="square" rtlCol="0" anchor="t">
            <a:noAutofit/>
          </a:bodyPr>
          <a:lstStyle/>
          <a:p>
            <a:pPr algn="l">
              <a:lnSpc>
                <a:spcPct val="100000"/>
              </a:lnSpc>
            </a:pPr>
            <a:r>
              <a:rPr lang="zh-CN" altLang="en-US" sz="2800" b="1">
                <a:solidFill>
                  <a:srgbClr val="7030A0"/>
                </a:solidFill>
                <a:latin typeface="Arial Black" panose="020B0A04020102020204" charset="0"/>
                <a:ea typeface="微软雅黑" panose="020B0503020204020204" charset="-122"/>
                <a:cs typeface="Arial Black" panose="020B0A04020102020204" charset="0"/>
              </a:rPr>
              <a:t>与遗传、环境、生活方式密切相关，确切发病机理目前仍不明确。</a:t>
            </a:r>
          </a:p>
          <a:p>
            <a:pPr algn="l">
              <a:lnSpc>
                <a:spcPct val="100000"/>
              </a:lnSpc>
            </a:pPr>
            <a:r>
              <a:rPr lang="zh-CN" altLang="en-US" sz="2800" b="1">
                <a:solidFill>
                  <a:srgbClr val="FF0000"/>
                </a:solidFill>
                <a:latin typeface="Arial Black" panose="020B0A04020102020204" charset="0"/>
                <a:ea typeface="微软雅黑" panose="020B0503020204020204" charset="-122"/>
                <a:cs typeface="Arial Black" panose="020B0A04020102020204" charset="0"/>
              </a:rPr>
              <a:t>如</a:t>
            </a:r>
            <a:r>
              <a:rPr lang="en-US" altLang="zh-CN" sz="2800" b="1">
                <a:solidFill>
                  <a:srgbClr val="FF0000"/>
                </a:solidFill>
                <a:latin typeface="Arial Black" panose="020B0A04020102020204" charset="0"/>
                <a:ea typeface="微软雅黑" panose="020B0503020204020204" charset="-122"/>
                <a:cs typeface="Arial Black" panose="020B0A04020102020204" charset="0"/>
              </a:rPr>
              <a:t>: </a:t>
            </a:r>
            <a:r>
              <a:rPr lang="zh-CN" altLang="en-US" sz="2800" b="1">
                <a:solidFill>
                  <a:srgbClr val="FF0000"/>
                </a:solidFill>
                <a:latin typeface="Arial Black" panose="020B0A04020102020204" charset="0"/>
                <a:ea typeface="微软雅黑" panose="020B0503020204020204" charset="-122"/>
                <a:cs typeface="Arial Black" panose="020B0A04020102020204" charset="0"/>
              </a:rPr>
              <a:t>胰岛素受体减少</a:t>
            </a:r>
            <a:r>
              <a:rPr lang="en-US" altLang="zh-CN" sz="2800" b="1">
                <a:solidFill>
                  <a:srgbClr val="FF0000"/>
                </a:solidFill>
                <a:latin typeface="Arial Black" panose="020B0A04020102020204" charset="0"/>
                <a:ea typeface="微软雅黑" panose="020B0503020204020204" charset="-122"/>
                <a:cs typeface="Arial Black" panose="020B0A04020102020204" charset="0"/>
              </a:rPr>
              <a:t>→</a:t>
            </a:r>
            <a:r>
              <a:rPr lang="zh-CN" altLang="en-US" sz="2800" b="1">
                <a:solidFill>
                  <a:srgbClr val="FF0000"/>
                </a:solidFill>
                <a:latin typeface="Arial Black" panose="020B0A04020102020204" charset="0"/>
                <a:ea typeface="微软雅黑" panose="020B0503020204020204" charset="-122"/>
                <a:cs typeface="Arial Black" panose="020B0A04020102020204" charset="0"/>
              </a:rPr>
              <a:t>细胞对胰岛素敏感度下降。</a:t>
            </a:r>
            <a:r>
              <a:rPr lang="zh-CN" altLang="zh-CN" sz="2800" b="1" smtClean="0">
                <a:latin typeface="微软雅黑" panose="020B0503020204020204" charset="-122"/>
                <a:ea typeface="微软雅黑" panose="020B0503020204020204" charset="-122"/>
                <a:cs typeface="微软雅黑" panose="020B0503020204020204" charset="-122"/>
                <a:sym typeface="+mn-ea"/>
              </a:rPr>
              <a:t>(可能与细胞膜上胰岛素受体受损有关)</a:t>
            </a:r>
            <a:endParaRPr lang="zh-CN" altLang="en-US" sz="2800" b="1">
              <a:solidFill>
                <a:srgbClr val="FF0000"/>
              </a:solidFill>
              <a:latin typeface="微软雅黑" panose="020B0503020204020204" charset="-122"/>
              <a:ea typeface="微软雅黑" panose="020B0503020204020204" charset="-122"/>
              <a:cs typeface="微软雅黑" panose="020B0503020204020204" charset="-122"/>
            </a:endParaRPr>
          </a:p>
        </p:txBody>
      </p:sp>
      <p:sp>
        <p:nvSpPr>
          <p:cNvPr id="6" name="文本框 5"/>
          <p:cNvSpPr txBox="1"/>
          <p:nvPr>
            <p:custDataLst>
              <p:tags r:id="rId6"/>
            </p:custDataLst>
          </p:nvPr>
        </p:nvSpPr>
        <p:spPr>
          <a:xfrm>
            <a:off x="158750" y="4799965"/>
            <a:ext cx="11861800" cy="934085"/>
          </a:xfrm>
          <a:prstGeom prst="rect">
            <a:avLst/>
          </a:prstGeom>
          <a:noFill/>
        </p:spPr>
        <p:txBody>
          <a:bodyPr wrap="square" rtlCol="0">
            <a:noAutofit/>
          </a:bodyPr>
          <a:lstStyle/>
          <a:p>
            <a:pPr indent="0">
              <a:buFont typeface="Wingdings" panose="05000000000000000000" charset="0"/>
              <a:buNone/>
            </a:pPr>
            <a:r>
              <a:rPr lang="zh-CN" altLang="en-US" sz="2800" b="1">
                <a:latin typeface="微软雅黑" panose="020B0503020204020204" charset="-122"/>
                <a:ea typeface="微软雅黑" panose="020B0503020204020204" charset="-122"/>
                <a:cs typeface="微软雅黑" panose="020B0503020204020204" charset="-122"/>
              </a:rPr>
              <a:t>思考：通过注射胰岛素可以有效治疗因细胞膜上胰岛素受体受损而引发的糖尿病吗？</a:t>
            </a:r>
          </a:p>
        </p:txBody>
      </p:sp>
      <p:sp>
        <p:nvSpPr>
          <p:cNvPr id="7" name="矩形 6"/>
          <p:cNvSpPr/>
          <p:nvPr>
            <p:custDataLst>
              <p:tags r:id="rId7"/>
            </p:custDataLst>
          </p:nvPr>
        </p:nvSpPr>
        <p:spPr>
          <a:xfrm>
            <a:off x="37634" y="5660612"/>
            <a:ext cx="11998008" cy="881217"/>
          </a:xfrm>
          <a:prstGeom prst="rect">
            <a:avLst/>
          </a:prstGeom>
        </p:spPr>
        <p:txBody>
          <a:bodyPr wrap="square">
            <a:noAutofit/>
          </a:bodyPr>
          <a:lstStyle/>
          <a:p>
            <a:pPr marL="457200" indent="-457200" algn="just">
              <a:lnSpc>
                <a:spcPct val="100000"/>
              </a:lnSpc>
              <a:spcAft>
                <a:spcPct val="0"/>
              </a:spcAft>
              <a:buFont typeface="Wingdings" panose="05000000000000000000" charset="0"/>
              <a:buChar char="l"/>
              <a:tabLst>
                <a:tab pos="2430780" algn="l"/>
              </a:tabLst>
            </a:pPr>
            <a:r>
              <a:rPr lang="zh-CN" altLang="zh-CN" sz="2800" b="1" kern="100">
                <a:solidFill>
                  <a:srgbClr val="FF0000"/>
                </a:solidFill>
                <a:latin typeface="微软雅黑" panose="020B0503020204020204" charset="-122"/>
                <a:ea typeface="微软雅黑" panose="020B0503020204020204" charset="-122"/>
                <a:cs typeface="Times New Roman" panose="02020603050405020304" pitchFamily="18" charset="0"/>
              </a:rPr>
              <a:t>不能，因为这种糖尿病患者体内并不缺乏胰岛素，而是由于胰岛素的受体受损使胰岛素不能正常发挥功能所致。</a:t>
            </a:r>
            <a:endParaRPr lang="zh-CN" altLang="zh-CN" sz="2800" b="1" kern="100">
              <a:solidFill>
                <a:srgbClr val="FF0000"/>
              </a:solidFill>
              <a:effectLst/>
              <a:latin typeface="微软雅黑" panose="020B0503020204020204" charset="-122"/>
              <a:ea typeface="微软雅黑" panose="020B0503020204020204" charset="-122"/>
              <a:cs typeface="Times New Roman" panose="02020603050405020304" pitchFamily="18" charset="0"/>
            </a:endParaRPr>
          </a:p>
        </p:txBody>
      </p:sp>
      <p:sp>
        <p:nvSpPr>
          <p:cNvPr id="29" name="文本框 28"/>
          <p:cNvSpPr txBox="1"/>
          <p:nvPr>
            <p:custDataLst>
              <p:tags r:id="rId8"/>
            </p:custDataLst>
          </p:nvPr>
        </p:nvSpPr>
        <p:spPr>
          <a:xfrm>
            <a:off x="1446" y="404420"/>
            <a:ext cx="3608037" cy="657103"/>
          </a:xfrm>
          <a:prstGeom prst="rect">
            <a:avLst/>
          </a:prstGeom>
          <a:noFill/>
        </p:spPr>
        <p:txBody>
          <a:bodyPr wrap="square" rtlCol="0" anchor="t">
            <a:noAutofit/>
          </a:bodyPr>
          <a:lstStyle/>
          <a:p>
            <a:pPr algn="l">
              <a:lnSpc>
                <a:spcPct val="120000"/>
              </a:lnSpc>
            </a:pPr>
            <a:r>
              <a:rPr lang="en-US" altLang="zh-CN" sz="2800" b="1">
                <a:solidFill>
                  <a:srgbClr val="1D0DEF"/>
                </a:solidFill>
                <a:latin typeface="Arial Black" panose="020B0A04020102020204" charset="0"/>
                <a:ea typeface="微软雅黑" panose="020B0503020204020204" charset="-122"/>
                <a:cs typeface="Arial Black" panose="020B0A04020102020204" charset="0"/>
              </a:rPr>
              <a:t>8.</a:t>
            </a:r>
            <a:r>
              <a:rPr lang="zh-CN" altLang="en-US" sz="2800" b="1">
                <a:solidFill>
                  <a:srgbClr val="1D0DEF"/>
                </a:solidFill>
                <a:latin typeface="Arial Black" panose="020B0A04020102020204" charset="0"/>
                <a:ea typeface="微软雅黑" panose="020B0503020204020204" charset="-122"/>
                <a:cs typeface="Arial Black" panose="020B0A04020102020204" charset="0"/>
              </a:rPr>
              <a:t>糖尿病</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3"/>
                                        </p:tgtEl>
                                        <p:attrNameLst>
                                          <p:attrName>style.visibility</p:attrName>
                                        </p:attrNameLst>
                                      </p:cBhvr>
                                      <p:to>
                                        <p:strVal val="visible"/>
                                      </p:to>
                                    </p:set>
                                    <p:anim calcmode="lin" valueType="num">
                                      <p:cBhvr additive="base">
                                        <p:cTn id="13" dur="500" fill="hold"/>
                                        <p:tgtEl>
                                          <p:spTgt spid="53"/>
                                        </p:tgtEl>
                                        <p:attrNameLst>
                                          <p:attrName>ppt_x</p:attrName>
                                        </p:attrNameLst>
                                      </p:cBhvr>
                                      <p:tavLst>
                                        <p:tav tm="0">
                                          <p:val>
                                            <p:strVal val="#ppt_x"/>
                                          </p:val>
                                        </p:tav>
                                        <p:tav tm="100000">
                                          <p:val>
                                            <p:strVal val="#ppt_x"/>
                                          </p:val>
                                        </p:tav>
                                      </p:tavLst>
                                    </p:anim>
                                    <p:anim calcmode="lin" valueType="num">
                                      <p:cBhvr additive="base">
                                        <p:cTn id="14" dur="500" fill="hold"/>
                                        <p:tgtEl>
                                          <p:spTgt spid="5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4"/>
                                        </p:tgtEl>
                                        <p:attrNameLst>
                                          <p:attrName>style.visibility</p:attrName>
                                        </p:attrNameLst>
                                      </p:cBhvr>
                                      <p:to>
                                        <p:strVal val="visible"/>
                                      </p:to>
                                    </p:set>
                                    <p:anim calcmode="lin" valueType="num">
                                      <p:cBhvr additive="base">
                                        <p:cTn id="19" dur="500" fill="hold"/>
                                        <p:tgtEl>
                                          <p:spTgt spid="54"/>
                                        </p:tgtEl>
                                        <p:attrNameLst>
                                          <p:attrName>ppt_x</p:attrName>
                                        </p:attrNameLst>
                                      </p:cBhvr>
                                      <p:tavLst>
                                        <p:tav tm="0">
                                          <p:val>
                                            <p:strVal val="#ppt_x"/>
                                          </p:val>
                                        </p:tav>
                                        <p:tav tm="100000">
                                          <p:val>
                                            <p:strVal val="#ppt_x"/>
                                          </p:val>
                                        </p:tav>
                                      </p:tavLst>
                                    </p:anim>
                                    <p:anim calcmode="lin" valueType="num">
                                      <p:cBhvr additive="base">
                                        <p:cTn id="20" dur="500" fill="hold"/>
                                        <p:tgtEl>
                                          <p:spTgt spid="5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5"/>
                                        </p:tgtEl>
                                        <p:attrNameLst>
                                          <p:attrName>style.visibility</p:attrName>
                                        </p:attrNameLst>
                                      </p:cBhvr>
                                      <p:to>
                                        <p:strVal val="visible"/>
                                      </p:to>
                                    </p:set>
                                    <p:anim calcmode="lin" valueType="num">
                                      <p:cBhvr additive="base">
                                        <p:cTn id="25" dur="500" fill="hold"/>
                                        <p:tgtEl>
                                          <p:spTgt spid="55"/>
                                        </p:tgtEl>
                                        <p:attrNameLst>
                                          <p:attrName>ppt_x</p:attrName>
                                        </p:attrNameLst>
                                      </p:cBhvr>
                                      <p:tavLst>
                                        <p:tav tm="0">
                                          <p:val>
                                            <p:strVal val="#ppt_x"/>
                                          </p:val>
                                        </p:tav>
                                        <p:tav tm="100000">
                                          <p:val>
                                            <p:strVal val="#ppt_x"/>
                                          </p:val>
                                        </p:tav>
                                      </p:tavLst>
                                    </p:anim>
                                    <p:anim calcmode="lin" valueType="num">
                                      <p:cBhvr additive="base">
                                        <p:cTn id="26" dur="500" fill="hold"/>
                                        <p:tgtEl>
                                          <p:spTgt spid="5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additive="base">
                                        <p:cTn id="31" dur="500" fill="hold"/>
                                        <p:tgtEl>
                                          <p:spTgt spid="6"/>
                                        </p:tgtEl>
                                        <p:attrNameLst>
                                          <p:attrName>ppt_x</p:attrName>
                                        </p:attrNameLst>
                                      </p:cBhvr>
                                      <p:tavLst>
                                        <p:tav tm="0">
                                          <p:val>
                                            <p:strVal val="#ppt_x"/>
                                          </p:val>
                                        </p:tav>
                                        <p:tav tm="100000">
                                          <p:val>
                                            <p:strVal val="#ppt_x"/>
                                          </p:val>
                                        </p:tav>
                                      </p:tavLst>
                                    </p:anim>
                                    <p:anim calcmode="lin" valueType="num">
                                      <p:cBhvr additive="base">
                                        <p:cTn id="3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 calcmode="lin" valueType="num">
                                      <p:cBhvr additive="base">
                                        <p:cTn id="37" dur="500" fill="hold"/>
                                        <p:tgtEl>
                                          <p:spTgt spid="7"/>
                                        </p:tgtEl>
                                        <p:attrNameLst>
                                          <p:attrName>ppt_x</p:attrName>
                                        </p:attrNameLst>
                                      </p:cBhvr>
                                      <p:tavLst>
                                        <p:tav tm="0">
                                          <p:val>
                                            <p:strVal val="#ppt_x"/>
                                          </p:val>
                                        </p:tav>
                                        <p:tav tm="100000">
                                          <p:val>
                                            <p:strVal val="#ppt_x"/>
                                          </p:val>
                                        </p:tav>
                                      </p:tavLst>
                                    </p:anim>
                                    <p:anim calcmode="lin" valueType="num">
                                      <p:cBhvr additive="base">
                                        <p:cTn id="3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P spid="53" grpId="0"/>
      <p:bldP spid="53" grpId="1"/>
      <p:bldP spid="54" grpId="0"/>
      <p:bldP spid="54" grpId="1"/>
      <p:bldP spid="55" grpId="0"/>
      <p:bldP spid="55" grpId="1"/>
      <p:bldP spid="6" grpId="0"/>
      <p:bldP spid="6" grpId="1"/>
      <p:bldP spid="7" grpId="0"/>
      <p:bldP spid="7" grpId="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a:stretch>
            <a:fillRect/>
          </a:stretch>
        </p:blipFill>
        <p:spPr>
          <a:xfrm>
            <a:off x="2442210" y="0"/>
            <a:ext cx="7307580" cy="68580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236019" y="777301"/>
            <a:ext cx="11773191" cy="4921885"/>
          </a:xfrm>
          <a:prstGeom prst="rect">
            <a:avLst/>
          </a:prstGeom>
        </p:spPr>
        <p:txBody>
          <a:bodyPr wrap="square" lIns="121898" tIns="60948" rIns="121898" bIns="60948">
            <a:spAutoFit/>
          </a:bodyPr>
          <a:lstStyle/>
          <a:p>
            <a:pPr marL="252095" indent="-457200" algn="just">
              <a:lnSpc>
                <a:spcPct val="150000"/>
              </a:lnSpc>
              <a:spcAft>
                <a:spcPts val="0"/>
              </a:spcAft>
              <a:tabLst>
                <a:tab pos="2970530" algn="l"/>
              </a:tabLst>
            </a:pPr>
            <a:r>
              <a:rPr lang="zh-CN" altLang="en-US" sz="2600" kern="100" dirty="0">
                <a:solidFill>
                  <a:srgbClr val="262626"/>
                </a:solidFill>
                <a:highlight>
                  <a:srgbClr val="FFFF00"/>
                </a:highlight>
                <a:latin typeface="Times New Roman" panose="02020603050405020304" pitchFamily="18" charset="0"/>
                <a:cs typeface="Courier New" panose="02070309020205020404" pitchFamily="49" charset="0"/>
              </a:rPr>
              <a:t>蓝本</a:t>
            </a:r>
            <a:r>
              <a:rPr lang="en-US" altLang="zh-CN" sz="2600" kern="100" dirty="0">
                <a:solidFill>
                  <a:srgbClr val="262626"/>
                </a:solidFill>
                <a:highlight>
                  <a:srgbClr val="FFFF00"/>
                </a:highlight>
                <a:latin typeface="Times New Roman" panose="02020603050405020304" pitchFamily="18" charset="0"/>
                <a:cs typeface="Courier New" panose="02070309020205020404" pitchFamily="49" charset="0"/>
              </a:rPr>
              <a:t>P97:</a:t>
            </a:r>
            <a:r>
              <a:rPr lang="en-US" altLang="zh-CN" sz="2600" kern="100" dirty="0">
                <a:solidFill>
                  <a:srgbClr val="262626"/>
                </a:solidFill>
                <a:latin typeface="Times New Roman" panose="02020603050405020304" pitchFamily="18" charset="0"/>
                <a:cs typeface="Courier New" panose="02070309020205020404" pitchFamily="49" charset="0"/>
              </a:rPr>
              <a:t> 4.</a:t>
            </a:r>
            <a:r>
              <a:rPr lang="en-US" altLang="zh-CN" sz="2600" b="1" kern="100" dirty="0">
                <a:solidFill>
                  <a:srgbClr val="262626"/>
                </a:solidFill>
                <a:latin typeface="Times New Roman" panose="02020603050405020304" pitchFamily="18" charset="0"/>
                <a:ea typeface="宋体" panose="02010600030101010101" pitchFamily="2" charset="-122"/>
                <a:cs typeface="Courier New" panose="02070309020205020404" pitchFamily="49" charset="0"/>
              </a:rPr>
              <a:t>(2023·</a:t>
            </a:r>
            <a:r>
              <a:rPr lang="zh-CN" altLang="zh-CN" sz="2600" b="1" kern="100" dirty="0">
                <a:solidFill>
                  <a:srgbClr val="262626"/>
                </a:solidFill>
                <a:latin typeface="Times New Roman" panose="02020603050405020304" pitchFamily="18" charset="0"/>
                <a:ea typeface="宋体" panose="02010600030101010101" pitchFamily="2" charset="-122"/>
                <a:cs typeface="Times New Roman" panose="02020603050405020304" pitchFamily="18" charset="0"/>
              </a:rPr>
              <a:t>山东卷，</a:t>
            </a:r>
            <a:r>
              <a:rPr lang="en-US" altLang="zh-CN" sz="2600" b="1" kern="100" dirty="0">
                <a:solidFill>
                  <a:srgbClr val="262626"/>
                </a:solidFill>
                <a:latin typeface="Times New Roman" panose="02020603050405020304" pitchFamily="18" charset="0"/>
                <a:ea typeface="宋体" panose="02010600030101010101" pitchFamily="2" charset="-122"/>
                <a:cs typeface="Courier New" panose="02070309020205020404" pitchFamily="49" charset="0"/>
              </a:rPr>
              <a:t>22)</a:t>
            </a:r>
            <a:r>
              <a:rPr lang="zh-CN" altLang="zh-CN" sz="2600" kern="100" dirty="0">
                <a:solidFill>
                  <a:srgbClr val="262626"/>
                </a:solidFill>
                <a:latin typeface="Times New Roman" panose="02020603050405020304" pitchFamily="18" charset="0"/>
                <a:cs typeface="Times New Roman" panose="02020603050405020304" pitchFamily="18" charset="0"/>
              </a:rPr>
              <a:t>研究显示，糖尿病患者由于大脑海马神经元中蛋白</a:t>
            </a:r>
            <a:r>
              <a:rPr lang="en-US" altLang="zh-CN" sz="2600" kern="100" dirty="0">
                <a:solidFill>
                  <a:srgbClr val="262626"/>
                </a:solidFill>
                <a:latin typeface="Times New Roman" panose="02020603050405020304" pitchFamily="18" charset="0"/>
                <a:cs typeface="Courier New" panose="02070309020205020404" pitchFamily="49" charset="0"/>
              </a:rPr>
              <a:t>Tau</a:t>
            </a:r>
            <a:r>
              <a:rPr lang="zh-CN" altLang="zh-CN" sz="2600" kern="100" dirty="0">
                <a:solidFill>
                  <a:srgbClr val="262626"/>
                </a:solidFill>
                <a:latin typeface="Times New Roman" panose="02020603050405020304" pitchFamily="18" charset="0"/>
                <a:cs typeface="Times New Roman" panose="02020603050405020304" pitchFamily="18" charset="0"/>
              </a:rPr>
              <a:t>过度磷酸化，导致记忆力减退。细胞自噬能促进过度磷酸化的蛋白</a:t>
            </a:r>
            <a:r>
              <a:rPr lang="en-US" altLang="zh-CN" sz="2600" kern="100" dirty="0">
                <a:solidFill>
                  <a:srgbClr val="262626"/>
                </a:solidFill>
                <a:latin typeface="Times New Roman" panose="02020603050405020304" pitchFamily="18" charset="0"/>
                <a:cs typeface="Courier New" panose="02070309020205020404" pitchFamily="49" charset="0"/>
              </a:rPr>
              <a:t>Tau</a:t>
            </a:r>
            <a:r>
              <a:rPr lang="zh-CN" altLang="zh-CN" sz="2600" kern="100" dirty="0">
                <a:solidFill>
                  <a:srgbClr val="262626"/>
                </a:solidFill>
                <a:latin typeface="Times New Roman" panose="02020603050405020304" pitchFamily="18" charset="0"/>
                <a:cs typeface="Times New Roman" panose="02020603050405020304" pitchFamily="18" charset="0"/>
              </a:rPr>
              <a:t>降解，该过程受蛋白激酶</a:t>
            </a:r>
            <a:r>
              <a:rPr lang="en-US" altLang="zh-CN" sz="2600" kern="100" dirty="0" err="1">
                <a:solidFill>
                  <a:srgbClr val="262626"/>
                </a:solidFill>
                <a:latin typeface="Times New Roman" panose="02020603050405020304" pitchFamily="18" charset="0"/>
                <a:cs typeface="Courier New" panose="02070309020205020404" pitchFamily="49" charset="0"/>
              </a:rPr>
              <a:t>cPKCγ</a:t>
            </a:r>
            <a:r>
              <a:rPr lang="zh-CN" altLang="zh-CN" sz="2600" kern="100" dirty="0">
                <a:solidFill>
                  <a:srgbClr val="262626"/>
                </a:solidFill>
                <a:latin typeface="Times New Roman" panose="02020603050405020304" pitchFamily="18" charset="0"/>
                <a:cs typeface="Times New Roman" panose="02020603050405020304" pitchFamily="18" charset="0"/>
              </a:rPr>
              <a:t>的调控。为探究相关机理，以小鼠等为材料进行了以下实验。</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marL="252095" indent="-457200" algn="just">
              <a:lnSpc>
                <a:spcPct val="150000"/>
              </a:lnSpc>
              <a:spcAft>
                <a:spcPts val="0"/>
              </a:spcAft>
              <a:tabLst>
                <a:tab pos="2970530" algn="l"/>
              </a:tabLst>
            </a:pPr>
            <a:r>
              <a:rPr lang="en-US" altLang="zh-CN" sz="2600" kern="100" dirty="0" smtClean="0">
                <a:solidFill>
                  <a:srgbClr val="262626"/>
                </a:solidFill>
                <a:latin typeface="Times New Roman" panose="02020603050405020304" pitchFamily="18" charset="0"/>
                <a:cs typeface="Times New Roman" panose="02020603050405020304" pitchFamily="18" charset="0"/>
              </a:rPr>
              <a:t>	</a:t>
            </a:r>
            <a:r>
              <a:rPr lang="zh-CN" altLang="zh-CN" sz="2600" kern="100" dirty="0" smtClean="0">
                <a:solidFill>
                  <a:srgbClr val="262626"/>
                </a:solidFill>
                <a:latin typeface="Times New Roman" panose="02020603050405020304" pitchFamily="18" charset="0"/>
                <a:cs typeface="Times New Roman" panose="02020603050405020304" pitchFamily="18" charset="0"/>
              </a:rPr>
              <a:t>实验</a:t>
            </a:r>
            <a:r>
              <a:rPr lang="zh-CN" altLang="zh-CN" sz="2600" kern="100" dirty="0">
                <a:solidFill>
                  <a:srgbClr val="262626"/>
                </a:solidFill>
                <a:latin typeface="宋体" panose="02010600030101010101" pitchFamily="2" charset="-122"/>
                <a:cs typeface="Times New Roman" panose="02020603050405020304" pitchFamily="18" charset="0"/>
              </a:rPr>
              <a:t>Ⅰ</a:t>
            </a:r>
            <a:r>
              <a:rPr lang="zh-CN" altLang="zh-CN" sz="2600" kern="100" dirty="0">
                <a:solidFill>
                  <a:srgbClr val="262626"/>
                </a:solidFill>
                <a:latin typeface="Times New Roman" panose="02020603050405020304" pitchFamily="18" charset="0"/>
                <a:cs typeface="Times New Roman" panose="02020603050405020304" pitchFamily="18" charset="0"/>
              </a:rPr>
              <a:t>：探究高糖环境和蛋白激酶</a:t>
            </a:r>
            <a:r>
              <a:rPr lang="en-US" altLang="zh-CN" sz="2600" kern="100" dirty="0" err="1">
                <a:solidFill>
                  <a:srgbClr val="262626"/>
                </a:solidFill>
                <a:latin typeface="Times New Roman" panose="02020603050405020304" pitchFamily="18" charset="0"/>
                <a:cs typeface="Courier New" panose="02070309020205020404" pitchFamily="49" charset="0"/>
              </a:rPr>
              <a:t>cPKCγ</a:t>
            </a:r>
            <a:r>
              <a:rPr lang="zh-CN" altLang="zh-CN" sz="2600" kern="100" dirty="0">
                <a:solidFill>
                  <a:srgbClr val="262626"/>
                </a:solidFill>
                <a:latin typeface="Times New Roman" panose="02020603050405020304" pitchFamily="18" charset="0"/>
                <a:cs typeface="Times New Roman" panose="02020603050405020304" pitchFamily="18" charset="0"/>
              </a:rPr>
              <a:t>对离体小鼠海马神经元自噬的影响。配制含有</a:t>
            </a:r>
            <a:r>
              <a:rPr lang="en-US" altLang="zh-CN" sz="2600" kern="100" dirty="0">
                <a:solidFill>
                  <a:srgbClr val="262626"/>
                </a:solidFill>
                <a:latin typeface="Times New Roman" panose="02020603050405020304" pitchFamily="18" charset="0"/>
                <a:cs typeface="Courier New" panose="02070309020205020404" pitchFamily="49" charset="0"/>
              </a:rPr>
              <a:t>5 </a:t>
            </a:r>
            <a:r>
              <a:rPr lang="en-US" altLang="zh-CN" sz="2600" kern="100" dirty="0" err="1">
                <a:solidFill>
                  <a:srgbClr val="262626"/>
                </a:solidFill>
                <a:latin typeface="Times New Roman" panose="02020603050405020304" pitchFamily="18" charset="0"/>
                <a:cs typeface="Courier New" panose="02070309020205020404" pitchFamily="49" charset="0"/>
              </a:rPr>
              <a:t>mmol</a:t>
            </a:r>
            <a:r>
              <a:rPr lang="en-US" altLang="zh-CN" sz="2600" kern="100" dirty="0">
                <a:solidFill>
                  <a:srgbClr val="262626"/>
                </a:solidFill>
                <a:latin typeface="Times New Roman" panose="02020603050405020304" pitchFamily="18" charset="0"/>
                <a:cs typeface="Courier New" panose="02070309020205020404" pitchFamily="49" charset="0"/>
              </a:rPr>
              <a:t>/L</a:t>
            </a:r>
            <a:r>
              <a:rPr lang="zh-CN" altLang="zh-CN" sz="2600" kern="100" dirty="0">
                <a:solidFill>
                  <a:srgbClr val="262626"/>
                </a:solidFill>
                <a:latin typeface="Times New Roman" panose="02020603050405020304" pitchFamily="18" charset="0"/>
                <a:cs typeface="Times New Roman" panose="02020603050405020304" pitchFamily="18" charset="0"/>
              </a:rPr>
              <a:t>葡萄糖的培养液模拟正常小鼠的体液环境。将各组细胞分别置于等量培养液中，</a:t>
            </a:r>
            <a:r>
              <a:rPr lang="en-US" altLang="zh-CN" sz="2600" kern="100" dirty="0">
                <a:solidFill>
                  <a:srgbClr val="262626"/>
                </a:solidFill>
                <a:latin typeface="Times New Roman" panose="02020603050405020304" pitchFamily="18" charset="0"/>
                <a:cs typeface="Courier New" panose="02070309020205020404" pitchFamily="49" charset="0"/>
              </a:rPr>
              <a:t>A</a:t>
            </a:r>
            <a:r>
              <a:rPr lang="zh-CN" altLang="zh-CN" sz="2600" kern="100" dirty="0">
                <a:solidFill>
                  <a:srgbClr val="262626"/>
                </a:solidFill>
                <a:latin typeface="Times New Roman" panose="02020603050405020304" pitchFamily="18" charset="0"/>
                <a:cs typeface="Times New Roman" panose="02020603050405020304" pitchFamily="18" charset="0"/>
              </a:rPr>
              <a:t>组培养液不处理，</a:t>
            </a:r>
            <a:r>
              <a:rPr lang="en-US" altLang="zh-CN" sz="2600" kern="100" dirty="0">
                <a:solidFill>
                  <a:srgbClr val="262626"/>
                </a:solidFill>
                <a:latin typeface="Times New Roman" panose="02020603050405020304" pitchFamily="18" charset="0"/>
                <a:cs typeface="Courier New" panose="02070309020205020404" pitchFamily="49" charset="0"/>
              </a:rPr>
              <a:t>B</a:t>
            </a:r>
            <a:r>
              <a:rPr lang="zh-CN" altLang="zh-CN" sz="2600" kern="100" dirty="0">
                <a:solidFill>
                  <a:srgbClr val="262626"/>
                </a:solidFill>
                <a:latin typeface="Times New Roman" panose="02020603050405020304" pitchFamily="18" charset="0"/>
                <a:cs typeface="Times New Roman" panose="02020603050405020304" pitchFamily="18" charset="0"/>
              </a:rPr>
              <a:t>组培养液中加入</a:t>
            </a:r>
            <a:r>
              <a:rPr lang="en-US" altLang="zh-CN" sz="2600" kern="100" dirty="0">
                <a:solidFill>
                  <a:srgbClr val="262626"/>
                </a:solidFill>
                <a:latin typeface="Times New Roman" panose="02020603050405020304" pitchFamily="18" charset="0"/>
                <a:cs typeface="Courier New" panose="02070309020205020404" pitchFamily="49" charset="0"/>
              </a:rPr>
              <a:t>75 </a:t>
            </a:r>
            <a:r>
              <a:rPr lang="en-US" altLang="zh-CN" sz="2600" kern="100" dirty="0" err="1">
                <a:solidFill>
                  <a:srgbClr val="262626"/>
                </a:solidFill>
                <a:latin typeface="Times New Roman" panose="02020603050405020304" pitchFamily="18" charset="0"/>
                <a:cs typeface="Courier New" panose="02070309020205020404" pitchFamily="49" charset="0"/>
              </a:rPr>
              <a:t>mmol</a:t>
            </a:r>
            <a:r>
              <a:rPr lang="en-US" altLang="zh-CN" sz="2600" kern="100" dirty="0">
                <a:solidFill>
                  <a:srgbClr val="262626"/>
                </a:solidFill>
                <a:latin typeface="Times New Roman" panose="02020603050405020304" pitchFamily="18" charset="0"/>
                <a:cs typeface="Courier New" panose="02070309020205020404" pitchFamily="49" charset="0"/>
              </a:rPr>
              <a:t>/L</a:t>
            </a:r>
            <a:r>
              <a:rPr lang="zh-CN" altLang="zh-CN" sz="2600" kern="100" dirty="0">
                <a:solidFill>
                  <a:srgbClr val="262626"/>
                </a:solidFill>
                <a:latin typeface="Times New Roman" panose="02020603050405020304" pitchFamily="18" charset="0"/>
                <a:cs typeface="Times New Roman" panose="02020603050405020304" pitchFamily="18" charset="0"/>
              </a:rPr>
              <a:t>的</a:t>
            </a:r>
            <a:r>
              <a:rPr lang="en-US" altLang="zh-CN" sz="2600" kern="100" dirty="0">
                <a:solidFill>
                  <a:srgbClr val="262626"/>
                </a:solidFill>
                <a:latin typeface="Times New Roman" panose="02020603050405020304" pitchFamily="18" charset="0"/>
                <a:cs typeface="Courier New" panose="02070309020205020404" pitchFamily="49" charset="0"/>
              </a:rPr>
              <a:t>X</a:t>
            </a:r>
            <a:r>
              <a:rPr lang="zh-CN" altLang="zh-CN" sz="2600" kern="100" dirty="0" smtClean="0">
                <a:solidFill>
                  <a:srgbClr val="262626"/>
                </a:solidFill>
                <a:latin typeface="Times New Roman" panose="02020603050405020304" pitchFamily="18" charset="0"/>
                <a:cs typeface="Times New Roman" panose="02020603050405020304" pitchFamily="18" charset="0"/>
              </a:rPr>
              <a:t>试剂</a:t>
            </a:r>
            <a:endParaRPr lang="en-US" altLang="zh-CN" sz="2600" kern="100" dirty="0" smtClean="0">
              <a:solidFill>
                <a:srgbClr val="262626"/>
              </a:solidFill>
              <a:latin typeface="Times New Roman" panose="02020603050405020304" pitchFamily="18" charset="0"/>
              <a:cs typeface="Times New Roman" panose="02020603050405020304" pitchFamily="18" charset="0"/>
            </a:endParaRPr>
          </a:p>
          <a:p>
            <a:pPr marL="252095" indent="-457200" algn="just">
              <a:lnSpc>
                <a:spcPct val="150000"/>
              </a:lnSpc>
              <a:spcAft>
                <a:spcPts val="0"/>
              </a:spcAft>
              <a:tabLst>
                <a:tab pos="2970530" algn="l"/>
              </a:tabLst>
            </a:pPr>
            <a:r>
              <a:rPr lang="en-US" altLang="zh-CN" sz="2600" kern="100" dirty="0">
                <a:solidFill>
                  <a:srgbClr val="262626"/>
                </a:solidFill>
                <a:latin typeface="Times New Roman" panose="02020603050405020304" pitchFamily="18" charset="0"/>
                <a:cs typeface="Times New Roman" panose="02020603050405020304" pitchFamily="18" charset="0"/>
              </a:rPr>
              <a:t>	</a:t>
            </a:r>
            <a:r>
              <a:rPr lang="en-US" altLang="zh-CN" sz="2600" kern="100" dirty="0" smtClean="0">
                <a:solidFill>
                  <a:srgbClr val="262626"/>
                </a:solidFill>
                <a:latin typeface="Times New Roman" panose="02020603050405020304" pitchFamily="18" charset="0"/>
                <a:cs typeface="Courier New" panose="02070309020205020404" pitchFamily="49" charset="0"/>
              </a:rPr>
              <a:t>1 </a:t>
            </a:r>
            <a:r>
              <a:rPr lang="en-US" altLang="zh-CN" sz="2600" kern="100" dirty="0">
                <a:solidFill>
                  <a:srgbClr val="262626"/>
                </a:solidFill>
                <a:latin typeface="Times New Roman" panose="02020603050405020304" pitchFamily="18" charset="0"/>
                <a:cs typeface="Courier New" panose="02070309020205020404" pitchFamily="49" charset="0"/>
              </a:rPr>
              <a:t>mL</a:t>
            </a:r>
            <a:r>
              <a:rPr lang="zh-CN" altLang="zh-CN" sz="2600" kern="100" dirty="0">
                <a:solidFill>
                  <a:srgbClr val="262626"/>
                </a:solidFill>
                <a:latin typeface="Times New Roman" panose="02020603050405020304" pitchFamily="18" charset="0"/>
                <a:cs typeface="Times New Roman" panose="02020603050405020304" pitchFamily="18" charset="0"/>
              </a:rPr>
              <a:t>，</a:t>
            </a:r>
            <a:r>
              <a:rPr lang="en-US" altLang="zh-CN" sz="2600" kern="100" dirty="0">
                <a:solidFill>
                  <a:srgbClr val="262626"/>
                </a:solidFill>
                <a:latin typeface="Times New Roman" panose="02020603050405020304" pitchFamily="18" charset="0"/>
                <a:cs typeface="Courier New" panose="02070309020205020404" pitchFamily="49" charset="0"/>
              </a:rPr>
              <a:t>C</a:t>
            </a:r>
            <a:r>
              <a:rPr lang="zh-CN" altLang="zh-CN" sz="2600" kern="100" dirty="0">
                <a:solidFill>
                  <a:srgbClr val="262626"/>
                </a:solidFill>
                <a:latin typeface="Times New Roman" panose="02020603050405020304" pitchFamily="18" charset="0"/>
                <a:cs typeface="Times New Roman" panose="02020603050405020304" pitchFamily="18" charset="0"/>
              </a:rPr>
              <a:t>组培养液中加入</a:t>
            </a:r>
            <a:r>
              <a:rPr lang="en-US" altLang="zh-CN" sz="2600" kern="100" dirty="0">
                <a:solidFill>
                  <a:srgbClr val="262626"/>
                </a:solidFill>
                <a:latin typeface="Times New Roman" panose="02020603050405020304" pitchFamily="18" charset="0"/>
                <a:cs typeface="Courier New" panose="02070309020205020404" pitchFamily="49" charset="0"/>
              </a:rPr>
              <a:t>75 </a:t>
            </a:r>
            <a:r>
              <a:rPr lang="en-US" altLang="zh-CN" sz="2600" kern="100" dirty="0" err="1">
                <a:solidFill>
                  <a:srgbClr val="262626"/>
                </a:solidFill>
                <a:latin typeface="Times New Roman" panose="02020603050405020304" pitchFamily="18" charset="0"/>
                <a:cs typeface="Courier New" panose="02070309020205020404" pitchFamily="49" charset="0"/>
              </a:rPr>
              <a:t>mmol</a:t>
            </a:r>
            <a:r>
              <a:rPr lang="en-US" altLang="zh-CN" sz="2600" kern="100" dirty="0">
                <a:solidFill>
                  <a:srgbClr val="262626"/>
                </a:solidFill>
                <a:latin typeface="Times New Roman" panose="02020603050405020304" pitchFamily="18" charset="0"/>
                <a:cs typeface="Courier New" panose="02070309020205020404" pitchFamily="49" charset="0"/>
              </a:rPr>
              <a:t>/L</a:t>
            </a:r>
            <a:r>
              <a:rPr lang="zh-CN" altLang="zh-CN" sz="2600" kern="100" dirty="0">
                <a:solidFill>
                  <a:srgbClr val="262626"/>
                </a:solidFill>
                <a:latin typeface="Times New Roman" panose="02020603050405020304" pitchFamily="18" charset="0"/>
                <a:cs typeface="Times New Roman" panose="02020603050405020304" pitchFamily="18" charset="0"/>
              </a:rPr>
              <a:t>葡萄糖溶液</a:t>
            </a:r>
            <a:r>
              <a:rPr lang="en-US" altLang="zh-CN" sz="2600" kern="100" dirty="0">
                <a:solidFill>
                  <a:srgbClr val="262626"/>
                </a:solidFill>
                <a:latin typeface="Times New Roman" panose="02020603050405020304" pitchFamily="18" charset="0"/>
                <a:cs typeface="Courier New" panose="02070309020205020404" pitchFamily="49" charset="0"/>
              </a:rPr>
              <a:t>1 mL</a:t>
            </a:r>
            <a:r>
              <a:rPr lang="zh-CN" altLang="zh-CN" sz="2600" kern="100" dirty="0">
                <a:solidFill>
                  <a:srgbClr val="262626"/>
                </a:solidFill>
                <a:latin typeface="Times New Roman" panose="02020603050405020304" pitchFamily="18" charset="0"/>
                <a:cs typeface="Times New Roman" panose="02020603050405020304" pitchFamily="18" charset="0"/>
              </a:rPr>
              <a:t>。实验结果见图甲。</a:t>
            </a:r>
            <a:endParaRPr lang="zh-CN" altLang="zh-CN" sz="1050" kern="100" dirty="0">
              <a:effectLst/>
              <a:latin typeface="宋体" panose="02010600030101010101" pitchFamily="2" charset="-122"/>
              <a:ea typeface="宋体" panose="02010600030101010101" pitchFamily="2" charset="-122"/>
              <a:cs typeface="Courier New" panose="02070309020205020404" pitchFamily="49" charset="0"/>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236019" y="605851"/>
            <a:ext cx="11773191" cy="1848559"/>
          </a:xfrm>
          <a:prstGeom prst="rect">
            <a:avLst/>
          </a:prstGeom>
        </p:spPr>
        <p:txBody>
          <a:bodyPr wrap="square" lIns="121898" tIns="60948" rIns="121898" bIns="60948">
            <a:spAutoFit/>
          </a:bodyPr>
          <a:lstStyle/>
          <a:p>
            <a:pPr algn="just">
              <a:lnSpc>
                <a:spcPct val="150000"/>
              </a:lnSpc>
              <a:spcAft>
                <a:spcPts val="0"/>
              </a:spcAft>
              <a:tabLst>
                <a:tab pos="2970530" algn="l"/>
              </a:tabLst>
            </a:pPr>
            <a:r>
              <a:rPr lang="zh-CN" altLang="zh-CN" sz="2600" kern="100">
                <a:solidFill>
                  <a:srgbClr val="262626"/>
                </a:solidFill>
                <a:latin typeface="Times New Roman" panose="02020603050405020304" pitchFamily="18" charset="0"/>
                <a:cs typeface="Times New Roman" panose="02020603050405020304" pitchFamily="18" charset="0"/>
              </a:rPr>
              <a:t>实验</a:t>
            </a:r>
            <a:r>
              <a:rPr lang="en-US" altLang="zh-CN" sz="2600" kern="100">
                <a:solidFill>
                  <a:srgbClr val="262626"/>
                </a:solidFill>
                <a:latin typeface="宋体" panose="02010600030101010101" pitchFamily="2" charset="-122"/>
                <a:cs typeface="Times New Roman" panose="02020603050405020304" pitchFamily="18" charset="0"/>
              </a:rPr>
              <a:t>Ⅱ</a:t>
            </a:r>
            <a:r>
              <a:rPr lang="zh-CN" altLang="zh-CN" sz="2600" kern="100">
                <a:solidFill>
                  <a:srgbClr val="262626"/>
                </a:solidFill>
                <a:latin typeface="Times New Roman" panose="02020603050405020304" pitchFamily="18" charset="0"/>
                <a:cs typeface="Times New Roman" panose="02020603050405020304" pitchFamily="18" charset="0"/>
              </a:rPr>
              <a:t>：通过水迷宫实验检测小鼠的记忆能力，连续</a:t>
            </a:r>
            <a:r>
              <a:rPr lang="en-US" altLang="zh-CN" sz="2600" kern="100">
                <a:solidFill>
                  <a:srgbClr val="262626"/>
                </a:solidFill>
                <a:latin typeface="Times New Roman" panose="02020603050405020304" pitchFamily="18" charset="0"/>
                <a:cs typeface="Courier New" panose="02070309020205020404" pitchFamily="49" charset="0"/>
              </a:rPr>
              <a:t>5</a:t>
            </a:r>
            <a:r>
              <a:rPr lang="zh-CN" altLang="zh-CN" sz="2600" kern="100">
                <a:solidFill>
                  <a:srgbClr val="262626"/>
                </a:solidFill>
                <a:latin typeface="Times New Roman" panose="02020603050405020304" pitchFamily="18" charset="0"/>
                <a:cs typeface="Times New Roman" panose="02020603050405020304" pitchFamily="18" charset="0"/>
              </a:rPr>
              <a:t>天测量</a:t>
            </a:r>
            <a:r>
              <a:rPr lang="en-US" altLang="zh-CN" sz="2600" kern="100">
                <a:solidFill>
                  <a:srgbClr val="262626"/>
                </a:solidFill>
                <a:latin typeface="Times New Roman" panose="02020603050405020304" pitchFamily="18" charset="0"/>
                <a:cs typeface="Courier New" panose="02070309020205020404" pitchFamily="49" charset="0"/>
              </a:rPr>
              <a:t>4</a:t>
            </a:r>
            <a:r>
              <a:rPr lang="zh-CN" altLang="zh-CN" sz="2600" kern="100">
                <a:solidFill>
                  <a:srgbClr val="262626"/>
                </a:solidFill>
                <a:latin typeface="Times New Roman" panose="02020603050405020304" pitchFamily="18" charset="0"/>
                <a:cs typeface="Times New Roman" panose="02020603050405020304" pitchFamily="18" charset="0"/>
              </a:rPr>
              <a:t>组小鼠的逃避潜伏期，结果见图乙。逃避潜伏期与记忆能力呈负相关，实验中的糖尿病记忆力减退模型小鼠</a:t>
            </a:r>
            <a:r>
              <a:rPr lang="en-US" altLang="zh-CN" sz="2600" kern="100">
                <a:solidFill>
                  <a:srgbClr val="262626"/>
                </a:solidFill>
                <a:latin typeface="Times New Roman" panose="02020603050405020304" pitchFamily="18" charset="0"/>
                <a:cs typeface="Courier New" panose="02070309020205020404" pitchFamily="49" charset="0"/>
              </a:rPr>
              <a:t>(TD</a:t>
            </a:r>
            <a:r>
              <a:rPr lang="zh-CN" altLang="zh-CN" sz="2600" kern="100">
                <a:solidFill>
                  <a:srgbClr val="262626"/>
                </a:solidFill>
                <a:latin typeface="Times New Roman" panose="02020603050405020304" pitchFamily="18" charset="0"/>
                <a:cs typeface="Times New Roman" panose="02020603050405020304" pitchFamily="18" charset="0"/>
              </a:rPr>
              <a:t>小鼠</a:t>
            </a:r>
            <a:r>
              <a:rPr lang="en-US" altLang="zh-CN" sz="2600" kern="100">
                <a:solidFill>
                  <a:srgbClr val="262626"/>
                </a:solidFill>
                <a:latin typeface="Times New Roman" panose="02020603050405020304" pitchFamily="18" charset="0"/>
                <a:cs typeface="Courier New" panose="02070309020205020404" pitchFamily="49" charset="0"/>
              </a:rPr>
              <a:t>)</a:t>
            </a:r>
            <a:r>
              <a:rPr lang="zh-CN" altLang="zh-CN" sz="2600" kern="100">
                <a:solidFill>
                  <a:srgbClr val="262626"/>
                </a:solidFill>
                <a:latin typeface="Times New Roman" panose="02020603050405020304" pitchFamily="18" charset="0"/>
                <a:cs typeface="Times New Roman" panose="02020603050405020304" pitchFamily="18" charset="0"/>
              </a:rPr>
              <a:t>通过注射药物</a:t>
            </a:r>
            <a:r>
              <a:rPr lang="en-US" altLang="zh-CN" sz="2600" kern="100">
                <a:solidFill>
                  <a:srgbClr val="262626"/>
                </a:solidFill>
                <a:latin typeface="Times New Roman" panose="02020603050405020304" pitchFamily="18" charset="0"/>
                <a:cs typeface="Courier New" panose="02070309020205020404" pitchFamily="49" charset="0"/>
              </a:rPr>
              <a:t>STZ</a:t>
            </a:r>
            <a:r>
              <a:rPr lang="zh-CN" altLang="zh-CN" sz="2600" kern="100">
                <a:solidFill>
                  <a:srgbClr val="262626"/>
                </a:solidFill>
                <a:latin typeface="Times New Roman" panose="02020603050405020304" pitchFamily="18" charset="0"/>
                <a:cs typeface="Times New Roman" panose="02020603050405020304" pitchFamily="18" charset="0"/>
              </a:rPr>
              <a:t>制备。</a:t>
            </a:r>
            <a:endParaRPr lang="zh-CN" altLang="zh-CN" sz="1050" kern="100">
              <a:effectLst/>
              <a:latin typeface="宋体" panose="02010600030101010101" pitchFamily="2" charset="-122"/>
              <a:ea typeface="宋体" panose="02010600030101010101" pitchFamily="2" charset="-122"/>
              <a:cs typeface="Courier New" panose="02070309020205020404" pitchFamily="49" charset="0"/>
            </a:endParaRPr>
          </a:p>
        </p:txBody>
      </p:sp>
      <p:pic>
        <p:nvPicPr>
          <p:cNvPr id="7170" name="Picture 2" descr="13kts75"/>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109303" y="2664846"/>
            <a:ext cx="6026621" cy="2953759"/>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236019" y="3705086"/>
            <a:ext cx="11773191" cy="2448723"/>
          </a:xfrm>
          <a:prstGeom prst="rect">
            <a:avLst/>
          </a:prstGeom>
        </p:spPr>
        <p:txBody>
          <a:bodyPr wrap="square" lIns="121898" tIns="60948" rIns="121898" bIns="60948">
            <a:spAutoFit/>
          </a:bodyPr>
          <a:lstStyle/>
          <a:p>
            <a:pPr algn="just">
              <a:lnSpc>
                <a:spcPct val="150000"/>
              </a:lnSpc>
              <a:spcAft>
                <a:spcPts val="0"/>
              </a:spcAft>
              <a:tabLst>
                <a:tab pos="2970530" algn="l"/>
              </a:tabLst>
            </a:pPr>
            <a:r>
              <a:rPr lang="en-US" altLang="zh-CN" sz="2600" kern="100" dirty="0">
                <a:solidFill>
                  <a:srgbClr val="262626"/>
                </a:solidFill>
                <a:latin typeface="Times New Roman" panose="02020603050405020304" pitchFamily="18" charset="0"/>
                <a:cs typeface="Courier New" panose="02070309020205020404" pitchFamily="49" charset="0"/>
              </a:rPr>
              <a:t>(1)</a:t>
            </a:r>
            <a:r>
              <a:rPr lang="zh-CN" altLang="zh-CN" sz="2600" kern="100" dirty="0">
                <a:solidFill>
                  <a:srgbClr val="262626"/>
                </a:solidFill>
                <a:latin typeface="Times New Roman" panose="02020603050405020304" pitchFamily="18" charset="0"/>
                <a:cs typeface="Times New Roman" panose="02020603050405020304" pitchFamily="18" charset="0"/>
              </a:rPr>
              <a:t>人体中血糖的来源有</a:t>
            </a:r>
            <a:r>
              <a:rPr lang="en-US" altLang="zh-CN" sz="2600" kern="100" dirty="0">
                <a:solidFill>
                  <a:srgbClr val="262626"/>
                </a:solidFill>
                <a:latin typeface="Times New Roman" panose="02020603050405020304" pitchFamily="18" charset="0"/>
                <a:cs typeface="Courier New" panose="02070309020205020404" pitchFamily="49" charset="0"/>
              </a:rPr>
              <a:t>_____________________________________________</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algn="just">
              <a:lnSpc>
                <a:spcPct val="150000"/>
              </a:lnSpc>
              <a:spcAft>
                <a:spcPts val="0"/>
              </a:spcAft>
              <a:tabLst>
                <a:tab pos="2970530" algn="l"/>
              </a:tabLst>
            </a:pPr>
            <a:r>
              <a:rPr lang="en-US" altLang="zh-CN" sz="2600" kern="100" dirty="0">
                <a:solidFill>
                  <a:srgbClr val="262626"/>
                </a:solidFill>
                <a:latin typeface="Times New Roman" panose="02020603050405020304" pitchFamily="18" charset="0"/>
                <a:cs typeface="Courier New" panose="02070309020205020404" pitchFamily="49" charset="0"/>
              </a:rPr>
              <a:t>___________________________________________________________________</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algn="just">
              <a:lnSpc>
                <a:spcPct val="150000"/>
              </a:lnSpc>
              <a:spcAft>
                <a:spcPts val="0"/>
              </a:spcAft>
              <a:tabLst>
                <a:tab pos="2970530" algn="l"/>
              </a:tabLst>
            </a:pPr>
            <a:r>
              <a:rPr lang="en-US" altLang="zh-CN" sz="2600" kern="100" dirty="0">
                <a:solidFill>
                  <a:srgbClr val="262626"/>
                </a:solidFill>
                <a:latin typeface="Times New Roman" panose="02020603050405020304" pitchFamily="18" charset="0"/>
                <a:cs typeface="Courier New" panose="02070309020205020404" pitchFamily="49" charset="0"/>
              </a:rPr>
              <a:t>(</a:t>
            </a:r>
            <a:r>
              <a:rPr lang="zh-CN" altLang="zh-CN" sz="2600" kern="100" dirty="0">
                <a:solidFill>
                  <a:srgbClr val="262626"/>
                </a:solidFill>
                <a:latin typeface="Times New Roman" panose="02020603050405020304" pitchFamily="18" charset="0"/>
                <a:cs typeface="Times New Roman" panose="02020603050405020304" pitchFamily="18" charset="0"/>
              </a:rPr>
              <a:t>答出</a:t>
            </a:r>
            <a:r>
              <a:rPr lang="en-US" altLang="zh-CN" sz="2600" kern="100" dirty="0">
                <a:solidFill>
                  <a:srgbClr val="262626"/>
                </a:solidFill>
                <a:latin typeface="Times New Roman" panose="02020603050405020304" pitchFamily="18" charset="0"/>
                <a:cs typeface="Courier New" panose="02070309020205020404" pitchFamily="49" charset="0"/>
              </a:rPr>
              <a:t>2</a:t>
            </a:r>
            <a:r>
              <a:rPr lang="zh-CN" altLang="zh-CN" sz="2600" kern="100" dirty="0">
                <a:solidFill>
                  <a:srgbClr val="262626"/>
                </a:solidFill>
                <a:latin typeface="Times New Roman" panose="02020603050405020304" pitchFamily="18" charset="0"/>
                <a:cs typeface="Times New Roman" panose="02020603050405020304" pitchFamily="18" charset="0"/>
              </a:rPr>
              <a:t>个方面的来源即可</a:t>
            </a:r>
            <a:r>
              <a:rPr lang="en-US" altLang="zh-CN" sz="2600" kern="100" dirty="0">
                <a:solidFill>
                  <a:srgbClr val="262626"/>
                </a:solidFill>
                <a:latin typeface="Times New Roman" panose="02020603050405020304" pitchFamily="18" charset="0"/>
                <a:cs typeface="Courier New" panose="02070309020205020404" pitchFamily="49" charset="0"/>
              </a:rPr>
              <a:t>)</a:t>
            </a:r>
            <a:r>
              <a:rPr lang="zh-CN" altLang="zh-CN" sz="2600" kern="100" dirty="0">
                <a:solidFill>
                  <a:srgbClr val="262626"/>
                </a:solidFill>
                <a:latin typeface="Times New Roman" panose="02020603050405020304" pitchFamily="18" charset="0"/>
                <a:cs typeface="Times New Roman" panose="02020603050405020304" pitchFamily="18" charset="0"/>
              </a:rPr>
              <a:t>。已知</a:t>
            </a:r>
            <a:r>
              <a:rPr lang="en-US" altLang="zh-CN" sz="2600" kern="100" dirty="0">
                <a:solidFill>
                  <a:srgbClr val="262626"/>
                </a:solidFill>
                <a:latin typeface="Times New Roman" panose="02020603050405020304" pitchFamily="18" charset="0"/>
                <a:cs typeface="Courier New" panose="02070309020205020404" pitchFamily="49" charset="0"/>
              </a:rPr>
              <a:t>STZ</a:t>
            </a:r>
            <a:r>
              <a:rPr lang="zh-CN" altLang="zh-CN" sz="2600" kern="100" dirty="0">
                <a:solidFill>
                  <a:srgbClr val="262626"/>
                </a:solidFill>
                <a:latin typeface="Times New Roman" panose="02020603050405020304" pitchFamily="18" charset="0"/>
                <a:cs typeface="Times New Roman" panose="02020603050405020304" pitchFamily="18" charset="0"/>
              </a:rPr>
              <a:t>是通过破坏某种细胞引起了小鼠血糖升高，据此推测，这种细胞是</a:t>
            </a:r>
            <a:r>
              <a:rPr lang="en-US" altLang="zh-CN" sz="2600" kern="100" dirty="0" smtClean="0">
                <a:solidFill>
                  <a:srgbClr val="262626"/>
                </a:solidFill>
                <a:latin typeface="Times New Roman" panose="02020603050405020304" pitchFamily="18" charset="0"/>
                <a:cs typeface="Courier New" panose="02070309020205020404" pitchFamily="49" charset="0"/>
              </a:rPr>
              <a:t>________</a:t>
            </a:r>
            <a:r>
              <a:rPr lang="en-US" altLang="zh-CN" sz="2600" kern="100" dirty="0">
                <a:solidFill>
                  <a:srgbClr val="262626"/>
                </a:solidFill>
                <a:latin typeface="Times New Roman" panose="02020603050405020304" pitchFamily="18" charset="0"/>
                <a:cs typeface="Courier New" panose="02070309020205020404" pitchFamily="49" charset="0"/>
              </a:rPr>
              <a:t>__</a:t>
            </a:r>
            <a:r>
              <a:rPr lang="en-US" altLang="zh-CN" sz="2600" kern="100" dirty="0" smtClean="0">
                <a:solidFill>
                  <a:srgbClr val="262626"/>
                </a:solidFill>
                <a:latin typeface="Times New Roman" panose="02020603050405020304" pitchFamily="18" charset="0"/>
                <a:cs typeface="Courier New" panose="02070309020205020404" pitchFamily="49" charset="0"/>
              </a:rPr>
              <a:t>__</a:t>
            </a:r>
            <a:r>
              <a:rPr lang="zh-CN" altLang="zh-CN" sz="2600" kern="100" dirty="0">
                <a:solidFill>
                  <a:srgbClr val="262626"/>
                </a:solidFill>
                <a:latin typeface="Times New Roman" panose="02020603050405020304" pitchFamily="18" charset="0"/>
                <a:cs typeface="Times New Roman" panose="02020603050405020304" pitchFamily="18" charset="0"/>
              </a:rPr>
              <a:t>。</a:t>
            </a:r>
            <a:endParaRPr lang="zh-CN" altLang="zh-CN" sz="1050" kern="100" dirty="0">
              <a:effectLst/>
              <a:latin typeface="宋体" panose="02010600030101010101" pitchFamily="2" charset="-122"/>
              <a:ea typeface="宋体" panose="02010600030101010101" pitchFamily="2" charset="-122"/>
              <a:cs typeface="Courier New" panose="02070309020205020404" pitchFamily="49" charset="0"/>
            </a:endParaRPr>
          </a:p>
        </p:txBody>
      </p:sp>
      <p:pic>
        <p:nvPicPr>
          <p:cNvPr id="7170" name="Picture 2" descr="13kts75"/>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109303" y="871670"/>
            <a:ext cx="6026621" cy="2953759"/>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矩形 1"/>
          <p:cNvSpPr/>
          <p:nvPr/>
        </p:nvSpPr>
        <p:spPr>
          <a:xfrm>
            <a:off x="637035" y="3653649"/>
            <a:ext cx="10799436" cy="1292662"/>
          </a:xfrm>
          <a:prstGeom prst="rect">
            <a:avLst/>
          </a:prstGeom>
        </p:spPr>
        <p:txBody>
          <a:bodyPr>
            <a:spAutoFit/>
          </a:bodyPr>
          <a:lstStyle/>
          <a:p>
            <a:pPr>
              <a:lnSpc>
                <a:spcPct val="150000"/>
              </a:lnSpc>
            </a:pPr>
            <a:r>
              <a:rPr lang="en-US" altLang="zh-CN" sz="2600" dirty="0" smtClean="0">
                <a:solidFill>
                  <a:srgbClr val="C00000"/>
                </a:solidFill>
                <a:latin typeface="Times New Roman" panose="02020603050405020304" pitchFamily="18" charset="0"/>
                <a:ea typeface="微软雅黑" panose="020B0503020204020204" charset="-122"/>
                <a:cs typeface="Times New Roman" panose="02020603050405020304" pitchFamily="18" charset="0"/>
                <a:sym typeface="Times New Roman" panose="02020603050405020304" pitchFamily="18" charset="0"/>
              </a:rPr>
              <a:t>				</a:t>
            </a:r>
            <a:r>
              <a:rPr lang="zh-CN" altLang="zh-CN" sz="2600" dirty="0" smtClean="0">
                <a:solidFill>
                  <a:srgbClr val="C00000"/>
                </a:solidFill>
                <a:latin typeface="Times New Roman" panose="02020603050405020304" pitchFamily="18" charset="0"/>
                <a:ea typeface="微软雅黑" panose="020B0503020204020204" charset="-122"/>
                <a:cs typeface="Times New Roman" panose="02020603050405020304" pitchFamily="18" charset="0"/>
                <a:sym typeface="Times New Roman" panose="02020603050405020304" pitchFamily="18" charset="0"/>
              </a:rPr>
              <a:t>食物</a:t>
            </a:r>
            <a:r>
              <a:rPr lang="zh-CN" altLang="zh-CN" sz="2600" dirty="0">
                <a:solidFill>
                  <a:srgbClr val="C00000"/>
                </a:solidFill>
                <a:latin typeface="Times New Roman" panose="02020603050405020304" pitchFamily="18" charset="0"/>
                <a:ea typeface="微软雅黑" panose="020B0503020204020204" charset="-122"/>
                <a:cs typeface="Times New Roman" panose="02020603050405020304" pitchFamily="18" charset="0"/>
                <a:sym typeface="Times New Roman" panose="02020603050405020304" pitchFamily="18" charset="0"/>
              </a:rPr>
              <a:t>中糖类的消化吸收、肝糖原分解、脂肪等非糖物质的转化</a:t>
            </a:r>
            <a:r>
              <a:rPr lang="en-US" altLang="zh-CN" sz="2600" dirty="0">
                <a:solidFill>
                  <a:srgbClr val="C00000"/>
                </a:solidFill>
                <a:latin typeface="Times New Roman" panose="02020603050405020304" pitchFamily="18" charset="0"/>
                <a:ea typeface="微软雅黑" panose="020B0503020204020204" charset="-122"/>
                <a:sym typeface="Times New Roman" panose="02020603050405020304" pitchFamily="18" charset="0"/>
              </a:rPr>
              <a:t>(</a:t>
            </a:r>
            <a:r>
              <a:rPr lang="zh-CN" altLang="zh-CN" sz="2600" dirty="0">
                <a:solidFill>
                  <a:srgbClr val="C00000"/>
                </a:solidFill>
                <a:latin typeface="Times New Roman" panose="02020603050405020304" pitchFamily="18" charset="0"/>
                <a:ea typeface="微软雅黑" panose="020B0503020204020204" charset="-122"/>
                <a:cs typeface="Times New Roman" panose="02020603050405020304" pitchFamily="18" charset="0"/>
                <a:sym typeface="Times New Roman" panose="02020603050405020304" pitchFamily="18" charset="0"/>
              </a:rPr>
              <a:t>答出两条即可</a:t>
            </a:r>
            <a:r>
              <a:rPr lang="en-US" altLang="zh-CN" sz="2600" dirty="0">
                <a:solidFill>
                  <a:srgbClr val="C00000"/>
                </a:solidFill>
                <a:latin typeface="Times New Roman" panose="02020603050405020304" pitchFamily="18" charset="0"/>
                <a:ea typeface="微软雅黑" panose="020B0503020204020204" charset="-122"/>
                <a:sym typeface="Times New Roman" panose="02020603050405020304" pitchFamily="18" charset="0"/>
              </a:rPr>
              <a:t>)</a:t>
            </a:r>
            <a:endParaRPr lang="zh-CN" altLang="en-US" sz="2600" dirty="0">
              <a:solidFill>
                <a:srgbClr val="C00000"/>
              </a:solidFill>
              <a:latin typeface="Times New Roman" panose="02020603050405020304" pitchFamily="18" charset="0"/>
              <a:ea typeface="微软雅黑" panose="020B0503020204020204" charset="-122"/>
              <a:sym typeface="Times New Roman" panose="02020603050405020304" pitchFamily="18" charset="0"/>
            </a:endParaRPr>
          </a:p>
        </p:txBody>
      </p:sp>
      <p:sp>
        <p:nvSpPr>
          <p:cNvPr id="3" name="矩形 2"/>
          <p:cNvSpPr/>
          <p:nvPr/>
        </p:nvSpPr>
        <p:spPr>
          <a:xfrm>
            <a:off x="3840728" y="5588257"/>
            <a:ext cx="1741182" cy="492443"/>
          </a:xfrm>
          <a:prstGeom prst="rect">
            <a:avLst/>
          </a:prstGeom>
        </p:spPr>
        <p:txBody>
          <a:bodyPr wrap="none">
            <a:spAutoFit/>
          </a:bodyPr>
          <a:lstStyle/>
          <a:p>
            <a:r>
              <a:rPr lang="zh-CN" altLang="zh-CN" sz="2600">
                <a:solidFill>
                  <a:srgbClr val="C00000"/>
                </a:solidFill>
                <a:latin typeface="Times New Roman" panose="02020603050405020304" pitchFamily="18" charset="0"/>
                <a:ea typeface="微软雅黑" panose="020B0503020204020204" charset="-122"/>
                <a:cs typeface="Times New Roman" panose="02020603050405020304" pitchFamily="18" charset="0"/>
                <a:sym typeface="Times New Roman" panose="02020603050405020304" pitchFamily="18" charset="0"/>
              </a:rPr>
              <a:t>胰岛</a:t>
            </a:r>
            <a:r>
              <a:rPr lang="en-US" altLang="zh-CN" sz="2600" dirty="0">
                <a:solidFill>
                  <a:srgbClr val="C00000"/>
                </a:solidFill>
                <a:latin typeface="Times New Roman" panose="02020603050405020304" pitchFamily="18" charset="0"/>
                <a:ea typeface="微软雅黑" panose="020B0503020204020204" charset="-122"/>
                <a:sym typeface="Times New Roman" panose="02020603050405020304" pitchFamily="18" charset="0"/>
              </a:rPr>
              <a:t>B</a:t>
            </a:r>
            <a:r>
              <a:rPr lang="zh-CN" altLang="zh-CN" sz="2600" dirty="0">
                <a:solidFill>
                  <a:srgbClr val="C00000"/>
                </a:solidFill>
                <a:latin typeface="Times New Roman" panose="02020603050405020304" pitchFamily="18" charset="0"/>
                <a:ea typeface="微软雅黑" panose="020B0503020204020204" charset="-122"/>
                <a:cs typeface="Times New Roman" panose="02020603050405020304" pitchFamily="18" charset="0"/>
                <a:sym typeface="Times New Roman" panose="02020603050405020304" pitchFamily="18" charset="0"/>
              </a:rPr>
              <a:t>细胞</a:t>
            </a:r>
            <a:endParaRPr lang="zh-CN" altLang="en-US" sz="2600" dirty="0">
              <a:solidFill>
                <a:srgbClr val="C00000"/>
              </a:solidFill>
              <a:latin typeface="Times New Roman" panose="02020603050405020304" pitchFamily="18" charset="0"/>
              <a:ea typeface="微软雅黑" panose="020B0503020204020204" charset="-122"/>
              <a:sym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linds(horizont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utoUpdateAnimBg="0"/>
      <p:bldP spid="3" grpId="0" autoUpdateAnimBg="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236019" y="753551"/>
            <a:ext cx="11773191" cy="5524565"/>
          </a:xfrm>
          <a:prstGeom prst="rect">
            <a:avLst/>
          </a:prstGeom>
        </p:spPr>
        <p:txBody>
          <a:bodyPr wrap="square" lIns="121898" tIns="60948" rIns="121898" bIns="60948">
            <a:spAutoFit/>
          </a:bodyPr>
          <a:lstStyle/>
          <a:p>
            <a:pPr algn="just">
              <a:lnSpc>
                <a:spcPct val="150000"/>
              </a:lnSpc>
              <a:spcAft>
                <a:spcPts val="0"/>
              </a:spcAft>
              <a:tabLst>
                <a:tab pos="2970530" algn="l"/>
              </a:tabLst>
            </a:pPr>
            <a:r>
              <a:rPr lang="en-US" altLang="zh-CN" sz="2600" kern="100" dirty="0">
                <a:solidFill>
                  <a:srgbClr val="262626"/>
                </a:solidFill>
                <a:latin typeface="Times New Roman" panose="02020603050405020304" pitchFamily="18" charset="0"/>
                <a:cs typeface="Courier New" panose="02070309020205020404" pitchFamily="49" charset="0"/>
              </a:rPr>
              <a:t>(2)</a:t>
            </a:r>
            <a:r>
              <a:rPr lang="zh-CN" altLang="zh-CN" sz="2600" kern="100" dirty="0">
                <a:solidFill>
                  <a:srgbClr val="262626"/>
                </a:solidFill>
                <a:latin typeface="Times New Roman" panose="02020603050405020304" pitchFamily="18" charset="0"/>
                <a:cs typeface="Times New Roman" panose="02020603050405020304" pitchFamily="18" charset="0"/>
              </a:rPr>
              <a:t>实验</a:t>
            </a:r>
            <a:r>
              <a:rPr lang="en-US" altLang="zh-CN" sz="2600" kern="100" dirty="0">
                <a:solidFill>
                  <a:srgbClr val="262626"/>
                </a:solidFill>
                <a:latin typeface="宋体" panose="02010600030101010101" pitchFamily="2" charset="-122"/>
                <a:cs typeface="Times New Roman" panose="02020603050405020304" pitchFamily="18" charset="0"/>
              </a:rPr>
              <a:t>Ⅰ</a:t>
            </a:r>
            <a:r>
              <a:rPr lang="zh-CN" altLang="zh-CN" sz="2600" kern="100" dirty="0">
                <a:solidFill>
                  <a:srgbClr val="262626"/>
                </a:solidFill>
                <a:latin typeface="Times New Roman" panose="02020603050405020304" pitchFamily="18" charset="0"/>
                <a:cs typeface="Times New Roman" panose="02020603050405020304" pitchFamily="18" charset="0"/>
              </a:rPr>
              <a:t>的</a:t>
            </a:r>
            <a:r>
              <a:rPr lang="en-US" altLang="zh-CN" sz="2600" kern="100" dirty="0">
                <a:solidFill>
                  <a:srgbClr val="262626"/>
                </a:solidFill>
                <a:latin typeface="Times New Roman" panose="02020603050405020304" pitchFamily="18" charset="0"/>
                <a:cs typeface="Courier New" panose="02070309020205020404" pitchFamily="49" charset="0"/>
              </a:rPr>
              <a:t>C</a:t>
            </a:r>
            <a:r>
              <a:rPr lang="zh-CN" altLang="zh-CN" sz="2600" kern="100" dirty="0">
                <a:solidFill>
                  <a:srgbClr val="262626"/>
                </a:solidFill>
                <a:latin typeface="Times New Roman" panose="02020603050405020304" pitchFamily="18" charset="0"/>
                <a:cs typeface="Times New Roman" panose="02020603050405020304" pitchFamily="18" charset="0"/>
              </a:rPr>
              <a:t>组中，在含</a:t>
            </a:r>
            <a:r>
              <a:rPr lang="en-US" altLang="zh-CN" sz="2600" kern="100" dirty="0">
                <a:solidFill>
                  <a:srgbClr val="262626"/>
                </a:solidFill>
                <a:latin typeface="Times New Roman" panose="02020603050405020304" pitchFamily="18" charset="0"/>
                <a:cs typeface="Courier New" panose="02070309020205020404" pitchFamily="49" charset="0"/>
              </a:rPr>
              <a:t>5 </a:t>
            </a:r>
            <a:r>
              <a:rPr lang="en-US" altLang="zh-CN" sz="2600" kern="100" dirty="0" err="1">
                <a:solidFill>
                  <a:srgbClr val="262626"/>
                </a:solidFill>
                <a:latin typeface="Times New Roman" panose="02020603050405020304" pitchFamily="18" charset="0"/>
                <a:cs typeface="Courier New" panose="02070309020205020404" pitchFamily="49" charset="0"/>
              </a:rPr>
              <a:t>mmol</a:t>
            </a:r>
            <a:r>
              <a:rPr lang="en-US" altLang="zh-CN" sz="2600" kern="100" dirty="0">
                <a:solidFill>
                  <a:srgbClr val="262626"/>
                </a:solidFill>
                <a:latin typeface="Times New Roman" panose="02020603050405020304" pitchFamily="18" charset="0"/>
                <a:cs typeface="Courier New" panose="02070309020205020404" pitchFamily="49" charset="0"/>
              </a:rPr>
              <a:t>/L</a:t>
            </a:r>
            <a:r>
              <a:rPr lang="zh-CN" altLang="zh-CN" sz="2600" kern="100" dirty="0" smtClean="0">
                <a:solidFill>
                  <a:srgbClr val="262626"/>
                </a:solidFill>
                <a:latin typeface="Times New Roman" panose="02020603050405020304" pitchFamily="18" charset="0"/>
                <a:cs typeface="Times New Roman" panose="02020603050405020304" pitchFamily="18" charset="0"/>
              </a:rPr>
              <a:t>葡萄</a:t>
            </a:r>
            <a:endParaRPr lang="en-US" altLang="zh-CN" sz="2600" kern="100" dirty="0" smtClean="0">
              <a:solidFill>
                <a:srgbClr val="262626"/>
              </a:solidFill>
              <a:latin typeface="Times New Roman" panose="02020603050405020304" pitchFamily="18" charset="0"/>
              <a:cs typeface="Times New Roman" panose="02020603050405020304" pitchFamily="18" charset="0"/>
            </a:endParaRPr>
          </a:p>
          <a:p>
            <a:pPr algn="just">
              <a:lnSpc>
                <a:spcPct val="150000"/>
              </a:lnSpc>
              <a:spcAft>
                <a:spcPts val="0"/>
              </a:spcAft>
              <a:tabLst>
                <a:tab pos="2970530" algn="l"/>
              </a:tabLst>
            </a:pPr>
            <a:r>
              <a:rPr lang="zh-CN" altLang="zh-CN" sz="2600" kern="100" dirty="0" smtClean="0">
                <a:solidFill>
                  <a:srgbClr val="262626"/>
                </a:solidFill>
                <a:latin typeface="Times New Roman" panose="02020603050405020304" pitchFamily="18" charset="0"/>
                <a:cs typeface="Times New Roman" panose="02020603050405020304" pitchFamily="18" charset="0"/>
              </a:rPr>
              <a:t>糖</a:t>
            </a:r>
            <a:r>
              <a:rPr lang="zh-CN" altLang="zh-CN" sz="2600" kern="100" dirty="0">
                <a:solidFill>
                  <a:srgbClr val="262626"/>
                </a:solidFill>
                <a:latin typeface="Times New Roman" panose="02020603050405020304" pitchFamily="18" charset="0"/>
                <a:cs typeface="Times New Roman" panose="02020603050405020304" pitchFamily="18" charset="0"/>
              </a:rPr>
              <a:t>的培养液中加入</a:t>
            </a:r>
            <a:r>
              <a:rPr lang="en-US" altLang="zh-CN" sz="2600" kern="100" dirty="0">
                <a:solidFill>
                  <a:srgbClr val="262626"/>
                </a:solidFill>
                <a:latin typeface="Times New Roman" panose="02020603050405020304" pitchFamily="18" charset="0"/>
                <a:cs typeface="Courier New" panose="02070309020205020404" pitchFamily="49" charset="0"/>
              </a:rPr>
              <a:t>75 </a:t>
            </a:r>
            <a:r>
              <a:rPr lang="en-US" altLang="zh-CN" sz="2600" kern="100" dirty="0" err="1">
                <a:solidFill>
                  <a:srgbClr val="262626"/>
                </a:solidFill>
                <a:latin typeface="Times New Roman" panose="02020603050405020304" pitchFamily="18" charset="0"/>
                <a:cs typeface="Courier New" panose="02070309020205020404" pitchFamily="49" charset="0"/>
              </a:rPr>
              <a:t>mmol</a:t>
            </a:r>
            <a:r>
              <a:rPr lang="en-US" altLang="zh-CN" sz="2600" kern="100" dirty="0">
                <a:solidFill>
                  <a:srgbClr val="262626"/>
                </a:solidFill>
                <a:latin typeface="Times New Roman" panose="02020603050405020304" pitchFamily="18" charset="0"/>
                <a:cs typeface="Courier New" panose="02070309020205020404" pitchFamily="49" charset="0"/>
              </a:rPr>
              <a:t>/L</a:t>
            </a:r>
            <a:r>
              <a:rPr lang="zh-CN" altLang="zh-CN" sz="2600" kern="100" dirty="0">
                <a:solidFill>
                  <a:srgbClr val="262626"/>
                </a:solidFill>
                <a:latin typeface="Times New Roman" panose="02020603050405020304" pitchFamily="18" charset="0"/>
                <a:cs typeface="Times New Roman" panose="02020603050405020304" pitchFamily="18" charset="0"/>
              </a:rPr>
              <a:t>葡萄糖</a:t>
            </a:r>
            <a:r>
              <a:rPr lang="zh-CN" altLang="zh-CN" sz="2600" kern="100" dirty="0" smtClean="0">
                <a:solidFill>
                  <a:srgbClr val="262626"/>
                </a:solidFill>
                <a:latin typeface="Times New Roman" panose="02020603050405020304" pitchFamily="18" charset="0"/>
                <a:cs typeface="Times New Roman" panose="02020603050405020304" pitchFamily="18" charset="0"/>
              </a:rPr>
              <a:t>溶</a:t>
            </a:r>
            <a:endParaRPr lang="en-US" altLang="zh-CN" sz="2600" kern="100" dirty="0" smtClean="0">
              <a:solidFill>
                <a:srgbClr val="262626"/>
              </a:solidFill>
              <a:latin typeface="Times New Roman" panose="02020603050405020304" pitchFamily="18" charset="0"/>
              <a:cs typeface="Times New Roman" panose="02020603050405020304" pitchFamily="18" charset="0"/>
            </a:endParaRPr>
          </a:p>
          <a:p>
            <a:pPr algn="just">
              <a:lnSpc>
                <a:spcPct val="150000"/>
              </a:lnSpc>
              <a:spcAft>
                <a:spcPts val="0"/>
              </a:spcAft>
              <a:tabLst>
                <a:tab pos="2970530" algn="l"/>
              </a:tabLst>
            </a:pPr>
            <a:r>
              <a:rPr lang="zh-CN" altLang="zh-CN" sz="2600" kern="100" dirty="0" smtClean="0">
                <a:solidFill>
                  <a:srgbClr val="262626"/>
                </a:solidFill>
                <a:latin typeface="Times New Roman" panose="02020603050405020304" pitchFamily="18" charset="0"/>
                <a:cs typeface="Times New Roman" panose="02020603050405020304" pitchFamily="18" charset="0"/>
              </a:rPr>
              <a:t>液</a:t>
            </a:r>
            <a:r>
              <a:rPr lang="zh-CN" altLang="zh-CN" sz="2600" kern="100" dirty="0">
                <a:solidFill>
                  <a:srgbClr val="262626"/>
                </a:solidFill>
                <a:latin typeface="Times New Roman" panose="02020603050405020304" pitchFamily="18" charset="0"/>
                <a:cs typeface="Times New Roman" panose="02020603050405020304" pitchFamily="18" charset="0"/>
              </a:rPr>
              <a:t>后，细胞吸水、体积变大，说明</a:t>
            </a:r>
            <a:r>
              <a:rPr lang="zh-CN" altLang="zh-CN" sz="2600" kern="100" dirty="0" smtClean="0">
                <a:solidFill>
                  <a:srgbClr val="262626"/>
                </a:solidFill>
                <a:latin typeface="Times New Roman" panose="02020603050405020304" pitchFamily="18" charset="0"/>
                <a:cs typeface="Times New Roman" panose="02020603050405020304" pitchFamily="18" charset="0"/>
              </a:rPr>
              <a:t>加</a:t>
            </a:r>
            <a:endParaRPr lang="en-US" altLang="zh-CN" sz="2600" kern="100" dirty="0" smtClean="0">
              <a:solidFill>
                <a:srgbClr val="262626"/>
              </a:solidFill>
              <a:latin typeface="Times New Roman" panose="02020603050405020304" pitchFamily="18" charset="0"/>
              <a:cs typeface="Times New Roman" panose="02020603050405020304" pitchFamily="18" charset="0"/>
            </a:endParaRPr>
          </a:p>
          <a:p>
            <a:pPr algn="just">
              <a:lnSpc>
                <a:spcPct val="150000"/>
              </a:lnSpc>
              <a:spcAft>
                <a:spcPts val="0"/>
              </a:spcAft>
              <a:tabLst>
                <a:tab pos="2970530" algn="l"/>
              </a:tabLst>
            </a:pPr>
            <a:r>
              <a:rPr lang="zh-CN" altLang="zh-CN" sz="2600" kern="100" dirty="0" smtClean="0">
                <a:solidFill>
                  <a:srgbClr val="262626"/>
                </a:solidFill>
                <a:latin typeface="Times New Roman" panose="02020603050405020304" pitchFamily="18" charset="0"/>
                <a:cs typeface="Times New Roman" panose="02020603050405020304" pitchFamily="18" charset="0"/>
              </a:rPr>
              <a:t>入</a:t>
            </a:r>
            <a:r>
              <a:rPr lang="zh-CN" altLang="zh-CN" sz="2600" kern="100" dirty="0">
                <a:solidFill>
                  <a:srgbClr val="262626"/>
                </a:solidFill>
                <a:latin typeface="Times New Roman" panose="02020603050405020304" pitchFamily="18" charset="0"/>
                <a:cs typeface="Times New Roman" panose="02020603050405020304" pitchFamily="18" charset="0"/>
              </a:rPr>
              <a:t>该浓度葡萄糖溶液后培养液的</a:t>
            </a:r>
            <a:r>
              <a:rPr lang="zh-CN" altLang="zh-CN" sz="2600" kern="100" dirty="0" smtClean="0">
                <a:solidFill>
                  <a:srgbClr val="262626"/>
                </a:solidFill>
                <a:latin typeface="Times New Roman" panose="02020603050405020304" pitchFamily="18" charset="0"/>
                <a:cs typeface="Times New Roman" panose="02020603050405020304" pitchFamily="18" charset="0"/>
              </a:rPr>
              <a:t>渗透</a:t>
            </a:r>
            <a:endParaRPr lang="en-US" altLang="zh-CN" sz="2600" kern="100" dirty="0" smtClean="0">
              <a:solidFill>
                <a:srgbClr val="262626"/>
              </a:solidFill>
              <a:latin typeface="Times New Roman" panose="02020603050405020304" pitchFamily="18" charset="0"/>
              <a:cs typeface="Times New Roman" panose="02020603050405020304" pitchFamily="18" charset="0"/>
            </a:endParaRPr>
          </a:p>
          <a:p>
            <a:pPr algn="just">
              <a:lnSpc>
                <a:spcPct val="150000"/>
              </a:lnSpc>
              <a:spcAft>
                <a:spcPts val="0"/>
              </a:spcAft>
              <a:tabLst>
                <a:tab pos="2970530" algn="l"/>
              </a:tabLst>
            </a:pPr>
            <a:r>
              <a:rPr lang="zh-CN" altLang="zh-CN" sz="2600" kern="100" dirty="0" smtClean="0">
                <a:solidFill>
                  <a:srgbClr val="262626"/>
                </a:solidFill>
                <a:latin typeface="Times New Roman" panose="02020603050405020304" pitchFamily="18" charset="0"/>
                <a:cs typeface="Times New Roman" panose="02020603050405020304" pitchFamily="18" charset="0"/>
              </a:rPr>
              <a:t>压</a:t>
            </a:r>
            <a:r>
              <a:rPr lang="en-US" altLang="zh-CN" sz="2600" kern="100" dirty="0">
                <a:solidFill>
                  <a:srgbClr val="262626"/>
                </a:solidFill>
                <a:latin typeface="Times New Roman" panose="02020603050405020304" pitchFamily="18" charset="0"/>
                <a:cs typeface="Courier New" panose="02070309020205020404" pitchFamily="49" charset="0"/>
              </a:rPr>
              <a:t>________(</a:t>
            </a:r>
            <a:r>
              <a:rPr lang="zh-CN" altLang="zh-CN" sz="2600" kern="100" dirty="0">
                <a:solidFill>
                  <a:srgbClr val="262626"/>
                </a:solidFill>
                <a:latin typeface="Times New Roman" panose="02020603050405020304" pitchFamily="18" charset="0"/>
                <a:cs typeface="Times New Roman" panose="02020603050405020304" pitchFamily="18" charset="0"/>
              </a:rPr>
              <a:t>填</a:t>
            </a:r>
            <a:r>
              <a:rPr lang="en-US" altLang="zh-CN" sz="2600" kern="100" dirty="0">
                <a:solidFill>
                  <a:srgbClr val="262626"/>
                </a:solidFill>
                <a:latin typeface="宋体" panose="02010600030101010101" pitchFamily="2" charset="-122"/>
                <a:cs typeface="Times New Roman" panose="02020603050405020304" pitchFamily="18" charset="0"/>
              </a:rPr>
              <a:t>“</a:t>
            </a:r>
            <a:r>
              <a:rPr lang="zh-CN" altLang="zh-CN" sz="2600" kern="100" dirty="0">
                <a:solidFill>
                  <a:srgbClr val="262626"/>
                </a:solidFill>
                <a:latin typeface="Times New Roman" panose="02020603050405020304" pitchFamily="18" charset="0"/>
                <a:cs typeface="Times New Roman" panose="02020603050405020304" pitchFamily="18" charset="0"/>
              </a:rPr>
              <a:t>升高</a:t>
            </a:r>
            <a:r>
              <a:rPr lang="en-US" altLang="zh-CN" sz="2600" kern="100" dirty="0">
                <a:solidFill>
                  <a:srgbClr val="262626"/>
                </a:solidFill>
                <a:latin typeface="宋体" panose="02010600030101010101" pitchFamily="2" charset="-122"/>
                <a:cs typeface="Times New Roman" panose="02020603050405020304" pitchFamily="18" charset="0"/>
              </a:rPr>
              <a:t>”</a:t>
            </a:r>
            <a:r>
              <a:rPr lang="zh-CN" altLang="zh-CN" sz="2600" kern="100" dirty="0">
                <a:solidFill>
                  <a:srgbClr val="262626"/>
                </a:solidFill>
                <a:latin typeface="Times New Roman" panose="02020603050405020304" pitchFamily="18" charset="0"/>
                <a:cs typeface="Times New Roman" panose="02020603050405020304" pitchFamily="18" charset="0"/>
              </a:rPr>
              <a:t>或</a:t>
            </a:r>
            <a:r>
              <a:rPr lang="en-US" altLang="zh-CN" sz="2600" kern="100" dirty="0">
                <a:solidFill>
                  <a:srgbClr val="262626"/>
                </a:solidFill>
                <a:latin typeface="宋体" panose="02010600030101010101" pitchFamily="2" charset="-122"/>
                <a:cs typeface="Times New Roman" panose="02020603050405020304" pitchFamily="18" charset="0"/>
              </a:rPr>
              <a:t>“</a:t>
            </a:r>
            <a:r>
              <a:rPr lang="zh-CN" altLang="zh-CN" sz="2600" kern="100" dirty="0">
                <a:solidFill>
                  <a:srgbClr val="262626"/>
                </a:solidFill>
                <a:latin typeface="Times New Roman" panose="02020603050405020304" pitchFamily="18" charset="0"/>
                <a:cs typeface="Times New Roman" panose="02020603050405020304" pitchFamily="18" charset="0"/>
              </a:rPr>
              <a:t>降低</a:t>
            </a:r>
            <a:r>
              <a:rPr lang="en-US" altLang="zh-CN" sz="2600" kern="100" dirty="0">
                <a:solidFill>
                  <a:srgbClr val="262626"/>
                </a:solidFill>
                <a:latin typeface="宋体" panose="02010600030101010101" pitchFamily="2" charset="-122"/>
                <a:cs typeface="Times New Roman" panose="02020603050405020304" pitchFamily="18" charset="0"/>
              </a:rPr>
              <a:t>”</a:t>
            </a:r>
            <a:r>
              <a:rPr lang="en-US" altLang="zh-CN" sz="2600" kern="100" dirty="0">
                <a:solidFill>
                  <a:srgbClr val="262626"/>
                </a:solidFill>
                <a:latin typeface="Times New Roman" panose="02020603050405020304" pitchFamily="18" charset="0"/>
                <a:cs typeface="Courier New" panose="02070309020205020404" pitchFamily="49" charset="0"/>
              </a:rPr>
              <a:t>)</a:t>
            </a:r>
            <a:r>
              <a:rPr lang="zh-CN" altLang="zh-CN" sz="2600" kern="100" dirty="0" smtClean="0">
                <a:solidFill>
                  <a:srgbClr val="262626"/>
                </a:solidFill>
                <a:latin typeface="Times New Roman" panose="02020603050405020304" pitchFamily="18" charset="0"/>
                <a:cs typeface="Times New Roman" panose="02020603050405020304" pitchFamily="18" charset="0"/>
              </a:rPr>
              <a:t>，</a:t>
            </a:r>
            <a:endParaRPr lang="en-US" altLang="zh-CN" sz="2600" kern="100" dirty="0" smtClean="0">
              <a:solidFill>
                <a:srgbClr val="262626"/>
              </a:solidFill>
              <a:latin typeface="Times New Roman" panose="02020603050405020304" pitchFamily="18" charset="0"/>
              <a:cs typeface="Times New Roman" panose="02020603050405020304" pitchFamily="18" charset="0"/>
            </a:endParaRPr>
          </a:p>
          <a:p>
            <a:pPr algn="just">
              <a:lnSpc>
                <a:spcPct val="150000"/>
              </a:lnSpc>
              <a:spcAft>
                <a:spcPts val="0"/>
              </a:spcAft>
              <a:tabLst>
                <a:tab pos="2970530" algn="l"/>
              </a:tabLst>
            </a:pPr>
            <a:r>
              <a:rPr lang="en-US" altLang="zh-CN" sz="2600" kern="100" dirty="0" smtClean="0">
                <a:solidFill>
                  <a:srgbClr val="262626"/>
                </a:solidFill>
                <a:latin typeface="Times New Roman" panose="02020603050405020304" pitchFamily="18" charset="0"/>
                <a:cs typeface="Courier New" panose="02070309020205020404" pitchFamily="49" charset="0"/>
              </a:rPr>
              <a:t>B</a:t>
            </a:r>
            <a:r>
              <a:rPr lang="zh-CN" altLang="zh-CN" sz="2600" kern="100" dirty="0">
                <a:solidFill>
                  <a:srgbClr val="262626"/>
                </a:solidFill>
                <a:latin typeface="Times New Roman" panose="02020603050405020304" pitchFamily="18" charset="0"/>
                <a:cs typeface="Times New Roman" panose="02020603050405020304" pitchFamily="18" charset="0"/>
              </a:rPr>
              <a:t>组实验结果可说明渗透压的变化对</a:t>
            </a:r>
            <a:r>
              <a:rPr lang="en-US" altLang="zh-CN" sz="2600" kern="100" dirty="0">
                <a:solidFill>
                  <a:srgbClr val="262626"/>
                </a:solidFill>
                <a:latin typeface="Times New Roman" panose="02020603050405020304" pitchFamily="18" charset="0"/>
                <a:cs typeface="Courier New" panose="02070309020205020404" pitchFamily="49" charset="0"/>
              </a:rPr>
              <a:t>C</a:t>
            </a:r>
            <a:r>
              <a:rPr lang="zh-CN" altLang="zh-CN" sz="2600" kern="100" dirty="0">
                <a:solidFill>
                  <a:srgbClr val="262626"/>
                </a:solidFill>
                <a:latin typeface="Times New Roman" panose="02020603050405020304" pitchFamily="18" charset="0"/>
                <a:cs typeface="Times New Roman" panose="02020603050405020304" pitchFamily="18" charset="0"/>
              </a:rPr>
              <a:t>组结果</a:t>
            </a:r>
            <a:r>
              <a:rPr lang="en-US" altLang="zh-CN" sz="2600" kern="100" dirty="0">
                <a:solidFill>
                  <a:srgbClr val="262626"/>
                </a:solidFill>
                <a:latin typeface="Times New Roman" panose="02020603050405020304" pitchFamily="18" charset="0"/>
                <a:cs typeface="Courier New" panose="02070309020205020404" pitchFamily="49" charset="0"/>
              </a:rPr>
              <a:t>________(</a:t>
            </a:r>
            <a:r>
              <a:rPr lang="zh-CN" altLang="zh-CN" sz="2600" kern="100" dirty="0">
                <a:solidFill>
                  <a:srgbClr val="262626"/>
                </a:solidFill>
                <a:latin typeface="Times New Roman" panose="02020603050405020304" pitchFamily="18" charset="0"/>
                <a:cs typeface="Times New Roman" panose="02020603050405020304" pitchFamily="18" charset="0"/>
              </a:rPr>
              <a:t>域</a:t>
            </a:r>
            <a:r>
              <a:rPr lang="en-US" altLang="zh-CN" sz="2600" kern="100" dirty="0">
                <a:solidFill>
                  <a:srgbClr val="262626"/>
                </a:solidFill>
                <a:latin typeface="宋体" panose="02010600030101010101" pitchFamily="2" charset="-122"/>
                <a:cs typeface="Times New Roman" panose="02020603050405020304" pitchFamily="18" charset="0"/>
              </a:rPr>
              <a:t>“</a:t>
            </a:r>
            <a:r>
              <a:rPr lang="zh-CN" altLang="zh-CN" sz="2600" kern="100" dirty="0">
                <a:solidFill>
                  <a:srgbClr val="262626"/>
                </a:solidFill>
                <a:latin typeface="Times New Roman" panose="02020603050405020304" pitchFamily="18" charset="0"/>
                <a:cs typeface="Times New Roman" panose="02020603050405020304" pitchFamily="18" charset="0"/>
              </a:rPr>
              <a:t>有</a:t>
            </a:r>
            <a:r>
              <a:rPr lang="en-US" altLang="zh-CN" sz="2600" kern="100" dirty="0">
                <a:solidFill>
                  <a:srgbClr val="262626"/>
                </a:solidFill>
                <a:latin typeface="宋体" panose="02010600030101010101" pitchFamily="2" charset="-122"/>
                <a:cs typeface="Times New Roman" panose="02020603050405020304" pitchFamily="18" charset="0"/>
              </a:rPr>
              <a:t>”</a:t>
            </a:r>
            <a:r>
              <a:rPr lang="zh-CN" altLang="zh-CN" sz="2600" kern="100" dirty="0">
                <a:solidFill>
                  <a:srgbClr val="262626"/>
                </a:solidFill>
                <a:latin typeface="Times New Roman" panose="02020603050405020304" pitchFamily="18" charset="0"/>
                <a:cs typeface="Times New Roman" panose="02020603050405020304" pitchFamily="18" charset="0"/>
              </a:rPr>
              <a:t>或</a:t>
            </a:r>
            <a:r>
              <a:rPr lang="en-US" altLang="zh-CN" sz="2600" kern="100" dirty="0">
                <a:solidFill>
                  <a:srgbClr val="262626"/>
                </a:solidFill>
                <a:latin typeface="宋体" panose="02010600030101010101" pitchFamily="2" charset="-122"/>
                <a:cs typeface="Times New Roman" panose="02020603050405020304" pitchFamily="18" charset="0"/>
              </a:rPr>
              <a:t>“</a:t>
            </a:r>
            <a:r>
              <a:rPr lang="zh-CN" altLang="zh-CN" sz="2600" kern="100" dirty="0">
                <a:solidFill>
                  <a:srgbClr val="262626"/>
                </a:solidFill>
                <a:latin typeface="Times New Roman" panose="02020603050405020304" pitchFamily="18" charset="0"/>
                <a:cs typeface="Times New Roman" panose="02020603050405020304" pitchFamily="18" charset="0"/>
              </a:rPr>
              <a:t>没有</a:t>
            </a:r>
            <a:r>
              <a:rPr lang="en-US" altLang="zh-CN" sz="2600" kern="100" dirty="0">
                <a:solidFill>
                  <a:srgbClr val="262626"/>
                </a:solidFill>
                <a:latin typeface="宋体" panose="02010600030101010101" pitchFamily="2" charset="-122"/>
                <a:cs typeface="Times New Roman" panose="02020603050405020304" pitchFamily="18" charset="0"/>
              </a:rPr>
              <a:t>”</a:t>
            </a:r>
            <a:r>
              <a:rPr lang="en-US" altLang="zh-CN" sz="2600" kern="100" dirty="0">
                <a:solidFill>
                  <a:srgbClr val="262626"/>
                </a:solidFill>
                <a:latin typeface="Times New Roman" panose="02020603050405020304" pitchFamily="18" charset="0"/>
                <a:cs typeface="Courier New" panose="02070309020205020404" pitchFamily="49" charset="0"/>
              </a:rPr>
              <a:t>)</a:t>
            </a:r>
            <a:r>
              <a:rPr lang="zh-CN" altLang="zh-CN" sz="2600" kern="100" dirty="0">
                <a:solidFill>
                  <a:srgbClr val="262626"/>
                </a:solidFill>
                <a:latin typeface="Times New Roman" panose="02020603050405020304" pitchFamily="18" charset="0"/>
                <a:cs typeface="Times New Roman" panose="02020603050405020304" pitchFamily="18" charset="0"/>
              </a:rPr>
              <a:t>干扰。图甲中，</a:t>
            </a:r>
            <a:r>
              <a:rPr lang="en-US" altLang="zh-CN" sz="2600" kern="100" dirty="0">
                <a:solidFill>
                  <a:srgbClr val="262626"/>
                </a:solidFill>
                <a:latin typeface="Times New Roman" panose="02020603050405020304" pitchFamily="18" charset="0"/>
                <a:cs typeface="Courier New" panose="02070309020205020404" pitchFamily="49" charset="0"/>
              </a:rPr>
              <a:t>A</a:t>
            </a:r>
            <a:r>
              <a:rPr lang="zh-CN" altLang="zh-CN" sz="2600" kern="100" dirty="0">
                <a:solidFill>
                  <a:srgbClr val="262626"/>
                </a:solidFill>
                <a:latin typeface="Times New Roman" panose="02020603050405020304" pitchFamily="18" charset="0"/>
                <a:cs typeface="Times New Roman" panose="02020603050405020304" pitchFamily="18" charset="0"/>
              </a:rPr>
              <a:t>组和</a:t>
            </a:r>
            <a:r>
              <a:rPr lang="en-US" altLang="zh-CN" sz="2600" kern="100" dirty="0">
                <a:solidFill>
                  <a:srgbClr val="262626"/>
                </a:solidFill>
                <a:latin typeface="Times New Roman" panose="02020603050405020304" pitchFamily="18" charset="0"/>
                <a:cs typeface="Courier New" panose="02070309020205020404" pitchFamily="49" charset="0"/>
              </a:rPr>
              <a:t>C</a:t>
            </a:r>
            <a:r>
              <a:rPr lang="zh-CN" altLang="zh-CN" sz="2600" kern="100" dirty="0">
                <a:solidFill>
                  <a:srgbClr val="262626"/>
                </a:solidFill>
                <a:latin typeface="Times New Roman" panose="02020603050405020304" pitchFamily="18" charset="0"/>
                <a:cs typeface="Times New Roman" panose="02020603050405020304" pitchFamily="18" charset="0"/>
              </a:rPr>
              <a:t>组的实验结果说明蛋白激酶</a:t>
            </a:r>
            <a:r>
              <a:rPr lang="en-US" altLang="zh-CN" sz="2600" kern="100" dirty="0" err="1">
                <a:solidFill>
                  <a:srgbClr val="262626"/>
                </a:solidFill>
                <a:latin typeface="Times New Roman" panose="02020603050405020304" pitchFamily="18" charset="0"/>
                <a:cs typeface="Courier New" panose="02070309020205020404" pitchFamily="49" charset="0"/>
              </a:rPr>
              <a:t>cPKCγ</a:t>
            </a:r>
            <a:r>
              <a:rPr lang="zh-CN" altLang="zh-CN" sz="2600" kern="100" dirty="0">
                <a:solidFill>
                  <a:srgbClr val="262626"/>
                </a:solidFill>
                <a:latin typeface="Times New Roman" panose="02020603050405020304" pitchFamily="18" charset="0"/>
                <a:cs typeface="Times New Roman" panose="02020603050405020304" pitchFamily="18" charset="0"/>
              </a:rPr>
              <a:t>对海马神经元自噬水平的影响是</a:t>
            </a:r>
            <a:r>
              <a:rPr lang="en-US" altLang="zh-CN" sz="2600" kern="100" dirty="0" smtClean="0">
                <a:solidFill>
                  <a:srgbClr val="262626"/>
                </a:solidFill>
                <a:latin typeface="Times New Roman" panose="02020603050405020304" pitchFamily="18" charset="0"/>
                <a:cs typeface="Courier New" panose="02070309020205020404" pitchFamily="49" charset="0"/>
              </a:rPr>
              <a:t>___________________________________________________________</a:t>
            </a:r>
          </a:p>
          <a:p>
            <a:pPr algn="just">
              <a:lnSpc>
                <a:spcPct val="150000"/>
              </a:lnSpc>
              <a:spcAft>
                <a:spcPts val="0"/>
              </a:spcAft>
              <a:tabLst>
                <a:tab pos="2970530" algn="l"/>
              </a:tabLst>
            </a:pPr>
            <a:r>
              <a:rPr lang="en-US" altLang="zh-CN" sz="2600" kern="100" dirty="0" smtClean="0">
                <a:solidFill>
                  <a:srgbClr val="262626"/>
                </a:solidFill>
                <a:latin typeface="Times New Roman" panose="02020603050405020304" pitchFamily="18" charset="0"/>
                <a:cs typeface="Courier New" panose="02070309020205020404" pitchFamily="49" charset="0"/>
              </a:rPr>
              <a:t>_____________________________________________</a:t>
            </a:r>
            <a:r>
              <a:rPr lang="en-US" altLang="zh-CN" sz="2600" kern="100" dirty="0">
                <a:solidFill>
                  <a:srgbClr val="262626"/>
                </a:solidFill>
                <a:latin typeface="Times New Roman" panose="02020603050405020304" pitchFamily="18" charset="0"/>
                <a:cs typeface="Courier New" panose="02070309020205020404" pitchFamily="49" charset="0"/>
              </a:rPr>
              <a:t>_____</a:t>
            </a:r>
            <a:r>
              <a:rPr lang="en-US" altLang="zh-CN" sz="2600" kern="100" dirty="0" smtClean="0">
                <a:solidFill>
                  <a:srgbClr val="262626"/>
                </a:solidFill>
                <a:latin typeface="Times New Roman" panose="02020603050405020304" pitchFamily="18" charset="0"/>
                <a:cs typeface="Courier New" panose="02070309020205020404" pitchFamily="49" charset="0"/>
              </a:rPr>
              <a:t>_</a:t>
            </a:r>
            <a:r>
              <a:rPr lang="zh-CN" altLang="zh-CN" sz="2600" kern="100" dirty="0">
                <a:solidFill>
                  <a:srgbClr val="262626"/>
                </a:solidFill>
                <a:latin typeface="Times New Roman" panose="02020603050405020304" pitchFamily="18" charset="0"/>
                <a:cs typeface="Times New Roman" panose="02020603050405020304" pitchFamily="18" charset="0"/>
              </a:rPr>
              <a:t>。</a:t>
            </a:r>
            <a:endParaRPr lang="zh-CN" altLang="zh-CN" sz="1050" kern="100" dirty="0">
              <a:effectLst/>
              <a:latin typeface="宋体" panose="02010600030101010101" pitchFamily="2" charset="-122"/>
              <a:ea typeface="宋体" panose="02010600030101010101" pitchFamily="2" charset="-122"/>
              <a:cs typeface="Courier New" panose="02070309020205020404" pitchFamily="49" charset="0"/>
            </a:endParaRPr>
          </a:p>
        </p:txBody>
      </p:sp>
      <p:pic>
        <p:nvPicPr>
          <p:cNvPr id="7170" name="Picture 2" descr="13kts75"/>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122614" y="812295"/>
            <a:ext cx="6026621" cy="2953759"/>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矩形 1"/>
          <p:cNvSpPr/>
          <p:nvPr/>
        </p:nvSpPr>
        <p:spPr>
          <a:xfrm>
            <a:off x="947695" y="3237985"/>
            <a:ext cx="851515" cy="492443"/>
          </a:xfrm>
          <a:prstGeom prst="rect">
            <a:avLst/>
          </a:prstGeom>
        </p:spPr>
        <p:txBody>
          <a:bodyPr wrap="none">
            <a:spAutoFit/>
          </a:bodyPr>
          <a:lstStyle/>
          <a:p>
            <a:r>
              <a:rPr lang="zh-CN" altLang="zh-CN" sz="2600">
                <a:solidFill>
                  <a:srgbClr val="C00000"/>
                </a:solidFill>
                <a:latin typeface="Times New Roman" panose="02020603050405020304" pitchFamily="18" charset="0"/>
                <a:ea typeface="微软雅黑" panose="020B0503020204020204" charset="-122"/>
                <a:cs typeface="Times New Roman" panose="02020603050405020304" pitchFamily="18" charset="0"/>
                <a:sym typeface="Times New Roman" panose="02020603050405020304" pitchFamily="18" charset="0"/>
              </a:rPr>
              <a:t>降低</a:t>
            </a:r>
            <a:endParaRPr lang="zh-CN" altLang="en-US" sz="2600">
              <a:solidFill>
                <a:srgbClr val="C00000"/>
              </a:solidFill>
              <a:latin typeface="Times New Roman" panose="02020603050405020304" pitchFamily="18" charset="0"/>
              <a:ea typeface="微软雅黑" panose="020B0503020204020204" charset="-122"/>
              <a:sym typeface="Times New Roman" panose="02020603050405020304" pitchFamily="18" charset="0"/>
            </a:endParaRPr>
          </a:p>
        </p:txBody>
      </p:sp>
      <p:sp>
        <p:nvSpPr>
          <p:cNvPr id="3" name="矩形 2"/>
          <p:cNvSpPr/>
          <p:nvPr/>
        </p:nvSpPr>
        <p:spPr>
          <a:xfrm>
            <a:off x="7237783" y="3831780"/>
            <a:ext cx="851515" cy="492443"/>
          </a:xfrm>
          <a:prstGeom prst="rect">
            <a:avLst/>
          </a:prstGeom>
        </p:spPr>
        <p:txBody>
          <a:bodyPr wrap="none">
            <a:spAutoFit/>
          </a:bodyPr>
          <a:lstStyle/>
          <a:p>
            <a:r>
              <a:rPr lang="zh-CN" altLang="zh-CN" sz="2600">
                <a:solidFill>
                  <a:srgbClr val="C00000"/>
                </a:solidFill>
                <a:latin typeface="Times New Roman" panose="02020603050405020304" pitchFamily="18" charset="0"/>
                <a:ea typeface="微软雅黑" panose="020B0503020204020204" charset="-122"/>
                <a:cs typeface="Times New Roman" panose="02020603050405020304" pitchFamily="18" charset="0"/>
                <a:sym typeface="Times New Roman" panose="02020603050405020304" pitchFamily="18" charset="0"/>
              </a:rPr>
              <a:t>没有</a:t>
            </a:r>
            <a:endParaRPr lang="zh-CN" altLang="en-US" sz="2600">
              <a:solidFill>
                <a:srgbClr val="C00000"/>
              </a:solidFill>
              <a:latin typeface="Times New Roman" panose="02020603050405020304" pitchFamily="18" charset="0"/>
              <a:ea typeface="微软雅黑" panose="020B0503020204020204" charset="-122"/>
              <a:sym typeface="Times New Roman" panose="02020603050405020304" pitchFamily="18" charset="0"/>
            </a:endParaRPr>
          </a:p>
        </p:txBody>
      </p:sp>
      <p:sp>
        <p:nvSpPr>
          <p:cNvPr id="4" name="矩形 3"/>
          <p:cNvSpPr/>
          <p:nvPr/>
        </p:nvSpPr>
        <p:spPr>
          <a:xfrm>
            <a:off x="566977" y="4884086"/>
            <a:ext cx="11126669" cy="1292662"/>
          </a:xfrm>
          <a:prstGeom prst="rect">
            <a:avLst/>
          </a:prstGeom>
        </p:spPr>
        <p:txBody>
          <a:bodyPr>
            <a:spAutoFit/>
          </a:bodyPr>
          <a:lstStyle/>
          <a:p>
            <a:pPr>
              <a:lnSpc>
                <a:spcPct val="150000"/>
              </a:lnSpc>
            </a:pPr>
            <a:r>
              <a:rPr lang="en-US" altLang="zh-CN" sz="2600" dirty="0" smtClean="0">
                <a:solidFill>
                  <a:srgbClr val="C00000"/>
                </a:solidFill>
                <a:latin typeface="Times New Roman" panose="02020603050405020304" pitchFamily="18" charset="0"/>
                <a:ea typeface="微软雅黑" panose="020B0503020204020204" charset="-122"/>
                <a:cs typeface="Times New Roman" panose="02020603050405020304" pitchFamily="18" charset="0"/>
                <a:sym typeface="Times New Roman" panose="02020603050405020304" pitchFamily="18" charset="0"/>
              </a:rPr>
              <a:t>		</a:t>
            </a:r>
            <a:r>
              <a:rPr lang="zh-CN" altLang="zh-CN" sz="2600" dirty="0" smtClean="0">
                <a:solidFill>
                  <a:srgbClr val="C00000"/>
                </a:solidFill>
                <a:latin typeface="Times New Roman" panose="02020603050405020304" pitchFamily="18" charset="0"/>
                <a:ea typeface="微软雅黑" panose="020B0503020204020204" charset="-122"/>
                <a:cs typeface="Times New Roman" panose="02020603050405020304" pitchFamily="18" charset="0"/>
                <a:sym typeface="Times New Roman" panose="02020603050405020304" pitchFamily="18" charset="0"/>
              </a:rPr>
              <a:t>葡萄糖</a:t>
            </a:r>
            <a:r>
              <a:rPr lang="zh-CN" altLang="zh-CN" sz="2600" dirty="0">
                <a:solidFill>
                  <a:srgbClr val="C00000"/>
                </a:solidFill>
                <a:latin typeface="Times New Roman" panose="02020603050405020304" pitchFamily="18" charset="0"/>
                <a:ea typeface="微软雅黑" panose="020B0503020204020204" charset="-122"/>
                <a:cs typeface="Times New Roman" panose="02020603050405020304" pitchFamily="18" charset="0"/>
                <a:sym typeface="Times New Roman" panose="02020603050405020304" pitchFamily="18" charset="0"/>
              </a:rPr>
              <a:t>浓度正常时，蛋白激酶</a:t>
            </a:r>
            <a:r>
              <a:rPr lang="en-US" altLang="zh-CN" sz="2600" dirty="0" err="1">
                <a:solidFill>
                  <a:srgbClr val="C00000"/>
                </a:solidFill>
                <a:latin typeface="Times New Roman" panose="02020603050405020304" pitchFamily="18" charset="0"/>
                <a:ea typeface="微软雅黑" panose="020B0503020204020204" charset="-122"/>
                <a:sym typeface="Times New Roman" panose="02020603050405020304" pitchFamily="18" charset="0"/>
              </a:rPr>
              <a:t>cPKCγ</a:t>
            </a:r>
            <a:r>
              <a:rPr lang="zh-CN" altLang="zh-CN" sz="2600" dirty="0">
                <a:solidFill>
                  <a:srgbClr val="C00000"/>
                </a:solidFill>
                <a:latin typeface="Times New Roman" panose="02020603050405020304" pitchFamily="18" charset="0"/>
                <a:ea typeface="微软雅黑" panose="020B0503020204020204" charset="-122"/>
                <a:cs typeface="Times New Roman" panose="02020603050405020304" pitchFamily="18" charset="0"/>
                <a:sym typeface="Times New Roman" panose="02020603050405020304" pitchFamily="18" charset="0"/>
              </a:rPr>
              <a:t>对细胞自噬水平无影响，葡萄糖浓度高时，蛋白激酶</a:t>
            </a:r>
            <a:r>
              <a:rPr lang="en-US" altLang="zh-CN" sz="2600" dirty="0" err="1">
                <a:solidFill>
                  <a:srgbClr val="C00000"/>
                </a:solidFill>
                <a:latin typeface="Times New Roman" panose="02020603050405020304" pitchFamily="18" charset="0"/>
                <a:ea typeface="微软雅黑" panose="020B0503020204020204" charset="-122"/>
                <a:sym typeface="Times New Roman" panose="02020603050405020304" pitchFamily="18" charset="0"/>
              </a:rPr>
              <a:t>cPKCγ</a:t>
            </a:r>
            <a:r>
              <a:rPr lang="zh-CN" altLang="zh-CN" sz="2600" dirty="0">
                <a:solidFill>
                  <a:srgbClr val="C00000"/>
                </a:solidFill>
                <a:latin typeface="Times New Roman" panose="02020603050405020304" pitchFamily="18" charset="0"/>
                <a:ea typeface="微软雅黑" panose="020B0503020204020204" charset="-122"/>
                <a:cs typeface="Times New Roman" panose="02020603050405020304" pitchFamily="18" charset="0"/>
                <a:sym typeface="Times New Roman" panose="02020603050405020304" pitchFamily="18" charset="0"/>
              </a:rPr>
              <a:t>能提高细胞自噬水平</a:t>
            </a:r>
            <a:endParaRPr lang="zh-CN" altLang="en-US" sz="2600" dirty="0">
              <a:solidFill>
                <a:srgbClr val="C00000"/>
              </a:solidFill>
              <a:latin typeface="Times New Roman" panose="02020603050405020304" pitchFamily="18" charset="0"/>
              <a:ea typeface="微软雅黑" panose="020B0503020204020204" charset="-122"/>
              <a:sym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linds(horizont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linds(horizontal)">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utoUpdateAnimBg="0"/>
      <p:bldP spid="3" grpId="0" autoUpdateAnimBg="0"/>
      <p:bldP spid="4" grpId="0" autoUpdateAnimBg="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236019" y="3728836"/>
            <a:ext cx="11773191" cy="1848559"/>
          </a:xfrm>
          <a:prstGeom prst="rect">
            <a:avLst/>
          </a:prstGeom>
        </p:spPr>
        <p:txBody>
          <a:bodyPr wrap="square" lIns="121898" tIns="60948" rIns="121898" bIns="60948">
            <a:spAutoFit/>
          </a:bodyPr>
          <a:lstStyle/>
          <a:p>
            <a:pPr algn="just">
              <a:lnSpc>
                <a:spcPct val="150000"/>
              </a:lnSpc>
              <a:spcAft>
                <a:spcPts val="0"/>
              </a:spcAft>
              <a:tabLst>
                <a:tab pos="2970530" algn="l"/>
              </a:tabLst>
            </a:pPr>
            <a:r>
              <a:rPr lang="en-US" altLang="zh-CN" sz="2600" kern="100">
                <a:solidFill>
                  <a:srgbClr val="262626"/>
                </a:solidFill>
                <a:latin typeface="Times New Roman" panose="02020603050405020304" pitchFamily="18" charset="0"/>
                <a:cs typeface="Courier New" panose="02070309020205020404" pitchFamily="49" charset="0"/>
              </a:rPr>
              <a:t>(3)</a:t>
            </a:r>
            <a:r>
              <a:rPr lang="zh-CN" altLang="zh-CN" sz="2600" kern="100">
                <a:solidFill>
                  <a:srgbClr val="262626"/>
                </a:solidFill>
                <a:latin typeface="Times New Roman" panose="02020603050405020304" pitchFamily="18" charset="0"/>
                <a:cs typeface="Times New Roman" panose="02020603050405020304" pitchFamily="18" charset="0"/>
              </a:rPr>
              <a:t>图乙中</a:t>
            </a:r>
            <a:r>
              <a:rPr lang="en-US" altLang="zh-CN" sz="2600" kern="100">
                <a:solidFill>
                  <a:srgbClr val="262626"/>
                </a:solidFill>
                <a:latin typeface="Times New Roman" panose="02020603050405020304" pitchFamily="18" charset="0"/>
                <a:cs typeface="Courier New" panose="02070309020205020404" pitchFamily="49" charset="0"/>
              </a:rPr>
              <a:t>a</a:t>
            </a:r>
            <a:r>
              <a:rPr lang="zh-CN" altLang="zh-CN" sz="2600" kern="100">
                <a:solidFill>
                  <a:srgbClr val="262626"/>
                </a:solidFill>
                <a:latin typeface="Times New Roman" panose="02020603050405020304" pitchFamily="18" charset="0"/>
                <a:cs typeface="Times New Roman" panose="02020603050405020304" pitchFamily="18" charset="0"/>
              </a:rPr>
              <a:t>、</a:t>
            </a:r>
            <a:r>
              <a:rPr lang="en-US" altLang="zh-CN" sz="2600" kern="100">
                <a:solidFill>
                  <a:srgbClr val="262626"/>
                </a:solidFill>
                <a:latin typeface="Times New Roman" panose="02020603050405020304" pitchFamily="18" charset="0"/>
                <a:cs typeface="Courier New" panose="02070309020205020404" pitchFamily="49" charset="0"/>
              </a:rPr>
              <a:t>b</a:t>
            </a:r>
            <a:r>
              <a:rPr lang="zh-CN" altLang="zh-CN" sz="2600" kern="100">
                <a:solidFill>
                  <a:srgbClr val="262626"/>
                </a:solidFill>
                <a:latin typeface="Times New Roman" panose="02020603050405020304" pitchFamily="18" charset="0"/>
                <a:cs typeface="Times New Roman" panose="02020603050405020304" pitchFamily="18" charset="0"/>
              </a:rPr>
              <a:t>两条曲线所对应的实验动物分别是</a:t>
            </a:r>
            <a:r>
              <a:rPr lang="en-US" altLang="zh-CN" sz="2600" kern="100">
                <a:solidFill>
                  <a:srgbClr val="262626"/>
                </a:solidFill>
                <a:latin typeface="Times New Roman" panose="02020603050405020304" pitchFamily="18" charset="0"/>
                <a:cs typeface="Courier New" panose="02070309020205020404" pitchFamily="49" charset="0"/>
              </a:rPr>
              <a:t>________(</a:t>
            </a:r>
            <a:r>
              <a:rPr lang="zh-CN" altLang="zh-CN" sz="2600" kern="100">
                <a:solidFill>
                  <a:srgbClr val="262626"/>
                </a:solidFill>
                <a:latin typeface="Times New Roman" panose="02020603050405020304" pitchFamily="18" charset="0"/>
                <a:cs typeface="Times New Roman" panose="02020603050405020304" pitchFamily="18" charset="0"/>
              </a:rPr>
              <a:t>填标号</a:t>
            </a:r>
            <a:r>
              <a:rPr lang="en-US" altLang="zh-CN" sz="2600" kern="100">
                <a:solidFill>
                  <a:srgbClr val="262626"/>
                </a:solidFill>
                <a:latin typeface="Times New Roman" panose="02020603050405020304" pitchFamily="18" charset="0"/>
                <a:cs typeface="Courier New" panose="02070309020205020404" pitchFamily="49" charset="0"/>
              </a:rPr>
              <a:t>)</a:t>
            </a:r>
            <a:r>
              <a:rPr lang="zh-CN" altLang="zh-CN" sz="2600" kern="100">
                <a:solidFill>
                  <a:srgbClr val="262626"/>
                </a:solidFill>
                <a:latin typeface="Times New Roman" panose="02020603050405020304" pitchFamily="18" charset="0"/>
                <a:cs typeface="Times New Roman" panose="02020603050405020304" pitchFamily="18" charset="0"/>
              </a:rPr>
              <a:t>。</a:t>
            </a:r>
            <a:endParaRPr lang="zh-CN" altLang="zh-CN" sz="1050" kern="100">
              <a:latin typeface="宋体" panose="02010600030101010101" pitchFamily="2" charset="-122"/>
              <a:ea typeface="宋体" panose="02010600030101010101" pitchFamily="2" charset="-122"/>
              <a:cs typeface="Courier New" panose="02070309020205020404" pitchFamily="49" charset="0"/>
            </a:endParaRPr>
          </a:p>
          <a:p>
            <a:pPr algn="just">
              <a:lnSpc>
                <a:spcPct val="150000"/>
              </a:lnSpc>
              <a:spcAft>
                <a:spcPts val="0"/>
              </a:spcAft>
              <a:tabLst>
                <a:tab pos="2970530" algn="l"/>
              </a:tabLst>
            </a:pPr>
            <a:r>
              <a:rPr lang="en-US" altLang="zh-CN" sz="2600" kern="100">
                <a:solidFill>
                  <a:srgbClr val="262626"/>
                </a:solidFill>
                <a:latin typeface="宋体" panose="02010600030101010101" pitchFamily="2" charset="-122"/>
                <a:cs typeface="Times New Roman" panose="02020603050405020304" pitchFamily="18" charset="0"/>
              </a:rPr>
              <a:t>①</a:t>
            </a:r>
            <a:r>
              <a:rPr lang="zh-CN" altLang="zh-CN" sz="2600" kern="100">
                <a:solidFill>
                  <a:srgbClr val="262626"/>
                </a:solidFill>
                <a:latin typeface="Times New Roman" panose="02020603050405020304" pitchFamily="18" charset="0"/>
                <a:cs typeface="Times New Roman" panose="02020603050405020304" pitchFamily="18" charset="0"/>
              </a:rPr>
              <a:t>正常小鼠　</a:t>
            </a:r>
            <a:r>
              <a:rPr lang="en-US" altLang="zh-CN" sz="2600" kern="100">
                <a:solidFill>
                  <a:srgbClr val="262626"/>
                </a:solidFill>
                <a:latin typeface="宋体" panose="02010600030101010101" pitchFamily="2" charset="-122"/>
                <a:cs typeface="Times New Roman" panose="02020603050405020304" pitchFamily="18" charset="0"/>
              </a:rPr>
              <a:t>②</a:t>
            </a:r>
            <a:r>
              <a:rPr lang="zh-CN" altLang="zh-CN" sz="2600" kern="100">
                <a:solidFill>
                  <a:srgbClr val="262626"/>
                </a:solidFill>
                <a:latin typeface="Times New Roman" panose="02020603050405020304" pitchFamily="18" charset="0"/>
                <a:cs typeface="Times New Roman" panose="02020603050405020304" pitchFamily="18" charset="0"/>
              </a:rPr>
              <a:t>敲除</a:t>
            </a:r>
            <a:r>
              <a:rPr lang="en-US" altLang="zh-CN" sz="2600" i="1" kern="100">
                <a:solidFill>
                  <a:srgbClr val="262626"/>
                </a:solidFill>
                <a:latin typeface="Times New Roman" panose="02020603050405020304" pitchFamily="18" charset="0"/>
                <a:cs typeface="Courier New" panose="02070309020205020404" pitchFamily="49" charset="0"/>
              </a:rPr>
              <a:t>cPKCγ</a:t>
            </a:r>
            <a:r>
              <a:rPr lang="zh-CN" altLang="zh-CN" sz="2600" kern="100">
                <a:solidFill>
                  <a:srgbClr val="262626"/>
                </a:solidFill>
                <a:latin typeface="Times New Roman" panose="02020603050405020304" pitchFamily="18" charset="0"/>
                <a:cs typeface="Times New Roman" panose="02020603050405020304" pitchFamily="18" charset="0"/>
              </a:rPr>
              <a:t>基因的小鼠　</a:t>
            </a:r>
            <a:endParaRPr lang="zh-CN" altLang="zh-CN" sz="1050" kern="100">
              <a:latin typeface="宋体" panose="02010600030101010101" pitchFamily="2" charset="-122"/>
              <a:ea typeface="宋体" panose="02010600030101010101" pitchFamily="2" charset="-122"/>
              <a:cs typeface="Courier New" panose="02070309020205020404" pitchFamily="49" charset="0"/>
            </a:endParaRPr>
          </a:p>
          <a:p>
            <a:pPr algn="just">
              <a:lnSpc>
                <a:spcPct val="150000"/>
              </a:lnSpc>
              <a:spcAft>
                <a:spcPts val="0"/>
              </a:spcAft>
              <a:tabLst>
                <a:tab pos="2970530" algn="l"/>
              </a:tabLst>
            </a:pPr>
            <a:r>
              <a:rPr lang="en-US" altLang="zh-CN" sz="2600" kern="100">
                <a:solidFill>
                  <a:srgbClr val="262626"/>
                </a:solidFill>
                <a:latin typeface="宋体" panose="02010600030101010101" pitchFamily="2" charset="-122"/>
                <a:cs typeface="Times New Roman" panose="02020603050405020304" pitchFamily="18" charset="0"/>
              </a:rPr>
              <a:t>③</a:t>
            </a:r>
            <a:r>
              <a:rPr lang="en-US" altLang="zh-CN" sz="2600" kern="100">
                <a:solidFill>
                  <a:srgbClr val="262626"/>
                </a:solidFill>
                <a:latin typeface="Times New Roman" panose="02020603050405020304" pitchFamily="18" charset="0"/>
                <a:cs typeface="Courier New" panose="02070309020205020404" pitchFamily="49" charset="0"/>
              </a:rPr>
              <a:t>TD</a:t>
            </a:r>
            <a:r>
              <a:rPr lang="zh-CN" altLang="zh-CN" sz="2600" kern="100">
                <a:solidFill>
                  <a:srgbClr val="262626"/>
                </a:solidFill>
                <a:latin typeface="Times New Roman" panose="02020603050405020304" pitchFamily="18" charset="0"/>
                <a:cs typeface="Times New Roman" panose="02020603050405020304" pitchFamily="18" charset="0"/>
              </a:rPr>
              <a:t>小鼠　</a:t>
            </a:r>
            <a:r>
              <a:rPr lang="en-US" altLang="zh-CN" sz="2600" kern="100">
                <a:solidFill>
                  <a:srgbClr val="262626"/>
                </a:solidFill>
                <a:latin typeface="宋体" panose="02010600030101010101" pitchFamily="2" charset="-122"/>
                <a:cs typeface="Times New Roman" panose="02020603050405020304" pitchFamily="18" charset="0"/>
              </a:rPr>
              <a:t>④</a:t>
            </a:r>
            <a:r>
              <a:rPr lang="zh-CN" altLang="zh-CN" sz="2600" kern="100">
                <a:solidFill>
                  <a:srgbClr val="262626"/>
                </a:solidFill>
                <a:latin typeface="Times New Roman" panose="02020603050405020304" pitchFamily="18" charset="0"/>
                <a:cs typeface="Times New Roman" panose="02020603050405020304" pitchFamily="18" charset="0"/>
              </a:rPr>
              <a:t>敲除</a:t>
            </a:r>
            <a:r>
              <a:rPr lang="en-US" altLang="zh-CN" sz="2600" i="1" kern="100">
                <a:solidFill>
                  <a:srgbClr val="262626"/>
                </a:solidFill>
                <a:latin typeface="Times New Roman" panose="02020603050405020304" pitchFamily="18" charset="0"/>
                <a:cs typeface="Courier New" panose="02070309020205020404" pitchFamily="49" charset="0"/>
              </a:rPr>
              <a:t>cPKCγ</a:t>
            </a:r>
            <a:r>
              <a:rPr lang="zh-CN" altLang="zh-CN" sz="2600" kern="100">
                <a:solidFill>
                  <a:srgbClr val="262626"/>
                </a:solidFill>
                <a:latin typeface="Times New Roman" panose="02020603050405020304" pitchFamily="18" charset="0"/>
                <a:cs typeface="Times New Roman" panose="02020603050405020304" pitchFamily="18" charset="0"/>
              </a:rPr>
              <a:t>基因的</a:t>
            </a:r>
            <a:r>
              <a:rPr lang="en-US" altLang="zh-CN" sz="2600" kern="100">
                <a:solidFill>
                  <a:srgbClr val="262626"/>
                </a:solidFill>
                <a:latin typeface="Times New Roman" panose="02020603050405020304" pitchFamily="18" charset="0"/>
                <a:cs typeface="Courier New" panose="02070309020205020404" pitchFamily="49" charset="0"/>
              </a:rPr>
              <a:t>TD</a:t>
            </a:r>
            <a:r>
              <a:rPr lang="zh-CN" altLang="zh-CN" sz="2600" kern="100">
                <a:solidFill>
                  <a:srgbClr val="262626"/>
                </a:solidFill>
                <a:latin typeface="Times New Roman" panose="02020603050405020304" pitchFamily="18" charset="0"/>
                <a:cs typeface="Times New Roman" panose="02020603050405020304" pitchFamily="18" charset="0"/>
              </a:rPr>
              <a:t>小鼠</a:t>
            </a:r>
            <a:endParaRPr lang="zh-CN" altLang="zh-CN" sz="1050" kern="100">
              <a:effectLst/>
              <a:latin typeface="宋体" panose="02010600030101010101" pitchFamily="2" charset="-122"/>
              <a:ea typeface="宋体" panose="02010600030101010101" pitchFamily="2" charset="-122"/>
              <a:cs typeface="Courier New" panose="02070309020205020404" pitchFamily="49" charset="0"/>
            </a:endParaRPr>
          </a:p>
        </p:txBody>
      </p:sp>
      <p:pic>
        <p:nvPicPr>
          <p:cNvPr id="7170" name="Picture 2" descr="13kts75"/>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109303" y="871670"/>
            <a:ext cx="6026621" cy="2953759"/>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矩形 1"/>
          <p:cNvSpPr/>
          <p:nvPr/>
        </p:nvSpPr>
        <p:spPr>
          <a:xfrm>
            <a:off x="7634929" y="3831779"/>
            <a:ext cx="851515" cy="492443"/>
          </a:xfrm>
          <a:prstGeom prst="rect">
            <a:avLst/>
          </a:prstGeom>
        </p:spPr>
        <p:txBody>
          <a:bodyPr wrap="none">
            <a:spAutoFit/>
          </a:bodyPr>
          <a:lstStyle/>
          <a:p>
            <a:r>
              <a:rPr lang="en-US" altLang="zh-CN" sz="2600">
                <a:solidFill>
                  <a:srgbClr val="C00000"/>
                </a:solidFill>
                <a:latin typeface="Times New Roman" panose="02020603050405020304" pitchFamily="18" charset="0"/>
                <a:ea typeface="微软雅黑" panose="020B0503020204020204" charset="-122"/>
                <a:cs typeface="Times New Roman" panose="02020603050405020304" pitchFamily="18" charset="0"/>
                <a:sym typeface="Times New Roman" panose="02020603050405020304" pitchFamily="18" charset="0"/>
              </a:rPr>
              <a:t>④③</a:t>
            </a:r>
            <a:endParaRPr lang="zh-CN" altLang="en-US" sz="2600" dirty="0">
              <a:solidFill>
                <a:srgbClr val="C00000"/>
              </a:solidFill>
              <a:latin typeface="Times New Roman" panose="02020603050405020304" pitchFamily="18" charset="0"/>
              <a:ea typeface="微软雅黑" panose="020B0503020204020204" charset="-122"/>
              <a:sym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utoUpdateAnimBg="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236019" y="3728836"/>
            <a:ext cx="11773191" cy="1923579"/>
          </a:xfrm>
          <a:prstGeom prst="rect">
            <a:avLst/>
          </a:prstGeom>
        </p:spPr>
        <p:txBody>
          <a:bodyPr wrap="square" lIns="121898" tIns="60948" rIns="121898" bIns="60948">
            <a:spAutoFit/>
          </a:bodyPr>
          <a:lstStyle/>
          <a:p>
            <a:pPr algn="just">
              <a:lnSpc>
                <a:spcPct val="150000"/>
              </a:lnSpc>
              <a:spcAft>
                <a:spcPts val="0"/>
              </a:spcAft>
              <a:tabLst>
                <a:tab pos="2970530" algn="l"/>
              </a:tabLst>
            </a:pPr>
            <a:r>
              <a:rPr lang="en-US" altLang="zh-CN" sz="2600" kern="100" dirty="0">
                <a:solidFill>
                  <a:srgbClr val="262626"/>
                </a:solidFill>
                <a:latin typeface="Times New Roman" panose="02020603050405020304" pitchFamily="18" charset="0"/>
                <a:cs typeface="Courier New" panose="02070309020205020404" pitchFamily="49" charset="0"/>
              </a:rPr>
              <a:t>(4)</a:t>
            </a:r>
            <a:r>
              <a:rPr lang="zh-CN" altLang="zh-CN" sz="2600" kern="100" dirty="0">
                <a:solidFill>
                  <a:srgbClr val="262626"/>
                </a:solidFill>
                <a:latin typeface="Times New Roman" panose="02020603050405020304" pitchFamily="18" charset="0"/>
                <a:cs typeface="Times New Roman" panose="02020603050405020304" pitchFamily="18" charset="0"/>
              </a:rPr>
              <a:t>对</a:t>
            </a:r>
            <a:r>
              <a:rPr lang="en-US" altLang="zh-CN" sz="2600" kern="100" dirty="0">
                <a:solidFill>
                  <a:srgbClr val="262626"/>
                </a:solidFill>
                <a:latin typeface="Times New Roman" panose="02020603050405020304" pitchFamily="18" charset="0"/>
                <a:cs typeface="Courier New" panose="02070309020205020404" pitchFamily="49" charset="0"/>
              </a:rPr>
              <a:t>TD</a:t>
            </a:r>
            <a:r>
              <a:rPr lang="zh-CN" altLang="zh-CN" sz="2600" kern="100" dirty="0">
                <a:solidFill>
                  <a:srgbClr val="262626"/>
                </a:solidFill>
                <a:latin typeface="Times New Roman" panose="02020603050405020304" pitchFamily="18" charset="0"/>
                <a:cs typeface="Times New Roman" panose="02020603050405020304" pitchFamily="18" charset="0"/>
              </a:rPr>
              <a:t>小鼠进行干预后，小鼠的记忆能力得到显著提高。基于本研究，写出</a:t>
            </a:r>
            <a:r>
              <a:rPr lang="en-US" altLang="zh-CN" sz="2600" kern="100" dirty="0">
                <a:solidFill>
                  <a:srgbClr val="262626"/>
                </a:solidFill>
                <a:latin typeface="Times New Roman" panose="02020603050405020304" pitchFamily="18" charset="0"/>
                <a:cs typeface="Courier New" panose="02070309020205020404" pitchFamily="49" charset="0"/>
              </a:rPr>
              <a:t>2</a:t>
            </a:r>
            <a:r>
              <a:rPr lang="zh-CN" altLang="zh-CN" sz="2600" kern="100" dirty="0">
                <a:solidFill>
                  <a:srgbClr val="262626"/>
                </a:solidFill>
                <a:latin typeface="Times New Roman" panose="02020603050405020304" pitchFamily="18" charset="0"/>
                <a:cs typeface="Times New Roman" panose="02020603050405020304" pitchFamily="18" charset="0"/>
              </a:rPr>
              <a:t>种可能的干预思路：</a:t>
            </a:r>
            <a:r>
              <a:rPr lang="en-US" altLang="zh-CN" sz="2600" kern="100" dirty="0" smtClean="0">
                <a:solidFill>
                  <a:srgbClr val="262626"/>
                </a:solidFill>
                <a:latin typeface="Times New Roman" panose="02020603050405020304" pitchFamily="18" charset="0"/>
                <a:cs typeface="Courier New" panose="02070309020205020404" pitchFamily="49" charset="0"/>
              </a:rPr>
              <a:t>___________________________________________________</a:t>
            </a:r>
          </a:p>
          <a:p>
            <a:pPr algn="just">
              <a:lnSpc>
                <a:spcPct val="150000"/>
              </a:lnSpc>
              <a:spcAft>
                <a:spcPts val="0"/>
              </a:spcAft>
              <a:tabLst>
                <a:tab pos="2970530" algn="l"/>
              </a:tabLst>
            </a:pPr>
            <a:r>
              <a:rPr lang="en-US" altLang="zh-CN" sz="2600" kern="100" dirty="0" smtClean="0">
                <a:solidFill>
                  <a:srgbClr val="262626"/>
                </a:solidFill>
                <a:latin typeface="Times New Roman" panose="02020603050405020304" pitchFamily="18" charset="0"/>
                <a:cs typeface="Courier New" panose="02070309020205020404" pitchFamily="49" charset="0"/>
              </a:rPr>
              <a:t>____________________________________</a:t>
            </a:r>
            <a:r>
              <a:rPr lang="en-US" altLang="zh-CN" sz="2600" kern="100" dirty="0">
                <a:solidFill>
                  <a:srgbClr val="262626"/>
                </a:solidFill>
                <a:latin typeface="Times New Roman" panose="02020603050405020304" pitchFamily="18" charset="0"/>
                <a:cs typeface="Courier New" panose="02070309020205020404" pitchFamily="49" charset="0"/>
              </a:rPr>
              <a:t>___</a:t>
            </a:r>
            <a:r>
              <a:rPr lang="en-US" altLang="zh-CN" sz="2600" kern="100" dirty="0" smtClean="0">
                <a:solidFill>
                  <a:srgbClr val="262626"/>
                </a:solidFill>
                <a:latin typeface="Times New Roman" panose="02020603050405020304" pitchFamily="18" charset="0"/>
                <a:cs typeface="Courier New" panose="02070309020205020404" pitchFamily="49" charset="0"/>
              </a:rPr>
              <a:t>_</a:t>
            </a:r>
            <a:r>
              <a:rPr lang="zh-CN" altLang="zh-CN" sz="2600" kern="100" dirty="0">
                <a:solidFill>
                  <a:srgbClr val="262626"/>
                </a:solidFill>
                <a:latin typeface="Times New Roman" panose="02020603050405020304" pitchFamily="18" charset="0"/>
                <a:cs typeface="Times New Roman" panose="02020603050405020304" pitchFamily="18" charset="0"/>
              </a:rPr>
              <a:t>。</a:t>
            </a:r>
            <a:endParaRPr lang="zh-CN" altLang="zh-CN" sz="1050" kern="100" dirty="0">
              <a:effectLst/>
              <a:latin typeface="宋体" panose="02010600030101010101" pitchFamily="2" charset="-122"/>
              <a:ea typeface="宋体" panose="02010600030101010101" pitchFamily="2" charset="-122"/>
              <a:cs typeface="Courier New" panose="02070309020205020404" pitchFamily="49" charset="0"/>
            </a:endParaRPr>
          </a:p>
        </p:txBody>
      </p:sp>
      <p:pic>
        <p:nvPicPr>
          <p:cNvPr id="7170" name="Picture 2" descr="13kts75"/>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109303" y="871670"/>
            <a:ext cx="6026621" cy="2953759"/>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矩形 1"/>
          <p:cNvSpPr/>
          <p:nvPr/>
        </p:nvSpPr>
        <p:spPr>
          <a:xfrm>
            <a:off x="479298" y="4251019"/>
            <a:ext cx="11350315" cy="1292662"/>
          </a:xfrm>
          <a:prstGeom prst="rect">
            <a:avLst/>
          </a:prstGeom>
        </p:spPr>
        <p:txBody>
          <a:bodyPr>
            <a:spAutoFit/>
          </a:bodyPr>
          <a:lstStyle/>
          <a:p>
            <a:pPr algn="just">
              <a:lnSpc>
                <a:spcPct val="150000"/>
              </a:lnSpc>
              <a:spcAft>
                <a:spcPts val="0"/>
              </a:spcAft>
              <a:tabLst>
                <a:tab pos="2970530" algn="l"/>
              </a:tabLst>
            </a:pPr>
            <a:r>
              <a:rPr lang="en-US" altLang="zh-CN" sz="2600" kern="100" dirty="0" smtClean="0">
                <a:solidFill>
                  <a:srgbClr val="C00000"/>
                </a:solidFill>
                <a:latin typeface="Times New Roman" panose="02020603050405020304" pitchFamily="18" charset="0"/>
                <a:ea typeface="微软雅黑" panose="020B0503020204020204" charset="-122"/>
                <a:cs typeface="Times New Roman" panose="02020603050405020304" pitchFamily="18" charset="0"/>
                <a:sym typeface="Times New Roman" panose="02020603050405020304" pitchFamily="18" charset="0"/>
              </a:rPr>
              <a:t>	 </a:t>
            </a:r>
            <a:r>
              <a:rPr lang="zh-CN" altLang="zh-CN" sz="2600" kern="100" dirty="0" smtClean="0">
                <a:solidFill>
                  <a:srgbClr val="C00000"/>
                </a:solidFill>
                <a:latin typeface="Times New Roman" panose="02020603050405020304" pitchFamily="18" charset="0"/>
                <a:ea typeface="微软雅黑" panose="020B0503020204020204" charset="-122"/>
                <a:cs typeface="Times New Roman" panose="02020603050405020304" pitchFamily="18" charset="0"/>
                <a:sym typeface="Times New Roman" panose="02020603050405020304" pitchFamily="18" charset="0"/>
              </a:rPr>
              <a:t>降低</a:t>
            </a:r>
            <a:r>
              <a:rPr lang="zh-CN" altLang="zh-CN" sz="2600" kern="100" dirty="0">
                <a:solidFill>
                  <a:srgbClr val="C00000"/>
                </a:solidFill>
                <a:latin typeface="Times New Roman" panose="02020603050405020304" pitchFamily="18" charset="0"/>
                <a:ea typeface="微软雅黑" panose="020B0503020204020204" charset="-122"/>
                <a:cs typeface="Times New Roman" panose="02020603050405020304" pitchFamily="18" charset="0"/>
                <a:sym typeface="Times New Roman" panose="02020603050405020304" pitchFamily="18" charset="0"/>
              </a:rPr>
              <a:t>血糖浓度，提高蛋白激酶</a:t>
            </a:r>
            <a:r>
              <a:rPr lang="en-US" altLang="zh-CN" sz="2600" kern="100" dirty="0" err="1">
                <a:solidFill>
                  <a:srgbClr val="C00000"/>
                </a:solidFill>
                <a:latin typeface="Times New Roman" panose="02020603050405020304" pitchFamily="18" charset="0"/>
                <a:ea typeface="微软雅黑" panose="020B0503020204020204" charset="-122"/>
                <a:cs typeface="Courier New" panose="02070309020205020404" pitchFamily="49" charset="0"/>
                <a:sym typeface="Times New Roman" panose="02020603050405020304" pitchFamily="18" charset="0"/>
              </a:rPr>
              <a:t>cPKCγ</a:t>
            </a:r>
            <a:r>
              <a:rPr lang="zh-CN" altLang="zh-CN" sz="2600" kern="100" dirty="0">
                <a:solidFill>
                  <a:srgbClr val="C00000"/>
                </a:solidFill>
                <a:latin typeface="Times New Roman" panose="02020603050405020304" pitchFamily="18" charset="0"/>
                <a:ea typeface="微软雅黑" panose="020B0503020204020204" charset="-122"/>
                <a:cs typeface="Times New Roman" panose="02020603050405020304" pitchFamily="18" charset="0"/>
                <a:sym typeface="Times New Roman" panose="02020603050405020304" pitchFamily="18" charset="0"/>
              </a:rPr>
              <a:t>的表达水平，提高蛋白激酶</a:t>
            </a:r>
            <a:r>
              <a:rPr lang="en-US" altLang="zh-CN" sz="2600" kern="100" dirty="0" err="1">
                <a:solidFill>
                  <a:srgbClr val="C00000"/>
                </a:solidFill>
                <a:latin typeface="Times New Roman" panose="02020603050405020304" pitchFamily="18" charset="0"/>
                <a:ea typeface="微软雅黑" panose="020B0503020204020204" charset="-122"/>
                <a:cs typeface="Courier New" panose="02070309020205020404" pitchFamily="49" charset="0"/>
                <a:sym typeface="Times New Roman" panose="02020603050405020304" pitchFamily="18" charset="0"/>
              </a:rPr>
              <a:t>cPKCγ</a:t>
            </a:r>
            <a:r>
              <a:rPr lang="zh-CN" altLang="zh-CN" sz="2600" kern="100" dirty="0">
                <a:solidFill>
                  <a:srgbClr val="C00000"/>
                </a:solidFill>
                <a:latin typeface="Times New Roman" panose="02020603050405020304" pitchFamily="18" charset="0"/>
                <a:ea typeface="微软雅黑" panose="020B0503020204020204" charset="-122"/>
                <a:cs typeface="Times New Roman" panose="02020603050405020304" pitchFamily="18" charset="0"/>
                <a:sym typeface="Times New Roman" panose="02020603050405020304" pitchFamily="18" charset="0"/>
              </a:rPr>
              <a:t>的活性，抑制</a:t>
            </a:r>
            <a:r>
              <a:rPr lang="en-US" altLang="zh-CN" sz="2600" kern="100" dirty="0">
                <a:solidFill>
                  <a:srgbClr val="C00000"/>
                </a:solidFill>
                <a:latin typeface="Times New Roman" panose="02020603050405020304" pitchFamily="18" charset="0"/>
                <a:ea typeface="微软雅黑" panose="020B0503020204020204" charset="-122"/>
                <a:cs typeface="Courier New" panose="02070309020205020404" pitchFamily="49" charset="0"/>
                <a:sym typeface="Times New Roman" panose="02020603050405020304" pitchFamily="18" charset="0"/>
              </a:rPr>
              <a:t>Tau</a:t>
            </a:r>
            <a:r>
              <a:rPr lang="zh-CN" altLang="zh-CN" sz="2600" kern="100" dirty="0">
                <a:solidFill>
                  <a:srgbClr val="C00000"/>
                </a:solidFill>
                <a:latin typeface="Times New Roman" panose="02020603050405020304" pitchFamily="18" charset="0"/>
                <a:ea typeface="微软雅黑" panose="020B0503020204020204" charset="-122"/>
                <a:cs typeface="Times New Roman" panose="02020603050405020304" pitchFamily="18" charset="0"/>
                <a:sym typeface="Times New Roman" panose="02020603050405020304" pitchFamily="18" charset="0"/>
              </a:rPr>
              <a:t>酶磷酸化</a:t>
            </a:r>
            <a:endParaRPr lang="zh-CN" altLang="zh-CN" sz="2600" kern="100" dirty="0">
              <a:solidFill>
                <a:srgbClr val="C00000"/>
              </a:solidFill>
              <a:effectLst/>
              <a:latin typeface="Times New Roman" panose="02020603050405020304" pitchFamily="18" charset="0"/>
              <a:ea typeface="微软雅黑" panose="020B0503020204020204" charset="-122"/>
              <a:cs typeface="Courier New" panose="02070309020205020404" pitchFamily="49" charset="0"/>
              <a:sym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utoUpdateAnimBg="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574675" y="363855"/>
            <a:ext cx="11021695" cy="1339215"/>
          </a:xfrm>
          <a:prstGeom prst="rect">
            <a:avLst/>
          </a:prstGeom>
        </p:spPr>
        <p:txBody>
          <a:bodyPr wrap="square">
            <a:noAutofit/>
          </a:bodyPr>
          <a:lstStyle/>
          <a:p>
            <a:pPr marL="0" indent="0" algn="l" defTabSz="266700" fontAlgn="ctr">
              <a:lnSpc>
                <a:spcPct val="150000"/>
              </a:lnSpc>
              <a:spcBef>
                <a:spcPct val="0"/>
              </a:spcBef>
              <a:spcAft>
                <a:spcPct val="0"/>
              </a:spcAft>
            </a:pPr>
            <a:r>
              <a:rPr lang="zh-CN" altLang="en-US" sz="2400">
                <a:solidFill>
                  <a:srgbClr val="000000"/>
                </a:solidFill>
                <a:highlight>
                  <a:srgbClr val="FFFF00"/>
                </a:highlight>
                <a:latin typeface="微软雅黑" panose="020B0503020204020204" charset="-122"/>
                <a:ea typeface="微软雅黑" panose="020B0503020204020204" charset="-122"/>
                <a:cs typeface="微软雅黑" panose="020B0503020204020204" charset="-122"/>
              </a:rPr>
              <a:t>（</a:t>
            </a:r>
            <a:r>
              <a:rPr lang="en-US" altLang="zh-CN" sz="2400">
                <a:solidFill>
                  <a:srgbClr val="000000"/>
                </a:solidFill>
                <a:highlight>
                  <a:srgbClr val="FFFF00"/>
                </a:highlight>
                <a:latin typeface="微软雅黑" panose="020B0503020204020204" charset="-122"/>
                <a:ea typeface="微软雅黑" panose="020B0503020204020204" charset="-122"/>
                <a:cs typeface="微软雅黑" panose="020B0503020204020204" charset="-122"/>
              </a:rPr>
              <a:t>2021</a:t>
            </a:r>
            <a:r>
              <a:rPr lang="zh-CN" altLang="en-US" sz="2400">
                <a:solidFill>
                  <a:srgbClr val="000000"/>
                </a:solidFill>
                <a:highlight>
                  <a:srgbClr val="FFFF00"/>
                </a:highlight>
                <a:latin typeface="微软雅黑" panose="020B0503020204020204" charset="-122"/>
                <a:ea typeface="微软雅黑" panose="020B0503020204020204" charset="-122"/>
                <a:cs typeface="微软雅黑" panose="020B0503020204020204" charset="-122"/>
              </a:rPr>
              <a:t>北京）</a:t>
            </a:r>
            <a:r>
              <a:rPr lang="zh-CN" altLang="en-US" sz="2400">
                <a:solidFill>
                  <a:srgbClr val="000000"/>
                </a:solidFill>
                <a:latin typeface="微软雅黑" panose="020B0503020204020204" charset="-122"/>
                <a:ea typeface="微软雅黑" panose="020B0503020204020204" charset="-122"/>
                <a:cs typeface="微软雅黑" panose="020B0503020204020204" charset="-122"/>
              </a:rPr>
              <a:t>胰岛素是调节血糖的重要激素，研究者研制了一种“智能”胰岛素（</a:t>
            </a:r>
            <a:r>
              <a:rPr lang="en-US" altLang="zh-CN" sz="2400">
                <a:solidFill>
                  <a:srgbClr val="000000"/>
                </a:solidFill>
                <a:latin typeface="微软雅黑" panose="020B0503020204020204" charset="-122"/>
                <a:ea typeface="微软雅黑" panose="020B0503020204020204" charset="-122"/>
                <a:cs typeface="微软雅黑" panose="020B0503020204020204" charset="-122"/>
              </a:rPr>
              <a:t>IA</a:t>
            </a:r>
            <a:r>
              <a:rPr lang="zh-CN" altLang="en-US" sz="2400">
                <a:solidFill>
                  <a:srgbClr val="000000"/>
                </a:solidFill>
                <a:latin typeface="微软雅黑" panose="020B0503020204020204" charset="-122"/>
                <a:ea typeface="微软雅黑" panose="020B0503020204020204" charset="-122"/>
                <a:cs typeface="微软雅黑" panose="020B0503020204020204" charset="-122"/>
              </a:rPr>
              <a:t>）并对其展开了系列实验，以期用于糖尿病的治疗。</a:t>
            </a:r>
          </a:p>
        </p:txBody>
      </p:sp>
      <p:pic>
        <p:nvPicPr>
          <p:cNvPr id="3" name="图片 2"/>
          <p:cNvPicPr/>
          <p:nvPr/>
        </p:nvPicPr>
        <p:blipFill>
          <a:blip r:embed="rId2"/>
          <a:stretch>
            <a:fillRect/>
          </a:stretch>
        </p:blipFill>
        <p:spPr>
          <a:xfrm>
            <a:off x="3556000" y="4025265"/>
            <a:ext cx="6350" cy="6350"/>
          </a:xfrm>
          <a:prstGeom prst="rect">
            <a:avLst/>
          </a:prstGeom>
        </p:spPr>
      </p:pic>
      <p:pic>
        <p:nvPicPr>
          <p:cNvPr id="5" name="图片 4" descr="学科网(www.zxxk.com)--教育资源门户，提供试卷、教案、课件、论文、素材以及各类教学资源下载，还有大量而丰富的教学相关资讯！"/>
          <p:cNvPicPr>
            <a:picLocks noChangeAspect="1"/>
          </p:cNvPicPr>
          <p:nvPr/>
        </p:nvPicPr>
        <p:blipFill>
          <a:blip r:embed="rId3"/>
          <a:srcRect r="56764" b="18776"/>
          <a:stretch>
            <a:fillRect/>
          </a:stretch>
        </p:blipFill>
        <p:spPr>
          <a:xfrm>
            <a:off x="1430655" y="1912620"/>
            <a:ext cx="2813685" cy="2514600"/>
          </a:xfrm>
          <a:prstGeom prst="rect">
            <a:avLst/>
          </a:prstGeom>
          <a:noFill/>
          <a:ln>
            <a:noFill/>
          </a:ln>
        </p:spPr>
      </p:pic>
      <p:pic>
        <p:nvPicPr>
          <p:cNvPr id="100005" name="图片 100005" descr="@@@e178d1cf-536b-4233-9142-5670b3124524"/>
          <p:cNvPicPr>
            <a:picLocks noChangeAspect="1"/>
          </p:cNvPicPr>
          <p:nvPr/>
        </p:nvPicPr>
        <p:blipFill>
          <a:blip r:embed="rId4"/>
          <a:stretch>
            <a:fillRect/>
          </a:stretch>
        </p:blipFill>
        <p:spPr>
          <a:xfrm>
            <a:off x="5168900" y="2009140"/>
            <a:ext cx="6426835" cy="292163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7"/>
          <p:cNvSpPr txBox="1"/>
          <p:nvPr>
            <p:custDataLst>
              <p:tags r:id="rId1"/>
            </p:custDataLst>
          </p:nvPr>
        </p:nvSpPr>
        <p:spPr>
          <a:xfrm>
            <a:off x="-23350" y="744502"/>
            <a:ext cx="2990464" cy="521970"/>
          </a:xfrm>
          <a:prstGeom prst="rect">
            <a:avLst/>
          </a:prstGeom>
          <a:noFill/>
        </p:spPr>
        <p:txBody>
          <a:bodyPr wrap="square" rtlCol="0">
            <a:spAutoFit/>
          </a:bodyPr>
          <a:lstStyle/>
          <a:p>
            <a:pPr algn="l">
              <a:lnSpc>
                <a:spcPct val="100000"/>
              </a:lnSpc>
              <a:spcBef>
                <a:spcPct val="0"/>
              </a:spcBef>
              <a:spcAft>
                <a:spcPct val="0"/>
              </a:spcAft>
              <a:buClrTx/>
              <a:buSzTx/>
              <a:buFontTx/>
            </a:pPr>
            <a:r>
              <a:rPr lang="en-US" altLang="zh-CN" sz="2800" b="1">
                <a:solidFill>
                  <a:srgbClr val="1D0DEF"/>
                </a:solidFill>
                <a:effectLst/>
                <a:latin typeface="Arial Black" panose="020B0A04020102020204" charset="0"/>
                <a:ea typeface="微软雅黑" panose="020B0503020204020204" charset="-122"/>
                <a:cs typeface="Arial Black" panose="020B0A04020102020204" charset="0"/>
                <a:sym typeface="+mn-ea"/>
              </a:rPr>
              <a:t>1.血糖的概念:</a:t>
            </a:r>
          </a:p>
        </p:txBody>
      </p:sp>
      <p:sp>
        <p:nvSpPr>
          <p:cNvPr id="9" name="文本框 8"/>
          <p:cNvSpPr txBox="1"/>
          <p:nvPr>
            <p:custDataLst>
              <p:tags r:id="rId2"/>
            </p:custDataLst>
          </p:nvPr>
        </p:nvSpPr>
        <p:spPr>
          <a:xfrm>
            <a:off x="2669440" y="707684"/>
            <a:ext cx="8699704" cy="583565"/>
          </a:xfrm>
          <a:prstGeom prst="rect">
            <a:avLst/>
          </a:prstGeom>
          <a:noFill/>
        </p:spPr>
        <p:txBody>
          <a:bodyPr wrap="square" rtlCol="0">
            <a:spAutoFit/>
          </a:bodyPr>
          <a:lstStyle/>
          <a:p>
            <a:pPr algn="l">
              <a:lnSpc>
                <a:spcPct val="100000"/>
              </a:lnSpc>
              <a:spcBef>
                <a:spcPct val="0"/>
              </a:spcBef>
              <a:spcAft>
                <a:spcPct val="0"/>
              </a:spcAft>
              <a:buClrTx/>
              <a:buSzTx/>
              <a:buFontTx/>
            </a:pPr>
            <a:r>
              <a:rPr lang="en-US" sz="3200" b="1" smtClean="0">
                <a:solidFill>
                  <a:schemeClr val="tx1"/>
                </a:solidFill>
                <a:latin typeface="Arial Black" panose="020B0A04020102020204" charset="0"/>
                <a:ea typeface="微软雅黑" panose="020B0503020204020204" charset="-122"/>
                <a:cs typeface="Arial Black" panose="020B0A04020102020204" charset="0"/>
                <a:sym typeface="+mn-ea"/>
              </a:rPr>
              <a:t>____</a:t>
            </a:r>
            <a:r>
              <a:rPr lang="en-US" sz="3200" b="1" smtClean="0">
                <a:latin typeface="Arial Black" panose="020B0A04020102020204" charset="0"/>
                <a:ea typeface="微软雅黑" panose="020B0503020204020204" charset="-122"/>
                <a:cs typeface="Arial Black" panose="020B0A04020102020204" charset="0"/>
                <a:sym typeface="+mn-ea"/>
              </a:rPr>
              <a:t>___</a:t>
            </a:r>
            <a:r>
              <a:rPr lang="en-US" sz="3200" b="1" smtClean="0">
                <a:solidFill>
                  <a:schemeClr val="tx1"/>
                </a:solidFill>
                <a:latin typeface="Arial Black" panose="020B0A04020102020204" charset="0"/>
                <a:ea typeface="微软雅黑" panose="020B0503020204020204" charset="-122"/>
                <a:cs typeface="Arial Black" panose="020B0A04020102020204" charset="0"/>
                <a:sym typeface="+mn-ea"/>
              </a:rPr>
              <a:t>_____</a:t>
            </a:r>
            <a:r>
              <a:rPr lang="zh-CN" altLang="en-US" sz="2800" b="1" smtClean="0">
                <a:solidFill>
                  <a:schemeClr val="tx1"/>
                </a:solidFill>
                <a:latin typeface="Arial Black" panose="020B0A04020102020204" charset="0"/>
                <a:ea typeface="微软雅黑" panose="020B0503020204020204" charset="-122"/>
                <a:cs typeface="Arial Black" panose="020B0A04020102020204" charset="0"/>
                <a:sym typeface="+mn-ea"/>
              </a:rPr>
              <a:t>称为血糖，主要是</a:t>
            </a:r>
            <a:r>
              <a:rPr lang="en-US" altLang="zh-CN" sz="2800" b="1" smtClean="0">
                <a:solidFill>
                  <a:schemeClr val="tx1"/>
                </a:solidFill>
                <a:latin typeface="Arial Black" panose="020B0A04020102020204" charset="0"/>
                <a:ea typeface="微软雅黑" panose="020B0503020204020204" charset="-122"/>
                <a:cs typeface="Arial Black" panose="020B0A04020102020204" charset="0"/>
                <a:sym typeface="+mn-ea"/>
              </a:rPr>
              <a:t>__</a:t>
            </a:r>
            <a:r>
              <a:rPr lang="zh-CN" altLang="en-US" sz="2800" b="1" smtClean="0">
                <a:solidFill>
                  <a:srgbClr val="FF0000"/>
                </a:solidFill>
                <a:latin typeface="Arial Black" panose="020B0A04020102020204" charset="0"/>
                <a:ea typeface="微软雅黑" panose="020B0503020204020204" charset="-122"/>
                <a:cs typeface="Arial Black" panose="020B0A04020102020204" charset="0"/>
                <a:sym typeface="+mn-ea"/>
              </a:rPr>
              <a:t>_____</a:t>
            </a:r>
          </a:p>
        </p:txBody>
      </p:sp>
      <p:sp>
        <p:nvSpPr>
          <p:cNvPr id="10" name="文本框 9"/>
          <p:cNvSpPr txBox="1"/>
          <p:nvPr>
            <p:custDataLst>
              <p:tags r:id="rId3"/>
            </p:custDataLst>
          </p:nvPr>
        </p:nvSpPr>
        <p:spPr>
          <a:xfrm>
            <a:off x="2081" y="1547208"/>
            <a:ext cx="3908336" cy="521970"/>
          </a:xfrm>
          <a:prstGeom prst="rect">
            <a:avLst/>
          </a:prstGeom>
          <a:noFill/>
        </p:spPr>
        <p:txBody>
          <a:bodyPr wrap="square" rtlCol="0">
            <a:spAutoFit/>
          </a:bodyPr>
          <a:lstStyle/>
          <a:p>
            <a:pPr lvl="0" algn="l">
              <a:buClrTx/>
              <a:buSzTx/>
              <a:buFontTx/>
            </a:pPr>
            <a:r>
              <a:rPr lang="en-US" altLang="zh-CN" sz="2800" b="1">
                <a:solidFill>
                  <a:srgbClr val="1D0DEF"/>
                </a:solidFill>
                <a:effectLst/>
                <a:latin typeface="Arial Black" panose="020B0A04020102020204" charset="0"/>
                <a:ea typeface="微软雅黑" panose="020B0503020204020204" charset="-122"/>
                <a:cs typeface="Arial Black" panose="020B0A04020102020204" charset="0"/>
                <a:sym typeface="+mn-ea"/>
              </a:rPr>
              <a:t>2.血糖的正常范围:</a:t>
            </a:r>
            <a:endParaRPr lang="en-US" sz="2800" b="1" smtClean="0">
              <a:solidFill>
                <a:schemeClr val="tx1"/>
              </a:solidFill>
              <a:latin typeface="+mj-ea"/>
              <a:ea typeface="+mj-ea"/>
              <a:cs typeface="+mj-ea"/>
              <a:sym typeface="+mn-ea"/>
            </a:endParaRPr>
          </a:p>
        </p:txBody>
      </p:sp>
      <p:sp>
        <p:nvSpPr>
          <p:cNvPr id="11" name="文本框 10"/>
          <p:cNvSpPr txBox="1"/>
          <p:nvPr>
            <p:custDataLst>
              <p:tags r:id="rId4"/>
            </p:custDataLst>
          </p:nvPr>
        </p:nvSpPr>
        <p:spPr>
          <a:xfrm>
            <a:off x="3056658" y="701971"/>
            <a:ext cx="2695290" cy="521970"/>
          </a:xfrm>
          <a:prstGeom prst="rect">
            <a:avLst/>
          </a:prstGeom>
          <a:noFill/>
        </p:spPr>
        <p:txBody>
          <a:bodyPr wrap="square" rtlCol="0">
            <a:spAutoFit/>
          </a:bodyPr>
          <a:lstStyle/>
          <a:p>
            <a:pPr algn="l">
              <a:lnSpc>
                <a:spcPct val="100000"/>
              </a:lnSpc>
            </a:pPr>
            <a:r>
              <a:rPr lang="zh-CN" altLang="en-US" sz="2800" b="1" smtClean="0">
                <a:solidFill>
                  <a:srgbClr val="FF0000"/>
                </a:solidFill>
                <a:latin typeface="Arial Black" panose="020B0A04020102020204" charset="0"/>
                <a:ea typeface="微软雅黑" panose="020B0503020204020204" charset="-122"/>
                <a:cs typeface="宋体" panose="02010600030101010101" pitchFamily="2" charset="-122"/>
                <a:sym typeface="+mn-ea"/>
              </a:rPr>
              <a:t>血液中的糖</a:t>
            </a:r>
          </a:p>
        </p:txBody>
      </p:sp>
      <p:sp>
        <p:nvSpPr>
          <p:cNvPr id="12" name="文本框 11"/>
          <p:cNvSpPr txBox="1"/>
          <p:nvPr>
            <p:custDataLst>
              <p:tags r:id="rId5"/>
            </p:custDataLst>
          </p:nvPr>
        </p:nvSpPr>
        <p:spPr>
          <a:xfrm>
            <a:off x="8119689" y="701971"/>
            <a:ext cx="2367742" cy="521970"/>
          </a:xfrm>
          <a:prstGeom prst="rect">
            <a:avLst/>
          </a:prstGeom>
          <a:noFill/>
        </p:spPr>
        <p:txBody>
          <a:bodyPr wrap="square" rtlCol="0">
            <a:spAutoFit/>
          </a:bodyPr>
          <a:lstStyle/>
          <a:p>
            <a:pPr lvl="0" algn="l">
              <a:buClrTx/>
              <a:buSzTx/>
              <a:buFontTx/>
            </a:pPr>
            <a:r>
              <a:rPr lang="zh-CN" altLang="en-US" sz="2800" b="1" smtClean="0">
                <a:solidFill>
                  <a:srgbClr val="FF0000"/>
                </a:solidFill>
                <a:latin typeface="Arial Black" panose="020B0A04020102020204" charset="0"/>
                <a:ea typeface="微软雅黑" panose="020B0503020204020204" charset="-122"/>
                <a:cs typeface="宋体" panose="02010600030101010101" pitchFamily="2" charset="-122"/>
                <a:sym typeface="+mn-ea"/>
              </a:rPr>
              <a:t>葡萄糖</a:t>
            </a:r>
          </a:p>
        </p:txBody>
      </p:sp>
      <p:sp>
        <p:nvSpPr>
          <p:cNvPr id="13" name="文本框 12"/>
          <p:cNvSpPr txBox="1"/>
          <p:nvPr>
            <p:custDataLst>
              <p:tags r:id="rId6"/>
            </p:custDataLst>
          </p:nvPr>
        </p:nvSpPr>
        <p:spPr>
          <a:xfrm>
            <a:off x="3675572" y="1485929"/>
            <a:ext cx="6854390" cy="583565"/>
          </a:xfrm>
          <a:prstGeom prst="rect">
            <a:avLst/>
          </a:prstGeom>
          <a:noFill/>
        </p:spPr>
        <p:txBody>
          <a:bodyPr wrap="square" rtlCol="0">
            <a:spAutoFit/>
          </a:bodyPr>
          <a:lstStyle/>
          <a:p>
            <a:pPr algn="l">
              <a:lnSpc>
                <a:spcPct val="100000"/>
              </a:lnSpc>
              <a:spcBef>
                <a:spcPct val="0"/>
              </a:spcBef>
              <a:spcAft>
                <a:spcPct val="0"/>
              </a:spcAft>
              <a:buClrTx/>
              <a:buSzTx/>
              <a:buFontTx/>
            </a:pPr>
            <a:r>
              <a:rPr lang="en-US" sz="3200" b="1" smtClean="0">
                <a:latin typeface="Arial Black" panose="020B0A04020102020204" charset="0"/>
                <a:ea typeface="微软雅黑" panose="020B0503020204020204" charset="-122"/>
                <a:cs typeface="Arial Black" panose="020B0A04020102020204" charset="0"/>
                <a:sym typeface="+mn-ea"/>
              </a:rPr>
              <a:t>_______________</a:t>
            </a:r>
            <a:r>
              <a:rPr lang="en-US" altLang="zh-CN" sz="3200" b="1">
                <a:solidFill>
                  <a:srgbClr val="000000"/>
                </a:solidFill>
                <a:latin typeface="Arial Black" panose="020B0A04020102020204" charset="0"/>
                <a:ea typeface="微软雅黑" panose="020B0503020204020204" charset="-122"/>
                <a:cs typeface="Arial Black" panose="020B0A04020102020204" charset="0"/>
                <a:sym typeface="+mn-ea"/>
              </a:rPr>
              <a:t>~</a:t>
            </a:r>
            <a:r>
              <a:rPr lang="en-US" sz="3200" b="1" smtClean="0">
                <a:latin typeface="Arial Black" panose="020B0A04020102020204" charset="0"/>
                <a:ea typeface="微软雅黑" panose="020B0503020204020204" charset="-122"/>
                <a:cs typeface="Arial Black" panose="020B0A04020102020204" charset="0"/>
                <a:sym typeface="+mn-ea"/>
              </a:rPr>
              <a:t>______________</a:t>
            </a:r>
            <a:endParaRPr lang="en-US" altLang="zh-CN" sz="3200" b="1" smtClean="0">
              <a:solidFill>
                <a:schemeClr val="tx1"/>
              </a:solidFill>
              <a:latin typeface="Arial Black" panose="020B0A04020102020204" charset="0"/>
              <a:ea typeface="微软雅黑" panose="020B0503020204020204" charset="-122"/>
              <a:cs typeface="Arial Black" panose="020B0A04020102020204" charset="0"/>
              <a:sym typeface="+mn-ea"/>
            </a:endParaRPr>
          </a:p>
        </p:txBody>
      </p:sp>
      <p:sp>
        <p:nvSpPr>
          <p:cNvPr id="14" name="文本框 13"/>
          <p:cNvSpPr txBox="1"/>
          <p:nvPr>
            <p:custDataLst>
              <p:tags r:id="rId7"/>
            </p:custDataLst>
          </p:nvPr>
        </p:nvSpPr>
        <p:spPr>
          <a:xfrm>
            <a:off x="4095163" y="1476407"/>
            <a:ext cx="2356951" cy="583565"/>
          </a:xfrm>
          <a:prstGeom prst="rect">
            <a:avLst/>
          </a:prstGeom>
          <a:noFill/>
        </p:spPr>
        <p:txBody>
          <a:bodyPr wrap="square" rtlCol="0">
            <a:spAutoFit/>
          </a:bodyPr>
          <a:lstStyle/>
          <a:p>
            <a:pPr lvl="0" algn="l">
              <a:buClrTx/>
              <a:buSzTx/>
              <a:buFontTx/>
            </a:pPr>
            <a:r>
              <a:rPr lang="zh-CN" altLang="en-US" sz="3200" b="1" smtClean="0">
                <a:solidFill>
                  <a:srgbClr val="FF0000"/>
                </a:solidFill>
                <a:latin typeface="Times New Roman" panose="02020603050405020304" pitchFamily="18" charset="0"/>
                <a:ea typeface="微软雅黑" panose="020B0503020204020204" charset="-122"/>
                <a:cs typeface="Times New Roman" panose="02020603050405020304" pitchFamily="18" charset="0"/>
                <a:sym typeface="+mn-ea"/>
              </a:rPr>
              <a:t>3.9mmol/L</a:t>
            </a:r>
          </a:p>
        </p:txBody>
      </p:sp>
      <p:sp>
        <p:nvSpPr>
          <p:cNvPr id="15" name="文本框 14"/>
          <p:cNvSpPr txBox="1"/>
          <p:nvPr>
            <p:custDataLst>
              <p:tags r:id="rId8"/>
            </p:custDataLst>
          </p:nvPr>
        </p:nvSpPr>
        <p:spPr>
          <a:xfrm>
            <a:off x="7394766" y="1475772"/>
            <a:ext cx="2765116" cy="583565"/>
          </a:xfrm>
          <a:prstGeom prst="rect">
            <a:avLst/>
          </a:prstGeom>
          <a:noFill/>
        </p:spPr>
        <p:txBody>
          <a:bodyPr wrap="square" rtlCol="0">
            <a:spAutoFit/>
          </a:bodyPr>
          <a:lstStyle/>
          <a:p>
            <a:pPr lvl="0" algn="l">
              <a:buClrTx/>
              <a:buSzTx/>
              <a:buFontTx/>
            </a:pPr>
            <a:r>
              <a:rPr lang="zh-CN" altLang="en-US" sz="3200" b="1" smtClean="0">
                <a:solidFill>
                  <a:srgbClr val="FF0000"/>
                </a:solidFill>
                <a:latin typeface="Times New Roman" panose="02020603050405020304" pitchFamily="18" charset="0"/>
                <a:ea typeface="微软雅黑" panose="020B0503020204020204" charset="-122"/>
                <a:cs typeface="Times New Roman" panose="02020603050405020304" pitchFamily="18" charset="0"/>
                <a:sym typeface="+mn-ea"/>
              </a:rPr>
              <a:t>6.1mmol/L</a:t>
            </a:r>
          </a:p>
        </p:txBody>
      </p:sp>
      <p:sp>
        <p:nvSpPr>
          <p:cNvPr id="51" name="文本框 50"/>
          <p:cNvSpPr txBox="1"/>
          <p:nvPr>
            <p:custDataLst>
              <p:tags r:id="rId9"/>
            </p:custDataLst>
          </p:nvPr>
        </p:nvSpPr>
        <p:spPr>
          <a:xfrm>
            <a:off x="521334" y="2152451"/>
            <a:ext cx="11515602" cy="521970"/>
          </a:xfrm>
          <a:prstGeom prst="rect">
            <a:avLst/>
          </a:prstGeom>
          <a:noFill/>
        </p:spPr>
        <p:txBody>
          <a:bodyPr wrap="square">
            <a:spAutoFit/>
          </a:bodyPr>
          <a:lstStyle/>
          <a:p>
            <a:r>
              <a:rPr lang="zh-CN" altLang="en-US" sz="2800" b="1">
                <a:latin typeface="微软雅黑" panose="020B0503020204020204" charset="-122"/>
                <a:ea typeface="微软雅黑" panose="020B0503020204020204" charset="-122"/>
                <a:cs typeface="微软雅黑" panose="020B0503020204020204" charset="-122"/>
                <a:sym typeface="Times New Roman" panose="02020603050405020304" pitchFamily="18" charset="0"/>
              </a:rPr>
              <a:t>血糖平衡的调节,也就是调节血糖的</a:t>
            </a:r>
            <a:r>
              <a:rPr lang="zh-CN" altLang="en-US" sz="2800" b="1">
                <a:solidFill>
                  <a:srgbClr val="FF0000"/>
                </a:solidFill>
                <a:latin typeface="微软雅黑" panose="020B0503020204020204" charset="-122"/>
                <a:ea typeface="微软雅黑" panose="020B0503020204020204" charset="-122"/>
                <a:cs typeface="微软雅黑" panose="020B0503020204020204" charset="-122"/>
                <a:sym typeface="Times New Roman" panose="02020603050405020304" pitchFamily="18" charset="0"/>
              </a:rPr>
              <a:t>来源和去向,</a:t>
            </a:r>
            <a:r>
              <a:rPr lang="zh-CN" altLang="en-US" sz="2800" b="1">
                <a:latin typeface="微软雅黑" panose="020B0503020204020204" charset="-122"/>
                <a:ea typeface="微软雅黑" panose="020B0503020204020204" charset="-122"/>
                <a:cs typeface="微软雅黑" panose="020B0503020204020204" charset="-122"/>
                <a:sym typeface="Times New Roman" panose="02020603050405020304" pitchFamily="18" charset="0"/>
              </a:rPr>
              <a:t>使其处于平衡状态。</a:t>
            </a:r>
          </a:p>
        </p:txBody>
      </p:sp>
      <p:sp>
        <p:nvSpPr>
          <p:cNvPr id="3" name="文本框 2"/>
          <p:cNvSpPr txBox="1"/>
          <p:nvPr>
            <p:custDataLst>
              <p:tags r:id="rId10"/>
            </p:custDataLst>
          </p:nvPr>
        </p:nvSpPr>
        <p:spPr>
          <a:xfrm>
            <a:off x="2081" y="2787769"/>
            <a:ext cx="4814313" cy="521970"/>
          </a:xfrm>
          <a:prstGeom prst="rect">
            <a:avLst/>
          </a:prstGeom>
          <a:noFill/>
        </p:spPr>
        <p:txBody>
          <a:bodyPr wrap="square" rtlCol="0">
            <a:spAutoFit/>
          </a:bodyPr>
          <a:lstStyle/>
          <a:p>
            <a:pPr lvl="0" algn="l">
              <a:buClrTx/>
              <a:buSzTx/>
              <a:buFontTx/>
            </a:pPr>
            <a:r>
              <a:rPr lang="en-US" altLang="zh-CN" sz="2800" b="1">
                <a:solidFill>
                  <a:srgbClr val="1D0DEF"/>
                </a:solidFill>
                <a:effectLst/>
                <a:latin typeface="Arial Black" panose="020B0A04020102020204" charset="0"/>
                <a:ea typeface="微软雅黑" panose="020B0503020204020204" charset="-122"/>
                <a:cs typeface="Arial Black" panose="020B0A04020102020204" charset="0"/>
                <a:sym typeface="+mn-ea"/>
              </a:rPr>
              <a:t>3.血糖的来源和去路 </a:t>
            </a:r>
          </a:p>
        </p:txBody>
      </p:sp>
      <p:grpSp>
        <p:nvGrpSpPr>
          <p:cNvPr id="4" name="组合 3"/>
          <p:cNvGrpSpPr/>
          <p:nvPr>
            <p:custDataLst>
              <p:tags r:id="rId11"/>
            </p:custDataLst>
          </p:nvPr>
        </p:nvGrpSpPr>
        <p:grpSpPr>
          <a:xfrm>
            <a:off x="4312259" y="3781305"/>
            <a:ext cx="3431639" cy="2523264"/>
            <a:chOff x="3159179" y="1418770"/>
            <a:chExt cx="2826385" cy="2353299"/>
          </a:xfrm>
        </p:grpSpPr>
        <p:pic>
          <p:nvPicPr>
            <p:cNvPr id="17" name="图片 16"/>
            <p:cNvPicPr>
              <a:picLocks noChangeAspect="1"/>
            </p:cNvPicPr>
            <p:nvPr>
              <p:custDataLst>
                <p:tags r:id="rId36"/>
              </p:custDataLst>
            </p:nvPr>
          </p:nvPicPr>
          <p:blipFill>
            <a:blip r:embed="rId40"/>
            <a:stretch>
              <a:fillRect/>
            </a:stretch>
          </p:blipFill>
          <p:spPr>
            <a:xfrm>
              <a:off x="3172659" y="1418770"/>
              <a:ext cx="2340251" cy="2353299"/>
            </a:xfrm>
            <a:prstGeom prst="rect">
              <a:avLst/>
            </a:prstGeom>
          </p:spPr>
        </p:pic>
        <p:sp>
          <p:nvSpPr>
            <p:cNvPr id="23" name="文本框 22"/>
            <p:cNvSpPr txBox="1"/>
            <p:nvPr>
              <p:custDataLst>
                <p:tags r:id="rId37"/>
              </p:custDataLst>
            </p:nvPr>
          </p:nvSpPr>
          <p:spPr>
            <a:xfrm>
              <a:off x="3765236" y="1952892"/>
              <a:ext cx="1156253" cy="544257"/>
            </a:xfrm>
            <a:prstGeom prst="rect">
              <a:avLst/>
            </a:prstGeom>
            <a:noFill/>
          </p:spPr>
          <p:txBody>
            <a:bodyPr wrap="square" rtlCol="0">
              <a:spAutoFit/>
            </a:bodyPr>
            <a:lstStyle/>
            <a:p>
              <a:r>
                <a:rPr lang="zh-CN" altLang="en-US" sz="3200" b="1">
                  <a:solidFill>
                    <a:srgbClr val="C00000"/>
                  </a:solidFill>
                  <a:latin typeface="Arial Black" panose="020B0A04020102020204" charset="0"/>
                  <a:ea typeface="微软雅黑" panose="020B0503020204020204" charset="-122"/>
                </a:rPr>
                <a:t>血糖</a:t>
              </a:r>
            </a:p>
          </p:txBody>
        </p:sp>
        <p:sp>
          <p:nvSpPr>
            <p:cNvPr id="25" name="文本框 24"/>
            <p:cNvSpPr txBox="1"/>
            <p:nvPr>
              <p:custDataLst>
                <p:tags r:id="rId38"/>
              </p:custDataLst>
            </p:nvPr>
          </p:nvSpPr>
          <p:spPr>
            <a:xfrm>
              <a:off x="3159179" y="2524530"/>
              <a:ext cx="2826385" cy="343492"/>
            </a:xfrm>
            <a:prstGeom prst="rect">
              <a:avLst/>
            </a:prstGeom>
            <a:noFill/>
          </p:spPr>
          <p:txBody>
            <a:bodyPr wrap="square" rtlCol="0">
              <a:spAutoFit/>
            </a:bodyPr>
            <a:lstStyle/>
            <a:p>
              <a:r>
                <a:rPr lang="en-US" altLang="zh-CN" b="1">
                  <a:latin typeface="Arial Black" panose="020B0A04020102020204" charset="0"/>
                  <a:ea typeface="微软雅黑" panose="020B0503020204020204" charset="-122"/>
                  <a:cs typeface="Arial Black" panose="020B0A04020102020204" charset="0"/>
                </a:rPr>
                <a:t>(3.9~6.1mmol/L)</a:t>
              </a:r>
            </a:p>
          </p:txBody>
        </p:sp>
      </p:grpSp>
      <p:grpSp>
        <p:nvGrpSpPr>
          <p:cNvPr id="26" name="组合 25"/>
          <p:cNvGrpSpPr/>
          <p:nvPr>
            <p:custDataLst>
              <p:tags r:id="rId12"/>
            </p:custDataLst>
          </p:nvPr>
        </p:nvGrpSpPr>
        <p:grpSpPr>
          <a:xfrm>
            <a:off x="390423" y="3842937"/>
            <a:ext cx="4192112" cy="600505"/>
            <a:chOff x="-463060" y="1124009"/>
            <a:chExt cx="4193543" cy="600710"/>
          </a:xfrm>
          <a:solidFill>
            <a:srgbClr val="815572"/>
          </a:solidFill>
        </p:grpSpPr>
        <p:sp>
          <p:nvSpPr>
            <p:cNvPr id="28" name="矩形: 圆角 6"/>
            <p:cNvSpPr/>
            <p:nvPr>
              <p:custDataLst>
                <p:tags r:id="rId34"/>
              </p:custDataLst>
            </p:nvPr>
          </p:nvSpPr>
          <p:spPr>
            <a:xfrm>
              <a:off x="-463060" y="1124009"/>
              <a:ext cx="2412365" cy="600710"/>
            </a:xfrm>
            <a:prstGeom prst="roundRect">
              <a:avLst>
                <a:gd name="adj" fmla="val 11888"/>
              </a:avLst>
            </a:prstGeom>
            <a:solidFill>
              <a:schemeClr val="accent3">
                <a:lumMod val="40000"/>
                <a:lumOff val="60000"/>
              </a:schemeClr>
            </a:solidFill>
            <a:ln>
              <a:solidFill>
                <a:schemeClr val="accent1"/>
              </a:solidFill>
            </a:ln>
          </p:spPr>
          <p:style>
            <a:lnRef idx="0">
              <a:schemeClr val="accent2"/>
            </a:lnRef>
            <a:fillRef idx="3">
              <a:schemeClr val="accent2"/>
            </a:fillRef>
            <a:effectRef idx="3">
              <a:schemeClr val="accent2"/>
            </a:effectRef>
            <a:fontRef idx="minor">
              <a:schemeClr val="lt1"/>
            </a:fontRef>
          </p:style>
          <p:txBody>
            <a:bodyPr rtlCol="0" anchor="ctr"/>
            <a:lstStyle/>
            <a:p>
              <a:pPr algn="ctr"/>
              <a:r>
                <a:rPr lang="zh-CN" altLang="en-US" b="1">
                  <a:solidFill>
                    <a:schemeClr val="tx1"/>
                  </a:solidFill>
                  <a:latin typeface="Arial Black" panose="020B0A04020102020204" charset="0"/>
                  <a:ea typeface="微软雅黑" panose="020B0503020204020204" charset="-122"/>
                </a:rPr>
                <a:t>食物中的糖类</a:t>
              </a:r>
            </a:p>
          </p:txBody>
        </p:sp>
        <p:sp>
          <p:nvSpPr>
            <p:cNvPr id="29" name="箭头: 右 7"/>
            <p:cNvSpPr/>
            <p:nvPr>
              <p:custDataLst>
                <p:tags r:id="rId35"/>
              </p:custDataLst>
            </p:nvPr>
          </p:nvSpPr>
          <p:spPr>
            <a:xfrm>
              <a:off x="2017256" y="1338633"/>
              <a:ext cx="1713227" cy="177696"/>
            </a:xfrm>
            <a:prstGeom prst="rightArrow">
              <a:avLst>
                <a:gd name="adj1" fmla="val 24945"/>
                <a:gd name="adj2" fmla="val 50000"/>
              </a:avLst>
            </a:prstGeom>
            <a:solidFill>
              <a:schemeClr val="tx1"/>
            </a:solidFill>
          </p:spPr>
          <p:style>
            <a:lnRef idx="0">
              <a:schemeClr val="dk1"/>
            </a:lnRef>
            <a:fillRef idx="3">
              <a:schemeClr val="dk1"/>
            </a:fillRef>
            <a:effectRef idx="3">
              <a:schemeClr val="dk1"/>
            </a:effectRef>
            <a:fontRef idx="minor">
              <a:schemeClr val="lt1"/>
            </a:fontRef>
          </p:style>
          <p:txBody>
            <a:bodyPr rtlCol="0" anchor="ctr"/>
            <a:lstStyle/>
            <a:p>
              <a:pPr algn="ctr"/>
              <a:endParaRPr lang="zh-CN" altLang="en-US" b="1">
                <a:latin typeface="Arial Black" panose="020B0A04020102020204" charset="0"/>
                <a:ea typeface="微软雅黑" panose="020B0503020204020204" charset="-122"/>
                <a:cs typeface="Arial Black" panose="020B0A04020102020204" charset="0"/>
              </a:endParaRPr>
            </a:p>
          </p:txBody>
        </p:sp>
      </p:grpSp>
      <p:grpSp>
        <p:nvGrpSpPr>
          <p:cNvPr id="30" name="组合 29"/>
          <p:cNvGrpSpPr/>
          <p:nvPr>
            <p:custDataLst>
              <p:tags r:id="rId13"/>
            </p:custDataLst>
          </p:nvPr>
        </p:nvGrpSpPr>
        <p:grpSpPr>
          <a:xfrm>
            <a:off x="1068372" y="4873533"/>
            <a:ext cx="3185342" cy="537436"/>
            <a:chOff x="236075" y="2304817"/>
            <a:chExt cx="3186430" cy="537620"/>
          </a:xfrm>
        </p:grpSpPr>
        <p:sp>
          <p:nvSpPr>
            <p:cNvPr id="31" name="矩形: 圆角 18"/>
            <p:cNvSpPr/>
            <p:nvPr>
              <p:custDataLst>
                <p:tags r:id="rId32"/>
              </p:custDataLst>
            </p:nvPr>
          </p:nvSpPr>
          <p:spPr>
            <a:xfrm>
              <a:off x="236075" y="2304817"/>
              <a:ext cx="1713228" cy="537620"/>
            </a:xfrm>
            <a:prstGeom prst="roundRect">
              <a:avLst>
                <a:gd name="adj" fmla="val 11888"/>
              </a:avLst>
            </a:prstGeom>
            <a:solidFill>
              <a:schemeClr val="accent3">
                <a:lumMod val="40000"/>
                <a:lumOff val="60000"/>
              </a:schemeClr>
            </a:solidFill>
            <a:ln>
              <a:solidFill>
                <a:schemeClr val="accent1"/>
              </a:solidFill>
            </a:ln>
          </p:spPr>
          <p:style>
            <a:lnRef idx="0">
              <a:schemeClr val="accent2"/>
            </a:lnRef>
            <a:fillRef idx="3">
              <a:schemeClr val="accent2"/>
            </a:fillRef>
            <a:effectRef idx="3">
              <a:schemeClr val="accent2"/>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zh-CN" altLang="en-US" b="1">
                  <a:solidFill>
                    <a:schemeClr val="tx1"/>
                  </a:solidFill>
                  <a:latin typeface="Arial Black" panose="020B0A04020102020204" charset="0"/>
                  <a:ea typeface="微软雅黑" panose="020B0503020204020204" charset="-122"/>
                  <a:sym typeface="+mn-ea"/>
                </a:rPr>
                <a:t>肝糖原</a:t>
              </a:r>
            </a:p>
          </p:txBody>
        </p:sp>
        <p:sp>
          <p:nvSpPr>
            <p:cNvPr id="33" name="箭头: 右 24"/>
            <p:cNvSpPr/>
            <p:nvPr>
              <p:custDataLst>
                <p:tags r:id="rId33"/>
              </p:custDataLst>
            </p:nvPr>
          </p:nvSpPr>
          <p:spPr>
            <a:xfrm>
              <a:off x="2017250" y="2480077"/>
              <a:ext cx="1405255" cy="193040"/>
            </a:xfrm>
            <a:prstGeom prst="rightArrow">
              <a:avLst>
                <a:gd name="adj1" fmla="val 24945"/>
                <a:gd name="adj2" fmla="val 50000"/>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zh-CN" altLang="en-US" b="1">
                <a:latin typeface="Arial Black" panose="020B0A04020102020204" charset="0"/>
                <a:ea typeface="微软雅黑" panose="020B0503020204020204" charset="-122"/>
                <a:cs typeface="Arial Black" panose="020B0A04020102020204" charset="0"/>
              </a:endParaRPr>
            </a:p>
          </p:txBody>
        </p:sp>
      </p:grpSp>
      <p:grpSp>
        <p:nvGrpSpPr>
          <p:cNvPr id="34" name="组合 33"/>
          <p:cNvGrpSpPr/>
          <p:nvPr>
            <p:custDataLst>
              <p:tags r:id="rId14"/>
            </p:custDataLst>
          </p:nvPr>
        </p:nvGrpSpPr>
        <p:grpSpPr>
          <a:xfrm>
            <a:off x="390251" y="5841482"/>
            <a:ext cx="4445562" cy="493862"/>
            <a:chOff x="-716597" y="3419146"/>
            <a:chExt cx="4447080" cy="494030"/>
          </a:xfrm>
        </p:grpSpPr>
        <p:sp>
          <p:nvSpPr>
            <p:cNvPr id="35" name="矩形: 圆角 23"/>
            <p:cNvSpPr/>
            <p:nvPr>
              <p:custDataLst>
                <p:tags r:id="rId30"/>
              </p:custDataLst>
            </p:nvPr>
          </p:nvSpPr>
          <p:spPr>
            <a:xfrm>
              <a:off x="-716597" y="3419146"/>
              <a:ext cx="2726055" cy="494030"/>
            </a:xfrm>
            <a:prstGeom prst="roundRect">
              <a:avLst>
                <a:gd name="adj" fmla="val 11888"/>
              </a:avLst>
            </a:prstGeom>
            <a:solidFill>
              <a:schemeClr val="accent3">
                <a:lumMod val="40000"/>
                <a:lumOff val="60000"/>
              </a:schemeClr>
            </a:solidFill>
            <a:ln>
              <a:solidFill>
                <a:schemeClr val="accent1"/>
              </a:solidFill>
            </a:ln>
          </p:spPr>
          <p:style>
            <a:lnRef idx="0">
              <a:schemeClr val="accent2"/>
            </a:lnRef>
            <a:fillRef idx="3">
              <a:schemeClr val="accent2"/>
            </a:fillRef>
            <a:effectRef idx="3">
              <a:schemeClr val="accent2"/>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zh-CN" altLang="en-US" b="1">
                  <a:solidFill>
                    <a:schemeClr val="tx1"/>
                  </a:solidFill>
                  <a:latin typeface="Arial Black" panose="020B0A04020102020204" charset="0"/>
                  <a:ea typeface="微软雅黑" panose="020B0503020204020204" charset="-122"/>
                  <a:sym typeface="+mn-ea"/>
                </a:rPr>
                <a:t>脂肪等非糖物质</a:t>
              </a:r>
            </a:p>
          </p:txBody>
        </p:sp>
        <p:sp>
          <p:nvSpPr>
            <p:cNvPr id="36" name="箭头: 右 25"/>
            <p:cNvSpPr/>
            <p:nvPr>
              <p:custDataLst>
                <p:tags r:id="rId31"/>
              </p:custDataLst>
            </p:nvPr>
          </p:nvSpPr>
          <p:spPr>
            <a:xfrm>
              <a:off x="2017257" y="3599823"/>
              <a:ext cx="1713226" cy="172141"/>
            </a:xfrm>
            <a:prstGeom prst="rightArrow">
              <a:avLst>
                <a:gd name="adj1" fmla="val 24945"/>
                <a:gd name="adj2" fmla="val 50000"/>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zh-CN" altLang="en-US" b="1">
                <a:latin typeface="Arial Black" panose="020B0A04020102020204" charset="0"/>
                <a:ea typeface="微软雅黑" panose="020B0503020204020204" charset="-122"/>
                <a:cs typeface="Arial Black" panose="020B0A04020102020204" charset="0"/>
              </a:endParaRPr>
            </a:p>
          </p:txBody>
        </p:sp>
      </p:grpSp>
      <p:sp>
        <p:nvSpPr>
          <p:cNvPr id="37" name="文本框 36"/>
          <p:cNvSpPr txBox="1"/>
          <p:nvPr>
            <p:custDataLst>
              <p:tags r:id="rId15"/>
            </p:custDataLst>
          </p:nvPr>
        </p:nvSpPr>
        <p:spPr>
          <a:xfrm>
            <a:off x="2870667" y="3701322"/>
            <a:ext cx="1778028" cy="368300"/>
          </a:xfrm>
          <a:prstGeom prst="rect">
            <a:avLst/>
          </a:prstGeom>
          <a:noFill/>
        </p:spPr>
        <p:txBody>
          <a:bodyPr wrap="square">
            <a:spAutoFit/>
          </a:bodyPr>
          <a:lstStyle/>
          <a:p>
            <a:r>
              <a:rPr lang="zh-CN" altLang="en-US" b="1">
                <a:solidFill>
                  <a:srgbClr val="000000"/>
                </a:solidFill>
                <a:effectLst/>
                <a:latin typeface="Arial Black" panose="020B0A04020102020204" charset="0"/>
                <a:ea typeface="微软雅黑" panose="020B0503020204020204" charset="-122"/>
              </a:rPr>
              <a:t>消化、吸收</a:t>
            </a:r>
          </a:p>
        </p:txBody>
      </p:sp>
      <p:sp>
        <p:nvSpPr>
          <p:cNvPr id="38" name="文本框 37"/>
          <p:cNvSpPr txBox="1"/>
          <p:nvPr>
            <p:custDataLst>
              <p:tags r:id="rId16"/>
            </p:custDataLst>
          </p:nvPr>
        </p:nvSpPr>
        <p:spPr>
          <a:xfrm>
            <a:off x="3115692" y="4658575"/>
            <a:ext cx="1317810" cy="368300"/>
          </a:xfrm>
          <a:prstGeom prst="rect">
            <a:avLst/>
          </a:prstGeom>
          <a:noFill/>
        </p:spPr>
        <p:txBody>
          <a:bodyPr wrap="square">
            <a:spAutoFit/>
          </a:bodyPr>
          <a:lstStyle/>
          <a:p>
            <a:r>
              <a:rPr lang="zh-CN" altLang="en-US" b="1">
                <a:solidFill>
                  <a:srgbClr val="000000"/>
                </a:solidFill>
                <a:effectLst/>
                <a:latin typeface="Arial Black" panose="020B0A04020102020204" charset="0"/>
                <a:ea typeface="微软雅黑" panose="020B0503020204020204" charset="-122"/>
              </a:rPr>
              <a:t>分解</a:t>
            </a:r>
          </a:p>
        </p:txBody>
      </p:sp>
      <p:sp>
        <p:nvSpPr>
          <p:cNvPr id="39" name="文本框 38"/>
          <p:cNvSpPr txBox="1"/>
          <p:nvPr>
            <p:custDataLst>
              <p:tags r:id="rId17"/>
            </p:custDataLst>
          </p:nvPr>
        </p:nvSpPr>
        <p:spPr>
          <a:xfrm>
            <a:off x="3462284" y="5670420"/>
            <a:ext cx="1515227" cy="368300"/>
          </a:xfrm>
          <a:prstGeom prst="rect">
            <a:avLst/>
          </a:prstGeom>
          <a:noFill/>
        </p:spPr>
        <p:txBody>
          <a:bodyPr wrap="square">
            <a:spAutoFit/>
          </a:bodyPr>
          <a:lstStyle/>
          <a:p>
            <a:r>
              <a:rPr lang="zh-CN" altLang="en-US" b="1">
                <a:solidFill>
                  <a:srgbClr val="000000"/>
                </a:solidFill>
                <a:effectLst/>
                <a:latin typeface="Arial Black" panose="020B0A04020102020204" charset="0"/>
                <a:ea typeface="微软雅黑" panose="020B0503020204020204" charset="-122"/>
              </a:rPr>
              <a:t>转化</a:t>
            </a:r>
          </a:p>
        </p:txBody>
      </p:sp>
      <p:grpSp>
        <p:nvGrpSpPr>
          <p:cNvPr id="40" name="组合 39"/>
          <p:cNvGrpSpPr/>
          <p:nvPr>
            <p:custDataLst>
              <p:tags r:id="rId18"/>
            </p:custDataLst>
          </p:nvPr>
        </p:nvGrpSpPr>
        <p:grpSpPr>
          <a:xfrm>
            <a:off x="6735375" y="3801125"/>
            <a:ext cx="4145769" cy="523061"/>
            <a:chOff x="4756298" y="1170447"/>
            <a:chExt cx="4147185" cy="523240"/>
          </a:xfrm>
        </p:grpSpPr>
        <p:sp>
          <p:nvSpPr>
            <p:cNvPr id="41" name="矩形: 圆角 29"/>
            <p:cNvSpPr/>
            <p:nvPr>
              <p:custDataLst>
                <p:tags r:id="rId28"/>
              </p:custDataLst>
            </p:nvPr>
          </p:nvSpPr>
          <p:spPr>
            <a:xfrm>
              <a:off x="6293633" y="1170447"/>
              <a:ext cx="2609850" cy="523240"/>
            </a:xfrm>
            <a:prstGeom prst="roundRect">
              <a:avLst>
                <a:gd name="adj" fmla="val 11888"/>
              </a:avLst>
            </a:prstGeom>
            <a:solidFill>
              <a:schemeClr val="accent6">
                <a:lumMod val="20000"/>
                <a:lumOff val="80000"/>
              </a:schemeClr>
            </a:solidFill>
            <a:ln>
              <a:solidFill>
                <a:schemeClr val="accent1"/>
              </a:solidFill>
            </a:ln>
          </p:spPr>
          <p:style>
            <a:lnRef idx="0">
              <a:schemeClr val="accent2"/>
            </a:lnRef>
            <a:fillRef idx="3">
              <a:schemeClr val="accent2"/>
            </a:fillRef>
            <a:effectRef idx="3">
              <a:schemeClr val="accent2"/>
            </a:effectRef>
            <a:fontRef idx="minor">
              <a:schemeClr val="lt1"/>
            </a:fontRef>
          </p:style>
          <p:txBody>
            <a:bodyPr rtlCol="0" anchor="ctr"/>
            <a:lstStyle/>
            <a:p>
              <a:pPr algn="ctr"/>
              <a:r>
                <a:rPr lang="en-US" altLang="zh-CN" b="1">
                  <a:solidFill>
                    <a:schemeClr val="tx1"/>
                  </a:solidFill>
                  <a:latin typeface="Arial Black" panose="020B0A04020102020204" charset="0"/>
                  <a:ea typeface="微软雅黑" panose="020B0503020204020204" charset="-122"/>
                  <a:cs typeface="Arial Black" panose="020B0A04020102020204" charset="0"/>
                </a:rPr>
                <a:t>CO</a:t>
              </a:r>
              <a:r>
                <a:rPr lang="en-US" altLang="zh-CN" b="1" baseline="-25000">
                  <a:solidFill>
                    <a:schemeClr val="tx1"/>
                  </a:solidFill>
                  <a:latin typeface="Arial Black" panose="020B0A04020102020204" charset="0"/>
                  <a:ea typeface="微软雅黑" panose="020B0503020204020204" charset="-122"/>
                  <a:cs typeface="Arial Black" panose="020B0A04020102020204" charset="0"/>
                </a:rPr>
                <a:t>2</a:t>
              </a:r>
              <a:r>
                <a:rPr lang="en-US" altLang="zh-CN" b="1">
                  <a:solidFill>
                    <a:schemeClr val="tx1"/>
                  </a:solidFill>
                  <a:latin typeface="Arial Black" panose="020B0A04020102020204" charset="0"/>
                  <a:ea typeface="微软雅黑" panose="020B0503020204020204" charset="-122"/>
                  <a:cs typeface="Arial Black" panose="020B0A04020102020204" charset="0"/>
                </a:rPr>
                <a:t>+H</a:t>
              </a:r>
              <a:r>
                <a:rPr lang="en-US" altLang="zh-CN" b="1" baseline="-25000">
                  <a:solidFill>
                    <a:schemeClr val="tx1"/>
                  </a:solidFill>
                  <a:latin typeface="Arial Black" panose="020B0A04020102020204" charset="0"/>
                  <a:ea typeface="微软雅黑" panose="020B0503020204020204" charset="-122"/>
                  <a:cs typeface="Arial Black" panose="020B0A04020102020204" charset="0"/>
                </a:rPr>
                <a:t>2</a:t>
              </a:r>
              <a:r>
                <a:rPr lang="en-US" altLang="zh-CN" b="1">
                  <a:solidFill>
                    <a:schemeClr val="tx1"/>
                  </a:solidFill>
                  <a:latin typeface="Arial Black" panose="020B0A04020102020204" charset="0"/>
                  <a:ea typeface="微软雅黑" panose="020B0503020204020204" charset="-122"/>
                  <a:cs typeface="Arial Black" panose="020B0A04020102020204" charset="0"/>
                </a:rPr>
                <a:t>O+</a:t>
              </a:r>
              <a:r>
                <a:rPr lang="zh-CN" altLang="en-US" b="1">
                  <a:solidFill>
                    <a:schemeClr val="tx1"/>
                  </a:solidFill>
                  <a:latin typeface="Arial Black" panose="020B0A04020102020204" charset="0"/>
                  <a:ea typeface="微软雅黑" panose="020B0503020204020204" charset="-122"/>
                  <a:cs typeface="Arial Black" panose="020B0A04020102020204" charset="0"/>
                </a:rPr>
                <a:t>能量</a:t>
              </a:r>
            </a:p>
          </p:txBody>
        </p:sp>
        <p:sp>
          <p:nvSpPr>
            <p:cNvPr id="42" name="箭头: 右 32"/>
            <p:cNvSpPr/>
            <p:nvPr>
              <p:custDataLst>
                <p:tags r:id="rId29"/>
              </p:custDataLst>
            </p:nvPr>
          </p:nvSpPr>
          <p:spPr>
            <a:xfrm>
              <a:off x="4756298" y="1338632"/>
              <a:ext cx="1455115" cy="227911"/>
            </a:xfrm>
            <a:prstGeom prst="rightArrow">
              <a:avLst>
                <a:gd name="adj1" fmla="val 24945"/>
                <a:gd name="adj2" fmla="val 50000"/>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zh-CN" altLang="en-US" b="1">
                <a:latin typeface="Arial Black" panose="020B0A04020102020204" charset="0"/>
                <a:ea typeface="微软雅黑" panose="020B0503020204020204" charset="-122"/>
                <a:cs typeface="Arial Black" panose="020B0A04020102020204" charset="0"/>
              </a:endParaRPr>
            </a:p>
          </p:txBody>
        </p:sp>
      </p:grpSp>
      <p:sp>
        <p:nvSpPr>
          <p:cNvPr id="43" name="文本框 42"/>
          <p:cNvSpPr txBox="1"/>
          <p:nvPr>
            <p:custDataLst>
              <p:tags r:id="rId19"/>
            </p:custDataLst>
          </p:nvPr>
        </p:nvSpPr>
        <p:spPr>
          <a:xfrm>
            <a:off x="6675557" y="3648000"/>
            <a:ext cx="1573628" cy="368300"/>
          </a:xfrm>
          <a:prstGeom prst="rect">
            <a:avLst/>
          </a:prstGeom>
          <a:noFill/>
        </p:spPr>
        <p:txBody>
          <a:bodyPr wrap="square">
            <a:spAutoFit/>
          </a:bodyPr>
          <a:lstStyle/>
          <a:p>
            <a:r>
              <a:rPr lang="zh-CN" altLang="en-US" b="1">
                <a:solidFill>
                  <a:srgbClr val="000000"/>
                </a:solidFill>
                <a:effectLst/>
                <a:latin typeface="Arial Black" panose="020B0A04020102020204" charset="0"/>
                <a:ea typeface="微软雅黑" panose="020B0503020204020204" charset="-122"/>
              </a:rPr>
              <a:t>氧化分解</a:t>
            </a:r>
          </a:p>
        </p:txBody>
      </p:sp>
      <p:sp>
        <p:nvSpPr>
          <p:cNvPr id="44" name="文本框 43"/>
          <p:cNvSpPr txBox="1"/>
          <p:nvPr>
            <p:custDataLst>
              <p:tags r:id="rId20"/>
            </p:custDataLst>
          </p:nvPr>
        </p:nvSpPr>
        <p:spPr>
          <a:xfrm>
            <a:off x="7394766" y="4533522"/>
            <a:ext cx="1654245" cy="368300"/>
          </a:xfrm>
          <a:prstGeom prst="rect">
            <a:avLst/>
          </a:prstGeom>
          <a:noFill/>
        </p:spPr>
        <p:txBody>
          <a:bodyPr wrap="square">
            <a:spAutoFit/>
          </a:bodyPr>
          <a:lstStyle/>
          <a:p>
            <a:r>
              <a:rPr lang="zh-CN" altLang="en-US" b="1">
                <a:solidFill>
                  <a:srgbClr val="000000"/>
                </a:solidFill>
                <a:effectLst/>
                <a:latin typeface="Arial Black" panose="020B0A04020102020204" charset="0"/>
                <a:ea typeface="微软雅黑" panose="020B0503020204020204" charset="-122"/>
              </a:rPr>
              <a:t>合成</a:t>
            </a:r>
          </a:p>
        </p:txBody>
      </p:sp>
      <p:grpSp>
        <p:nvGrpSpPr>
          <p:cNvPr id="46" name="组合 45"/>
          <p:cNvGrpSpPr/>
          <p:nvPr>
            <p:custDataLst>
              <p:tags r:id="rId21"/>
            </p:custDataLst>
          </p:nvPr>
        </p:nvGrpSpPr>
        <p:grpSpPr>
          <a:xfrm>
            <a:off x="7245603" y="4705165"/>
            <a:ext cx="3894395" cy="537661"/>
            <a:chOff x="5554355" y="2251325"/>
            <a:chExt cx="3895725" cy="537845"/>
          </a:xfrm>
        </p:grpSpPr>
        <p:sp>
          <p:nvSpPr>
            <p:cNvPr id="45" name="矩形: 圆角 30"/>
            <p:cNvSpPr/>
            <p:nvPr>
              <p:custDataLst>
                <p:tags r:id="rId26"/>
              </p:custDataLst>
            </p:nvPr>
          </p:nvSpPr>
          <p:spPr>
            <a:xfrm>
              <a:off x="6844675" y="2251325"/>
              <a:ext cx="2605405" cy="537845"/>
            </a:xfrm>
            <a:prstGeom prst="roundRect">
              <a:avLst>
                <a:gd name="adj" fmla="val 11888"/>
              </a:avLst>
            </a:prstGeom>
            <a:solidFill>
              <a:schemeClr val="accent6">
                <a:lumMod val="20000"/>
                <a:lumOff val="80000"/>
              </a:schemeClr>
            </a:solidFill>
            <a:ln>
              <a:solidFill>
                <a:schemeClr val="accent1"/>
              </a:solidFill>
            </a:ln>
          </p:spPr>
          <p:style>
            <a:lnRef idx="0">
              <a:schemeClr val="accent2"/>
            </a:lnRef>
            <a:fillRef idx="3">
              <a:schemeClr val="accent2"/>
            </a:fillRef>
            <a:effectRef idx="3">
              <a:schemeClr val="accent2"/>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en-US" altLang="zh-CN" b="1">
                  <a:solidFill>
                    <a:schemeClr val="tx1"/>
                  </a:solidFill>
                  <a:latin typeface="Arial Black" panose="020B0A04020102020204" charset="0"/>
                  <a:ea typeface="微软雅黑" panose="020B0503020204020204" charset="-122"/>
                  <a:cs typeface="Arial Black" panose="020B0A04020102020204" charset="0"/>
                  <a:sym typeface="+mn-ea"/>
                </a:rPr>
                <a:t>肝糖原</a:t>
              </a:r>
              <a:r>
                <a:rPr lang="zh-CN" altLang="en-US" b="1">
                  <a:solidFill>
                    <a:schemeClr val="tx1"/>
                  </a:solidFill>
                  <a:latin typeface="Arial Black" panose="020B0A04020102020204" charset="0"/>
                  <a:ea typeface="微软雅黑" panose="020B0503020204020204" charset="-122"/>
                  <a:cs typeface="Arial Black" panose="020B0A04020102020204" charset="0"/>
                  <a:sym typeface="+mn-ea"/>
                </a:rPr>
                <a:t>、</a:t>
              </a:r>
              <a:r>
                <a:rPr lang="en-US" altLang="zh-CN" b="1">
                  <a:solidFill>
                    <a:schemeClr val="tx1"/>
                  </a:solidFill>
                  <a:latin typeface="Arial Black" panose="020B0A04020102020204" charset="0"/>
                  <a:ea typeface="微软雅黑" panose="020B0503020204020204" charset="-122"/>
                  <a:cs typeface="Arial Black" panose="020B0A04020102020204" charset="0"/>
                  <a:sym typeface="+mn-ea"/>
                </a:rPr>
                <a:t>肌糖原</a:t>
              </a:r>
            </a:p>
          </p:txBody>
        </p:sp>
        <p:sp>
          <p:nvSpPr>
            <p:cNvPr id="47" name="箭头: 右 35"/>
            <p:cNvSpPr/>
            <p:nvPr>
              <p:custDataLst>
                <p:tags r:id="rId27"/>
              </p:custDataLst>
            </p:nvPr>
          </p:nvSpPr>
          <p:spPr>
            <a:xfrm>
              <a:off x="5554355" y="2479925"/>
              <a:ext cx="1271905" cy="254635"/>
            </a:xfrm>
            <a:prstGeom prst="rightArrow">
              <a:avLst>
                <a:gd name="adj1" fmla="val 24945"/>
                <a:gd name="adj2" fmla="val 50000"/>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zh-CN" altLang="en-US" b="1">
                <a:latin typeface="Arial Black" panose="020B0A04020102020204" charset="0"/>
                <a:ea typeface="微软雅黑" panose="020B0503020204020204" charset="-122"/>
                <a:cs typeface="Arial Black" panose="020B0A04020102020204" charset="0"/>
              </a:endParaRPr>
            </a:p>
          </p:txBody>
        </p:sp>
      </p:grpSp>
      <p:grpSp>
        <p:nvGrpSpPr>
          <p:cNvPr id="48" name="组合 47"/>
          <p:cNvGrpSpPr/>
          <p:nvPr>
            <p:custDataLst>
              <p:tags r:id="rId22"/>
            </p:custDataLst>
          </p:nvPr>
        </p:nvGrpSpPr>
        <p:grpSpPr>
          <a:xfrm>
            <a:off x="6675557" y="5662167"/>
            <a:ext cx="5361379" cy="524966"/>
            <a:chOff x="4944754" y="3337279"/>
            <a:chExt cx="4529455" cy="525145"/>
          </a:xfrm>
        </p:grpSpPr>
        <p:sp>
          <p:nvSpPr>
            <p:cNvPr id="49" name="矩形: 圆角 31"/>
            <p:cNvSpPr/>
            <p:nvPr>
              <p:custDataLst>
                <p:tags r:id="rId24"/>
              </p:custDataLst>
            </p:nvPr>
          </p:nvSpPr>
          <p:spPr>
            <a:xfrm>
              <a:off x="6456002" y="3337279"/>
              <a:ext cx="3018207" cy="525145"/>
            </a:xfrm>
            <a:prstGeom prst="roundRect">
              <a:avLst>
                <a:gd name="adj" fmla="val 11888"/>
              </a:avLst>
            </a:prstGeom>
            <a:solidFill>
              <a:schemeClr val="accent6">
                <a:lumMod val="20000"/>
                <a:lumOff val="80000"/>
              </a:schemeClr>
            </a:solidFill>
            <a:ln>
              <a:solidFill>
                <a:schemeClr val="accent1"/>
              </a:solidFill>
            </a:ln>
          </p:spPr>
          <p:style>
            <a:lnRef idx="0">
              <a:schemeClr val="accent2"/>
            </a:lnRef>
            <a:fillRef idx="3">
              <a:schemeClr val="accent2"/>
            </a:fillRef>
            <a:effectRef idx="3">
              <a:schemeClr val="accent2"/>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en-US" altLang="zh-CN" b="1">
                  <a:solidFill>
                    <a:schemeClr val="tx1"/>
                  </a:solidFill>
                  <a:latin typeface="Arial Black" panose="020B0A04020102020204" charset="0"/>
                  <a:ea typeface="微软雅黑" panose="020B0503020204020204" charset="-122"/>
                  <a:cs typeface="Arial Black" panose="020B0A04020102020204" charset="0"/>
                  <a:sym typeface="+mn-ea"/>
                </a:rPr>
                <a:t>甘油三酯</a:t>
              </a:r>
              <a:r>
                <a:rPr lang="zh-CN" altLang="en-US" b="1">
                  <a:solidFill>
                    <a:srgbClr val="000000"/>
                  </a:solidFill>
                  <a:effectLst/>
                  <a:latin typeface="Arial Black" panose="020B0A04020102020204" charset="0"/>
                  <a:ea typeface="微软雅黑" panose="020B0503020204020204" charset="-122"/>
                  <a:sym typeface="+mn-ea"/>
                </a:rPr>
                <a:t>、某些氨基酸</a:t>
              </a:r>
              <a:endParaRPr lang="en-US" altLang="zh-CN" b="1">
                <a:solidFill>
                  <a:schemeClr val="tx1"/>
                </a:solidFill>
                <a:latin typeface="Arial Black" panose="020B0A04020102020204" charset="0"/>
                <a:ea typeface="微软雅黑" panose="020B0503020204020204" charset="-122"/>
                <a:cs typeface="Arial Black" panose="020B0A04020102020204" charset="0"/>
                <a:sym typeface="+mn-ea"/>
              </a:endParaRPr>
            </a:p>
          </p:txBody>
        </p:sp>
        <p:sp>
          <p:nvSpPr>
            <p:cNvPr id="50" name="箭头: 右 36"/>
            <p:cNvSpPr/>
            <p:nvPr>
              <p:custDataLst>
                <p:tags r:id="rId25"/>
              </p:custDataLst>
            </p:nvPr>
          </p:nvSpPr>
          <p:spPr>
            <a:xfrm>
              <a:off x="4944754" y="3599534"/>
              <a:ext cx="1467273" cy="231140"/>
            </a:xfrm>
            <a:prstGeom prst="rightArrow">
              <a:avLst>
                <a:gd name="adj1" fmla="val 24945"/>
                <a:gd name="adj2" fmla="val 50000"/>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zh-CN" altLang="en-US" b="1">
                <a:latin typeface="Arial Black" panose="020B0A04020102020204" charset="0"/>
                <a:ea typeface="微软雅黑" panose="020B0503020204020204" charset="-122"/>
                <a:cs typeface="Arial Black" panose="020B0A04020102020204" charset="0"/>
              </a:endParaRPr>
            </a:p>
          </p:txBody>
        </p:sp>
      </p:grpSp>
      <p:sp>
        <p:nvSpPr>
          <p:cNvPr id="52" name="文本框 51"/>
          <p:cNvSpPr txBox="1"/>
          <p:nvPr>
            <p:custDataLst>
              <p:tags r:id="rId23"/>
            </p:custDataLst>
          </p:nvPr>
        </p:nvSpPr>
        <p:spPr>
          <a:xfrm>
            <a:off x="7245593" y="5575203"/>
            <a:ext cx="920436" cy="368300"/>
          </a:xfrm>
          <a:prstGeom prst="rect">
            <a:avLst/>
          </a:prstGeom>
          <a:noFill/>
        </p:spPr>
        <p:txBody>
          <a:bodyPr wrap="square">
            <a:spAutoFit/>
          </a:bodyPr>
          <a:lstStyle/>
          <a:p>
            <a:r>
              <a:rPr lang="zh-CN" altLang="en-US" b="1">
                <a:solidFill>
                  <a:srgbClr val="000000"/>
                </a:solidFill>
                <a:effectLst/>
                <a:latin typeface="Arial Black" panose="020B0A04020102020204" charset="0"/>
                <a:ea typeface="微软雅黑" panose="020B0503020204020204" charset="-122"/>
              </a:rPr>
              <a:t>转化</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fill="hold"/>
                                        <p:tgtEl>
                                          <p:spTgt spid="12"/>
                                        </p:tgtEl>
                                        <p:attrNameLst>
                                          <p:attrName>ppt_x</p:attrName>
                                        </p:attrNameLst>
                                      </p:cBhvr>
                                      <p:tavLst>
                                        <p:tav tm="0">
                                          <p:val>
                                            <p:strVal val="#ppt_x"/>
                                          </p:val>
                                        </p:tav>
                                        <p:tav tm="100000">
                                          <p:val>
                                            <p:strVal val="#ppt_x"/>
                                          </p:val>
                                        </p:tav>
                                      </p:tavLst>
                                    </p:anim>
                                    <p:anim calcmode="lin" valueType="num">
                                      <p:cBhvr additive="base">
                                        <p:cTn id="2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ppt_x"/>
                                          </p:val>
                                        </p:tav>
                                        <p:tav tm="100000">
                                          <p:val>
                                            <p:strVal val="#ppt_x"/>
                                          </p:val>
                                        </p:tav>
                                      </p:tavLst>
                                    </p:anim>
                                    <p:anim calcmode="lin" valueType="num">
                                      <p:cBhvr additive="base">
                                        <p:cTn id="3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additive="base">
                                        <p:cTn id="37" dur="500" fill="hold"/>
                                        <p:tgtEl>
                                          <p:spTgt spid="13"/>
                                        </p:tgtEl>
                                        <p:attrNameLst>
                                          <p:attrName>ppt_x</p:attrName>
                                        </p:attrNameLst>
                                      </p:cBhvr>
                                      <p:tavLst>
                                        <p:tav tm="0">
                                          <p:val>
                                            <p:strVal val="#ppt_x"/>
                                          </p:val>
                                        </p:tav>
                                        <p:tav tm="100000">
                                          <p:val>
                                            <p:strVal val="#ppt_x"/>
                                          </p:val>
                                        </p:tav>
                                      </p:tavLst>
                                    </p:anim>
                                    <p:anim calcmode="lin" valueType="num">
                                      <p:cBhvr additive="base">
                                        <p:cTn id="38" dur="500" fill="hold"/>
                                        <p:tgtEl>
                                          <p:spTgt spid="13"/>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14"/>
                                        </p:tgtEl>
                                        <p:attrNameLst>
                                          <p:attrName>style.visibility</p:attrName>
                                        </p:attrNameLst>
                                      </p:cBhvr>
                                      <p:to>
                                        <p:strVal val="visible"/>
                                      </p:to>
                                    </p:set>
                                    <p:anim calcmode="lin" valueType="num">
                                      <p:cBhvr additive="base">
                                        <p:cTn id="41" dur="500" fill="hold"/>
                                        <p:tgtEl>
                                          <p:spTgt spid="14"/>
                                        </p:tgtEl>
                                        <p:attrNameLst>
                                          <p:attrName>ppt_x</p:attrName>
                                        </p:attrNameLst>
                                      </p:cBhvr>
                                      <p:tavLst>
                                        <p:tav tm="0">
                                          <p:val>
                                            <p:strVal val="#ppt_x"/>
                                          </p:val>
                                        </p:tav>
                                        <p:tav tm="100000">
                                          <p:val>
                                            <p:strVal val="#ppt_x"/>
                                          </p:val>
                                        </p:tav>
                                      </p:tavLst>
                                    </p:anim>
                                    <p:anim calcmode="lin" valueType="num">
                                      <p:cBhvr additive="base">
                                        <p:cTn id="42" dur="500" fill="hold"/>
                                        <p:tgtEl>
                                          <p:spTgt spid="14"/>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15"/>
                                        </p:tgtEl>
                                        <p:attrNameLst>
                                          <p:attrName>style.visibility</p:attrName>
                                        </p:attrNameLst>
                                      </p:cBhvr>
                                      <p:to>
                                        <p:strVal val="visible"/>
                                      </p:to>
                                    </p:set>
                                    <p:anim calcmode="lin" valueType="num">
                                      <p:cBhvr additive="base">
                                        <p:cTn id="45" dur="500" fill="hold"/>
                                        <p:tgtEl>
                                          <p:spTgt spid="15"/>
                                        </p:tgtEl>
                                        <p:attrNameLst>
                                          <p:attrName>ppt_x</p:attrName>
                                        </p:attrNameLst>
                                      </p:cBhvr>
                                      <p:tavLst>
                                        <p:tav tm="0">
                                          <p:val>
                                            <p:strVal val="#ppt_x"/>
                                          </p:val>
                                        </p:tav>
                                        <p:tav tm="100000">
                                          <p:val>
                                            <p:strVal val="#ppt_x"/>
                                          </p:val>
                                        </p:tav>
                                      </p:tavLst>
                                    </p:anim>
                                    <p:anim calcmode="lin" valueType="num">
                                      <p:cBhvr additive="base">
                                        <p:cTn id="4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51"/>
                                        </p:tgtEl>
                                        <p:attrNameLst>
                                          <p:attrName>style.visibility</p:attrName>
                                        </p:attrNameLst>
                                      </p:cBhvr>
                                      <p:to>
                                        <p:strVal val="visible"/>
                                      </p:to>
                                    </p:set>
                                    <p:anim calcmode="lin" valueType="num">
                                      <p:cBhvr additive="base">
                                        <p:cTn id="51" dur="500" fill="hold"/>
                                        <p:tgtEl>
                                          <p:spTgt spid="51"/>
                                        </p:tgtEl>
                                        <p:attrNameLst>
                                          <p:attrName>ppt_x</p:attrName>
                                        </p:attrNameLst>
                                      </p:cBhvr>
                                      <p:tavLst>
                                        <p:tav tm="0">
                                          <p:val>
                                            <p:strVal val="#ppt_x"/>
                                          </p:val>
                                        </p:tav>
                                        <p:tav tm="100000">
                                          <p:val>
                                            <p:strVal val="#ppt_x"/>
                                          </p:val>
                                        </p:tav>
                                      </p:tavLst>
                                    </p:anim>
                                    <p:anim calcmode="lin" valueType="num">
                                      <p:cBhvr additive="base">
                                        <p:cTn id="52" dur="500" fill="hold"/>
                                        <p:tgtEl>
                                          <p:spTgt spid="51"/>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grpId="0" nodeType="clickEffect">
                                  <p:stCondLst>
                                    <p:cond delay="0"/>
                                  </p:stCondLst>
                                  <p:childTnLst>
                                    <p:set>
                                      <p:cBhvr>
                                        <p:cTn id="56" dur="1" fill="hold">
                                          <p:stCondLst>
                                            <p:cond delay="0"/>
                                          </p:stCondLst>
                                        </p:cTn>
                                        <p:tgtEl>
                                          <p:spTgt spid="3"/>
                                        </p:tgtEl>
                                        <p:attrNameLst>
                                          <p:attrName>style.visibility</p:attrName>
                                        </p:attrNameLst>
                                      </p:cBhvr>
                                      <p:to>
                                        <p:strVal val="visible"/>
                                      </p:to>
                                    </p:set>
                                    <p:anim calcmode="lin" valueType="num">
                                      <p:cBhvr additive="base">
                                        <p:cTn id="57" dur="500" fill="hold"/>
                                        <p:tgtEl>
                                          <p:spTgt spid="3"/>
                                        </p:tgtEl>
                                        <p:attrNameLst>
                                          <p:attrName>ppt_x</p:attrName>
                                        </p:attrNameLst>
                                      </p:cBhvr>
                                      <p:tavLst>
                                        <p:tav tm="0">
                                          <p:val>
                                            <p:strVal val="#ppt_x"/>
                                          </p:val>
                                        </p:tav>
                                        <p:tav tm="100000">
                                          <p:val>
                                            <p:strVal val="#ppt_x"/>
                                          </p:val>
                                        </p:tav>
                                      </p:tavLst>
                                    </p:anim>
                                    <p:anim calcmode="lin" valueType="num">
                                      <p:cBhvr additive="base">
                                        <p:cTn id="5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nodeType="clickEffect">
                                  <p:stCondLst>
                                    <p:cond delay="0"/>
                                  </p:stCondLst>
                                  <p:childTnLst>
                                    <p:set>
                                      <p:cBhvr>
                                        <p:cTn id="62" dur="1" fill="hold">
                                          <p:stCondLst>
                                            <p:cond delay="0"/>
                                          </p:stCondLst>
                                        </p:cTn>
                                        <p:tgtEl>
                                          <p:spTgt spid="4"/>
                                        </p:tgtEl>
                                        <p:attrNameLst>
                                          <p:attrName>style.visibility</p:attrName>
                                        </p:attrNameLst>
                                      </p:cBhvr>
                                      <p:to>
                                        <p:strVal val="visible"/>
                                      </p:to>
                                    </p:set>
                                    <p:anim calcmode="lin" valueType="num">
                                      <p:cBhvr additive="base">
                                        <p:cTn id="63" dur="500" fill="hold"/>
                                        <p:tgtEl>
                                          <p:spTgt spid="4"/>
                                        </p:tgtEl>
                                        <p:attrNameLst>
                                          <p:attrName>ppt_x</p:attrName>
                                        </p:attrNameLst>
                                      </p:cBhvr>
                                      <p:tavLst>
                                        <p:tav tm="0">
                                          <p:val>
                                            <p:strVal val="#ppt_x"/>
                                          </p:val>
                                        </p:tav>
                                        <p:tav tm="100000">
                                          <p:val>
                                            <p:strVal val="#ppt_x"/>
                                          </p:val>
                                        </p:tav>
                                      </p:tavLst>
                                    </p:anim>
                                    <p:anim calcmode="lin" valueType="num">
                                      <p:cBhvr additive="base">
                                        <p:cTn id="64" dur="500" fill="hold"/>
                                        <p:tgtEl>
                                          <p:spTgt spid="4"/>
                                        </p:tgtEl>
                                        <p:attrNameLst>
                                          <p:attrName>ppt_y</p:attrName>
                                        </p:attrNameLst>
                                      </p:cBhvr>
                                      <p:tavLst>
                                        <p:tav tm="0">
                                          <p:val>
                                            <p:strVal val="1+#ppt_h/2"/>
                                          </p:val>
                                        </p:tav>
                                        <p:tav tm="100000">
                                          <p:val>
                                            <p:strVal val="#ppt_y"/>
                                          </p:val>
                                        </p:tav>
                                      </p:tavLst>
                                    </p:anim>
                                  </p:childTnLst>
                                </p:cTn>
                              </p:par>
                              <p:par>
                                <p:cTn id="65" presetID="2" presetClass="entr" presetSubtype="4" fill="hold" nodeType="withEffect">
                                  <p:stCondLst>
                                    <p:cond delay="0"/>
                                  </p:stCondLst>
                                  <p:childTnLst>
                                    <p:set>
                                      <p:cBhvr>
                                        <p:cTn id="66" dur="1" fill="hold">
                                          <p:stCondLst>
                                            <p:cond delay="0"/>
                                          </p:stCondLst>
                                        </p:cTn>
                                        <p:tgtEl>
                                          <p:spTgt spid="26"/>
                                        </p:tgtEl>
                                        <p:attrNameLst>
                                          <p:attrName>style.visibility</p:attrName>
                                        </p:attrNameLst>
                                      </p:cBhvr>
                                      <p:to>
                                        <p:strVal val="visible"/>
                                      </p:to>
                                    </p:set>
                                    <p:anim calcmode="lin" valueType="num">
                                      <p:cBhvr additive="base">
                                        <p:cTn id="67" dur="500" fill="hold"/>
                                        <p:tgtEl>
                                          <p:spTgt spid="26"/>
                                        </p:tgtEl>
                                        <p:attrNameLst>
                                          <p:attrName>ppt_x</p:attrName>
                                        </p:attrNameLst>
                                      </p:cBhvr>
                                      <p:tavLst>
                                        <p:tav tm="0">
                                          <p:val>
                                            <p:strVal val="#ppt_x"/>
                                          </p:val>
                                        </p:tav>
                                        <p:tav tm="100000">
                                          <p:val>
                                            <p:strVal val="#ppt_x"/>
                                          </p:val>
                                        </p:tav>
                                      </p:tavLst>
                                    </p:anim>
                                    <p:anim calcmode="lin" valueType="num">
                                      <p:cBhvr additive="base">
                                        <p:cTn id="68" dur="500" fill="hold"/>
                                        <p:tgtEl>
                                          <p:spTgt spid="26"/>
                                        </p:tgtEl>
                                        <p:attrNameLst>
                                          <p:attrName>ppt_y</p:attrName>
                                        </p:attrNameLst>
                                      </p:cBhvr>
                                      <p:tavLst>
                                        <p:tav tm="0">
                                          <p:val>
                                            <p:strVal val="1+#ppt_h/2"/>
                                          </p:val>
                                        </p:tav>
                                        <p:tav tm="100000">
                                          <p:val>
                                            <p:strVal val="#ppt_y"/>
                                          </p:val>
                                        </p:tav>
                                      </p:tavLst>
                                    </p:anim>
                                  </p:childTnLst>
                                </p:cTn>
                              </p:par>
                              <p:par>
                                <p:cTn id="69" presetID="2" presetClass="entr" presetSubtype="4" fill="hold" grpId="0" nodeType="withEffect">
                                  <p:stCondLst>
                                    <p:cond delay="0"/>
                                  </p:stCondLst>
                                  <p:childTnLst>
                                    <p:set>
                                      <p:cBhvr>
                                        <p:cTn id="70" dur="1" fill="hold">
                                          <p:stCondLst>
                                            <p:cond delay="0"/>
                                          </p:stCondLst>
                                        </p:cTn>
                                        <p:tgtEl>
                                          <p:spTgt spid="37"/>
                                        </p:tgtEl>
                                        <p:attrNameLst>
                                          <p:attrName>style.visibility</p:attrName>
                                        </p:attrNameLst>
                                      </p:cBhvr>
                                      <p:to>
                                        <p:strVal val="visible"/>
                                      </p:to>
                                    </p:set>
                                    <p:anim calcmode="lin" valueType="num">
                                      <p:cBhvr additive="base">
                                        <p:cTn id="71" dur="500" fill="hold"/>
                                        <p:tgtEl>
                                          <p:spTgt spid="37"/>
                                        </p:tgtEl>
                                        <p:attrNameLst>
                                          <p:attrName>ppt_x</p:attrName>
                                        </p:attrNameLst>
                                      </p:cBhvr>
                                      <p:tavLst>
                                        <p:tav tm="0">
                                          <p:val>
                                            <p:strVal val="#ppt_x"/>
                                          </p:val>
                                        </p:tav>
                                        <p:tav tm="100000">
                                          <p:val>
                                            <p:strVal val="#ppt_x"/>
                                          </p:val>
                                        </p:tav>
                                      </p:tavLst>
                                    </p:anim>
                                    <p:anim calcmode="lin" valueType="num">
                                      <p:cBhvr additive="base">
                                        <p:cTn id="72" dur="500" fill="hold"/>
                                        <p:tgtEl>
                                          <p:spTgt spid="37"/>
                                        </p:tgtEl>
                                        <p:attrNameLst>
                                          <p:attrName>ppt_y</p:attrName>
                                        </p:attrNameLst>
                                      </p:cBhvr>
                                      <p:tavLst>
                                        <p:tav tm="0">
                                          <p:val>
                                            <p:strVal val="1+#ppt_h/2"/>
                                          </p:val>
                                        </p:tav>
                                        <p:tav tm="100000">
                                          <p:val>
                                            <p:strVal val="#ppt_y"/>
                                          </p:val>
                                        </p:tav>
                                      </p:tavLst>
                                    </p:anim>
                                  </p:childTnLst>
                                </p:cTn>
                              </p:par>
                              <p:par>
                                <p:cTn id="73" presetID="2" presetClass="entr" presetSubtype="4" fill="hold" nodeType="withEffect">
                                  <p:stCondLst>
                                    <p:cond delay="0"/>
                                  </p:stCondLst>
                                  <p:childTnLst>
                                    <p:set>
                                      <p:cBhvr>
                                        <p:cTn id="74" dur="1" fill="hold">
                                          <p:stCondLst>
                                            <p:cond delay="0"/>
                                          </p:stCondLst>
                                        </p:cTn>
                                        <p:tgtEl>
                                          <p:spTgt spid="30"/>
                                        </p:tgtEl>
                                        <p:attrNameLst>
                                          <p:attrName>style.visibility</p:attrName>
                                        </p:attrNameLst>
                                      </p:cBhvr>
                                      <p:to>
                                        <p:strVal val="visible"/>
                                      </p:to>
                                    </p:set>
                                    <p:anim calcmode="lin" valueType="num">
                                      <p:cBhvr additive="base">
                                        <p:cTn id="75" dur="500" fill="hold"/>
                                        <p:tgtEl>
                                          <p:spTgt spid="30"/>
                                        </p:tgtEl>
                                        <p:attrNameLst>
                                          <p:attrName>ppt_x</p:attrName>
                                        </p:attrNameLst>
                                      </p:cBhvr>
                                      <p:tavLst>
                                        <p:tav tm="0">
                                          <p:val>
                                            <p:strVal val="#ppt_x"/>
                                          </p:val>
                                        </p:tav>
                                        <p:tav tm="100000">
                                          <p:val>
                                            <p:strVal val="#ppt_x"/>
                                          </p:val>
                                        </p:tav>
                                      </p:tavLst>
                                    </p:anim>
                                    <p:anim calcmode="lin" valueType="num">
                                      <p:cBhvr additive="base">
                                        <p:cTn id="76" dur="500" fill="hold"/>
                                        <p:tgtEl>
                                          <p:spTgt spid="30"/>
                                        </p:tgtEl>
                                        <p:attrNameLst>
                                          <p:attrName>ppt_y</p:attrName>
                                        </p:attrNameLst>
                                      </p:cBhvr>
                                      <p:tavLst>
                                        <p:tav tm="0">
                                          <p:val>
                                            <p:strVal val="1+#ppt_h/2"/>
                                          </p:val>
                                        </p:tav>
                                        <p:tav tm="100000">
                                          <p:val>
                                            <p:strVal val="#ppt_y"/>
                                          </p:val>
                                        </p:tav>
                                      </p:tavLst>
                                    </p:anim>
                                  </p:childTnLst>
                                </p:cTn>
                              </p:par>
                              <p:par>
                                <p:cTn id="77" presetID="2" presetClass="entr" presetSubtype="4" fill="hold" grpId="0" nodeType="withEffect">
                                  <p:stCondLst>
                                    <p:cond delay="0"/>
                                  </p:stCondLst>
                                  <p:childTnLst>
                                    <p:set>
                                      <p:cBhvr>
                                        <p:cTn id="78" dur="1" fill="hold">
                                          <p:stCondLst>
                                            <p:cond delay="0"/>
                                          </p:stCondLst>
                                        </p:cTn>
                                        <p:tgtEl>
                                          <p:spTgt spid="38"/>
                                        </p:tgtEl>
                                        <p:attrNameLst>
                                          <p:attrName>style.visibility</p:attrName>
                                        </p:attrNameLst>
                                      </p:cBhvr>
                                      <p:to>
                                        <p:strVal val="visible"/>
                                      </p:to>
                                    </p:set>
                                    <p:anim calcmode="lin" valueType="num">
                                      <p:cBhvr additive="base">
                                        <p:cTn id="79" dur="500" fill="hold"/>
                                        <p:tgtEl>
                                          <p:spTgt spid="38"/>
                                        </p:tgtEl>
                                        <p:attrNameLst>
                                          <p:attrName>ppt_x</p:attrName>
                                        </p:attrNameLst>
                                      </p:cBhvr>
                                      <p:tavLst>
                                        <p:tav tm="0">
                                          <p:val>
                                            <p:strVal val="#ppt_x"/>
                                          </p:val>
                                        </p:tav>
                                        <p:tav tm="100000">
                                          <p:val>
                                            <p:strVal val="#ppt_x"/>
                                          </p:val>
                                        </p:tav>
                                      </p:tavLst>
                                    </p:anim>
                                    <p:anim calcmode="lin" valueType="num">
                                      <p:cBhvr additive="base">
                                        <p:cTn id="80" dur="500" fill="hold"/>
                                        <p:tgtEl>
                                          <p:spTgt spid="38"/>
                                        </p:tgtEl>
                                        <p:attrNameLst>
                                          <p:attrName>ppt_y</p:attrName>
                                        </p:attrNameLst>
                                      </p:cBhvr>
                                      <p:tavLst>
                                        <p:tav tm="0">
                                          <p:val>
                                            <p:strVal val="1+#ppt_h/2"/>
                                          </p:val>
                                        </p:tav>
                                        <p:tav tm="100000">
                                          <p:val>
                                            <p:strVal val="#ppt_y"/>
                                          </p:val>
                                        </p:tav>
                                      </p:tavLst>
                                    </p:anim>
                                  </p:childTnLst>
                                </p:cTn>
                              </p:par>
                              <p:par>
                                <p:cTn id="81" presetID="2" presetClass="entr" presetSubtype="4" fill="hold" nodeType="withEffect">
                                  <p:stCondLst>
                                    <p:cond delay="0"/>
                                  </p:stCondLst>
                                  <p:childTnLst>
                                    <p:set>
                                      <p:cBhvr>
                                        <p:cTn id="82" dur="1" fill="hold">
                                          <p:stCondLst>
                                            <p:cond delay="0"/>
                                          </p:stCondLst>
                                        </p:cTn>
                                        <p:tgtEl>
                                          <p:spTgt spid="34"/>
                                        </p:tgtEl>
                                        <p:attrNameLst>
                                          <p:attrName>style.visibility</p:attrName>
                                        </p:attrNameLst>
                                      </p:cBhvr>
                                      <p:to>
                                        <p:strVal val="visible"/>
                                      </p:to>
                                    </p:set>
                                    <p:anim calcmode="lin" valueType="num">
                                      <p:cBhvr additive="base">
                                        <p:cTn id="83" dur="500" fill="hold"/>
                                        <p:tgtEl>
                                          <p:spTgt spid="34"/>
                                        </p:tgtEl>
                                        <p:attrNameLst>
                                          <p:attrName>ppt_x</p:attrName>
                                        </p:attrNameLst>
                                      </p:cBhvr>
                                      <p:tavLst>
                                        <p:tav tm="0">
                                          <p:val>
                                            <p:strVal val="#ppt_x"/>
                                          </p:val>
                                        </p:tav>
                                        <p:tav tm="100000">
                                          <p:val>
                                            <p:strVal val="#ppt_x"/>
                                          </p:val>
                                        </p:tav>
                                      </p:tavLst>
                                    </p:anim>
                                    <p:anim calcmode="lin" valueType="num">
                                      <p:cBhvr additive="base">
                                        <p:cTn id="84" dur="500" fill="hold"/>
                                        <p:tgtEl>
                                          <p:spTgt spid="34"/>
                                        </p:tgtEl>
                                        <p:attrNameLst>
                                          <p:attrName>ppt_y</p:attrName>
                                        </p:attrNameLst>
                                      </p:cBhvr>
                                      <p:tavLst>
                                        <p:tav tm="0">
                                          <p:val>
                                            <p:strVal val="1+#ppt_h/2"/>
                                          </p:val>
                                        </p:tav>
                                        <p:tav tm="100000">
                                          <p:val>
                                            <p:strVal val="#ppt_y"/>
                                          </p:val>
                                        </p:tav>
                                      </p:tavLst>
                                    </p:anim>
                                  </p:childTnLst>
                                </p:cTn>
                              </p:par>
                              <p:par>
                                <p:cTn id="85" presetID="2" presetClass="entr" presetSubtype="4" fill="hold" grpId="0" nodeType="withEffect">
                                  <p:stCondLst>
                                    <p:cond delay="0"/>
                                  </p:stCondLst>
                                  <p:childTnLst>
                                    <p:set>
                                      <p:cBhvr>
                                        <p:cTn id="86" dur="1" fill="hold">
                                          <p:stCondLst>
                                            <p:cond delay="0"/>
                                          </p:stCondLst>
                                        </p:cTn>
                                        <p:tgtEl>
                                          <p:spTgt spid="39"/>
                                        </p:tgtEl>
                                        <p:attrNameLst>
                                          <p:attrName>style.visibility</p:attrName>
                                        </p:attrNameLst>
                                      </p:cBhvr>
                                      <p:to>
                                        <p:strVal val="visible"/>
                                      </p:to>
                                    </p:set>
                                    <p:anim calcmode="lin" valueType="num">
                                      <p:cBhvr additive="base">
                                        <p:cTn id="87" dur="500" fill="hold"/>
                                        <p:tgtEl>
                                          <p:spTgt spid="39"/>
                                        </p:tgtEl>
                                        <p:attrNameLst>
                                          <p:attrName>ppt_x</p:attrName>
                                        </p:attrNameLst>
                                      </p:cBhvr>
                                      <p:tavLst>
                                        <p:tav tm="0">
                                          <p:val>
                                            <p:strVal val="#ppt_x"/>
                                          </p:val>
                                        </p:tav>
                                        <p:tav tm="100000">
                                          <p:val>
                                            <p:strVal val="#ppt_x"/>
                                          </p:val>
                                        </p:tav>
                                      </p:tavLst>
                                    </p:anim>
                                    <p:anim calcmode="lin" valueType="num">
                                      <p:cBhvr additive="base">
                                        <p:cTn id="88" dur="500" fill="hold"/>
                                        <p:tgtEl>
                                          <p:spTgt spid="39"/>
                                        </p:tgtEl>
                                        <p:attrNameLst>
                                          <p:attrName>ppt_y</p:attrName>
                                        </p:attrNameLst>
                                      </p:cBhvr>
                                      <p:tavLst>
                                        <p:tav tm="0">
                                          <p:val>
                                            <p:strVal val="1+#ppt_h/2"/>
                                          </p:val>
                                        </p:tav>
                                        <p:tav tm="100000">
                                          <p:val>
                                            <p:strVal val="#ppt_y"/>
                                          </p:val>
                                        </p:tav>
                                      </p:tavLst>
                                    </p:anim>
                                  </p:childTnLst>
                                </p:cTn>
                              </p:par>
                              <p:par>
                                <p:cTn id="89" presetID="2" presetClass="entr" presetSubtype="4" fill="hold" nodeType="withEffect">
                                  <p:stCondLst>
                                    <p:cond delay="0"/>
                                  </p:stCondLst>
                                  <p:childTnLst>
                                    <p:set>
                                      <p:cBhvr>
                                        <p:cTn id="90" dur="1" fill="hold">
                                          <p:stCondLst>
                                            <p:cond delay="0"/>
                                          </p:stCondLst>
                                        </p:cTn>
                                        <p:tgtEl>
                                          <p:spTgt spid="40"/>
                                        </p:tgtEl>
                                        <p:attrNameLst>
                                          <p:attrName>style.visibility</p:attrName>
                                        </p:attrNameLst>
                                      </p:cBhvr>
                                      <p:to>
                                        <p:strVal val="visible"/>
                                      </p:to>
                                    </p:set>
                                    <p:anim calcmode="lin" valueType="num">
                                      <p:cBhvr additive="base">
                                        <p:cTn id="91" dur="500" fill="hold"/>
                                        <p:tgtEl>
                                          <p:spTgt spid="40"/>
                                        </p:tgtEl>
                                        <p:attrNameLst>
                                          <p:attrName>ppt_x</p:attrName>
                                        </p:attrNameLst>
                                      </p:cBhvr>
                                      <p:tavLst>
                                        <p:tav tm="0">
                                          <p:val>
                                            <p:strVal val="#ppt_x"/>
                                          </p:val>
                                        </p:tav>
                                        <p:tav tm="100000">
                                          <p:val>
                                            <p:strVal val="#ppt_x"/>
                                          </p:val>
                                        </p:tav>
                                      </p:tavLst>
                                    </p:anim>
                                    <p:anim calcmode="lin" valueType="num">
                                      <p:cBhvr additive="base">
                                        <p:cTn id="92" dur="500" fill="hold"/>
                                        <p:tgtEl>
                                          <p:spTgt spid="40"/>
                                        </p:tgtEl>
                                        <p:attrNameLst>
                                          <p:attrName>ppt_y</p:attrName>
                                        </p:attrNameLst>
                                      </p:cBhvr>
                                      <p:tavLst>
                                        <p:tav tm="0">
                                          <p:val>
                                            <p:strVal val="1+#ppt_h/2"/>
                                          </p:val>
                                        </p:tav>
                                        <p:tav tm="100000">
                                          <p:val>
                                            <p:strVal val="#ppt_y"/>
                                          </p:val>
                                        </p:tav>
                                      </p:tavLst>
                                    </p:anim>
                                  </p:childTnLst>
                                </p:cTn>
                              </p:par>
                              <p:par>
                                <p:cTn id="93" presetID="2" presetClass="entr" presetSubtype="4" fill="hold" grpId="0" nodeType="withEffect">
                                  <p:stCondLst>
                                    <p:cond delay="0"/>
                                  </p:stCondLst>
                                  <p:childTnLst>
                                    <p:set>
                                      <p:cBhvr>
                                        <p:cTn id="94" dur="1" fill="hold">
                                          <p:stCondLst>
                                            <p:cond delay="0"/>
                                          </p:stCondLst>
                                        </p:cTn>
                                        <p:tgtEl>
                                          <p:spTgt spid="43"/>
                                        </p:tgtEl>
                                        <p:attrNameLst>
                                          <p:attrName>style.visibility</p:attrName>
                                        </p:attrNameLst>
                                      </p:cBhvr>
                                      <p:to>
                                        <p:strVal val="visible"/>
                                      </p:to>
                                    </p:set>
                                    <p:anim calcmode="lin" valueType="num">
                                      <p:cBhvr additive="base">
                                        <p:cTn id="95" dur="500" fill="hold"/>
                                        <p:tgtEl>
                                          <p:spTgt spid="43"/>
                                        </p:tgtEl>
                                        <p:attrNameLst>
                                          <p:attrName>ppt_x</p:attrName>
                                        </p:attrNameLst>
                                      </p:cBhvr>
                                      <p:tavLst>
                                        <p:tav tm="0">
                                          <p:val>
                                            <p:strVal val="#ppt_x"/>
                                          </p:val>
                                        </p:tav>
                                        <p:tav tm="100000">
                                          <p:val>
                                            <p:strVal val="#ppt_x"/>
                                          </p:val>
                                        </p:tav>
                                      </p:tavLst>
                                    </p:anim>
                                    <p:anim calcmode="lin" valueType="num">
                                      <p:cBhvr additive="base">
                                        <p:cTn id="96" dur="500" fill="hold"/>
                                        <p:tgtEl>
                                          <p:spTgt spid="43"/>
                                        </p:tgtEl>
                                        <p:attrNameLst>
                                          <p:attrName>ppt_y</p:attrName>
                                        </p:attrNameLst>
                                      </p:cBhvr>
                                      <p:tavLst>
                                        <p:tav tm="0">
                                          <p:val>
                                            <p:strVal val="1+#ppt_h/2"/>
                                          </p:val>
                                        </p:tav>
                                        <p:tav tm="100000">
                                          <p:val>
                                            <p:strVal val="#ppt_y"/>
                                          </p:val>
                                        </p:tav>
                                      </p:tavLst>
                                    </p:anim>
                                  </p:childTnLst>
                                </p:cTn>
                              </p:par>
                              <p:par>
                                <p:cTn id="97" presetID="2" presetClass="entr" presetSubtype="4" fill="hold" nodeType="withEffect">
                                  <p:stCondLst>
                                    <p:cond delay="0"/>
                                  </p:stCondLst>
                                  <p:childTnLst>
                                    <p:set>
                                      <p:cBhvr>
                                        <p:cTn id="98" dur="1" fill="hold">
                                          <p:stCondLst>
                                            <p:cond delay="0"/>
                                          </p:stCondLst>
                                        </p:cTn>
                                        <p:tgtEl>
                                          <p:spTgt spid="46"/>
                                        </p:tgtEl>
                                        <p:attrNameLst>
                                          <p:attrName>style.visibility</p:attrName>
                                        </p:attrNameLst>
                                      </p:cBhvr>
                                      <p:to>
                                        <p:strVal val="visible"/>
                                      </p:to>
                                    </p:set>
                                    <p:anim calcmode="lin" valueType="num">
                                      <p:cBhvr additive="base">
                                        <p:cTn id="99" dur="500" fill="hold"/>
                                        <p:tgtEl>
                                          <p:spTgt spid="46"/>
                                        </p:tgtEl>
                                        <p:attrNameLst>
                                          <p:attrName>ppt_x</p:attrName>
                                        </p:attrNameLst>
                                      </p:cBhvr>
                                      <p:tavLst>
                                        <p:tav tm="0">
                                          <p:val>
                                            <p:strVal val="#ppt_x"/>
                                          </p:val>
                                        </p:tav>
                                        <p:tav tm="100000">
                                          <p:val>
                                            <p:strVal val="#ppt_x"/>
                                          </p:val>
                                        </p:tav>
                                      </p:tavLst>
                                    </p:anim>
                                    <p:anim calcmode="lin" valueType="num">
                                      <p:cBhvr additive="base">
                                        <p:cTn id="100" dur="500" fill="hold"/>
                                        <p:tgtEl>
                                          <p:spTgt spid="46"/>
                                        </p:tgtEl>
                                        <p:attrNameLst>
                                          <p:attrName>ppt_y</p:attrName>
                                        </p:attrNameLst>
                                      </p:cBhvr>
                                      <p:tavLst>
                                        <p:tav tm="0">
                                          <p:val>
                                            <p:strVal val="1+#ppt_h/2"/>
                                          </p:val>
                                        </p:tav>
                                        <p:tav tm="100000">
                                          <p:val>
                                            <p:strVal val="#ppt_y"/>
                                          </p:val>
                                        </p:tav>
                                      </p:tavLst>
                                    </p:anim>
                                  </p:childTnLst>
                                </p:cTn>
                              </p:par>
                              <p:par>
                                <p:cTn id="101" presetID="2" presetClass="entr" presetSubtype="4" fill="hold" grpId="0" nodeType="withEffect">
                                  <p:stCondLst>
                                    <p:cond delay="0"/>
                                  </p:stCondLst>
                                  <p:childTnLst>
                                    <p:set>
                                      <p:cBhvr>
                                        <p:cTn id="102" dur="1" fill="hold">
                                          <p:stCondLst>
                                            <p:cond delay="0"/>
                                          </p:stCondLst>
                                        </p:cTn>
                                        <p:tgtEl>
                                          <p:spTgt spid="44"/>
                                        </p:tgtEl>
                                        <p:attrNameLst>
                                          <p:attrName>style.visibility</p:attrName>
                                        </p:attrNameLst>
                                      </p:cBhvr>
                                      <p:to>
                                        <p:strVal val="visible"/>
                                      </p:to>
                                    </p:set>
                                    <p:anim calcmode="lin" valueType="num">
                                      <p:cBhvr additive="base">
                                        <p:cTn id="103" dur="500" fill="hold"/>
                                        <p:tgtEl>
                                          <p:spTgt spid="44"/>
                                        </p:tgtEl>
                                        <p:attrNameLst>
                                          <p:attrName>ppt_x</p:attrName>
                                        </p:attrNameLst>
                                      </p:cBhvr>
                                      <p:tavLst>
                                        <p:tav tm="0">
                                          <p:val>
                                            <p:strVal val="#ppt_x"/>
                                          </p:val>
                                        </p:tav>
                                        <p:tav tm="100000">
                                          <p:val>
                                            <p:strVal val="#ppt_x"/>
                                          </p:val>
                                        </p:tav>
                                      </p:tavLst>
                                    </p:anim>
                                    <p:anim calcmode="lin" valueType="num">
                                      <p:cBhvr additive="base">
                                        <p:cTn id="104" dur="500" fill="hold"/>
                                        <p:tgtEl>
                                          <p:spTgt spid="44"/>
                                        </p:tgtEl>
                                        <p:attrNameLst>
                                          <p:attrName>ppt_y</p:attrName>
                                        </p:attrNameLst>
                                      </p:cBhvr>
                                      <p:tavLst>
                                        <p:tav tm="0">
                                          <p:val>
                                            <p:strVal val="1+#ppt_h/2"/>
                                          </p:val>
                                        </p:tav>
                                        <p:tav tm="100000">
                                          <p:val>
                                            <p:strVal val="#ppt_y"/>
                                          </p:val>
                                        </p:tav>
                                      </p:tavLst>
                                    </p:anim>
                                  </p:childTnLst>
                                </p:cTn>
                              </p:par>
                              <p:par>
                                <p:cTn id="105" presetID="2" presetClass="entr" presetSubtype="4" fill="hold" nodeType="withEffect">
                                  <p:stCondLst>
                                    <p:cond delay="0"/>
                                  </p:stCondLst>
                                  <p:childTnLst>
                                    <p:set>
                                      <p:cBhvr>
                                        <p:cTn id="106" dur="1" fill="hold">
                                          <p:stCondLst>
                                            <p:cond delay="0"/>
                                          </p:stCondLst>
                                        </p:cTn>
                                        <p:tgtEl>
                                          <p:spTgt spid="48"/>
                                        </p:tgtEl>
                                        <p:attrNameLst>
                                          <p:attrName>style.visibility</p:attrName>
                                        </p:attrNameLst>
                                      </p:cBhvr>
                                      <p:to>
                                        <p:strVal val="visible"/>
                                      </p:to>
                                    </p:set>
                                    <p:anim calcmode="lin" valueType="num">
                                      <p:cBhvr additive="base">
                                        <p:cTn id="107" dur="500" fill="hold"/>
                                        <p:tgtEl>
                                          <p:spTgt spid="48"/>
                                        </p:tgtEl>
                                        <p:attrNameLst>
                                          <p:attrName>ppt_x</p:attrName>
                                        </p:attrNameLst>
                                      </p:cBhvr>
                                      <p:tavLst>
                                        <p:tav tm="0">
                                          <p:val>
                                            <p:strVal val="#ppt_x"/>
                                          </p:val>
                                        </p:tav>
                                        <p:tav tm="100000">
                                          <p:val>
                                            <p:strVal val="#ppt_x"/>
                                          </p:val>
                                        </p:tav>
                                      </p:tavLst>
                                    </p:anim>
                                    <p:anim calcmode="lin" valueType="num">
                                      <p:cBhvr additive="base">
                                        <p:cTn id="108" dur="500" fill="hold"/>
                                        <p:tgtEl>
                                          <p:spTgt spid="48"/>
                                        </p:tgtEl>
                                        <p:attrNameLst>
                                          <p:attrName>ppt_y</p:attrName>
                                        </p:attrNameLst>
                                      </p:cBhvr>
                                      <p:tavLst>
                                        <p:tav tm="0">
                                          <p:val>
                                            <p:strVal val="1+#ppt_h/2"/>
                                          </p:val>
                                        </p:tav>
                                        <p:tav tm="100000">
                                          <p:val>
                                            <p:strVal val="#ppt_y"/>
                                          </p:val>
                                        </p:tav>
                                      </p:tavLst>
                                    </p:anim>
                                  </p:childTnLst>
                                </p:cTn>
                              </p:par>
                              <p:par>
                                <p:cTn id="109" presetID="2" presetClass="entr" presetSubtype="4" fill="hold" grpId="0" nodeType="withEffect">
                                  <p:stCondLst>
                                    <p:cond delay="0"/>
                                  </p:stCondLst>
                                  <p:childTnLst>
                                    <p:set>
                                      <p:cBhvr>
                                        <p:cTn id="110" dur="1" fill="hold">
                                          <p:stCondLst>
                                            <p:cond delay="0"/>
                                          </p:stCondLst>
                                        </p:cTn>
                                        <p:tgtEl>
                                          <p:spTgt spid="52"/>
                                        </p:tgtEl>
                                        <p:attrNameLst>
                                          <p:attrName>style.visibility</p:attrName>
                                        </p:attrNameLst>
                                      </p:cBhvr>
                                      <p:to>
                                        <p:strVal val="visible"/>
                                      </p:to>
                                    </p:set>
                                    <p:anim calcmode="lin" valueType="num">
                                      <p:cBhvr additive="base">
                                        <p:cTn id="111" dur="500" fill="hold"/>
                                        <p:tgtEl>
                                          <p:spTgt spid="52"/>
                                        </p:tgtEl>
                                        <p:attrNameLst>
                                          <p:attrName>ppt_x</p:attrName>
                                        </p:attrNameLst>
                                      </p:cBhvr>
                                      <p:tavLst>
                                        <p:tav tm="0">
                                          <p:val>
                                            <p:strVal val="#ppt_x"/>
                                          </p:val>
                                        </p:tav>
                                        <p:tav tm="100000">
                                          <p:val>
                                            <p:strVal val="#ppt_x"/>
                                          </p:val>
                                        </p:tav>
                                      </p:tavLst>
                                    </p:anim>
                                    <p:anim calcmode="lin" valueType="num">
                                      <p:cBhvr additive="base">
                                        <p:cTn id="112" dur="500" fill="hold"/>
                                        <p:tgtEl>
                                          <p:spTgt spid="5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9" grpId="0"/>
      <p:bldP spid="9" grpId="1"/>
      <p:bldP spid="10" grpId="0"/>
      <p:bldP spid="10" grpId="1"/>
      <p:bldP spid="11" grpId="0"/>
      <p:bldP spid="11" grpId="1"/>
      <p:bldP spid="12" grpId="0"/>
      <p:bldP spid="12" grpId="1"/>
      <p:bldP spid="13" grpId="0"/>
      <p:bldP spid="13" grpId="1"/>
      <p:bldP spid="14" grpId="0"/>
      <p:bldP spid="14" grpId="1"/>
      <p:bldP spid="15" grpId="0"/>
      <p:bldP spid="15" grpId="1"/>
      <p:bldP spid="51" grpId="0"/>
      <p:bldP spid="51" grpId="1"/>
      <p:bldP spid="3" grpId="0"/>
      <p:bldP spid="3" grpId="1"/>
      <p:bldP spid="37" grpId="0"/>
      <p:bldP spid="37" grpId="1"/>
      <p:bldP spid="38" grpId="0"/>
      <p:bldP spid="38" grpId="1"/>
      <p:bldP spid="39" grpId="0"/>
      <p:bldP spid="39" grpId="1"/>
      <p:bldP spid="43" grpId="0"/>
      <p:bldP spid="43" grpId="1"/>
      <p:bldP spid="44" grpId="0"/>
      <p:bldP spid="44" grpId="1"/>
      <p:bldP spid="52" grpId="0"/>
      <p:bldP spid="52" grpId="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1" descr="学科网(www.zxxk.com)--教育资源门户，提供试卷、教案、课件、论文、素材以及各类教学资源下载，还有大量而丰富的教学相关资讯！"/>
          <p:cNvPicPr>
            <a:picLocks noChangeAspect="1"/>
          </p:cNvPicPr>
          <p:nvPr/>
        </p:nvPicPr>
        <p:blipFill>
          <a:blip r:embed="rId2"/>
          <a:stretch>
            <a:fillRect/>
          </a:stretch>
        </p:blipFill>
        <p:spPr>
          <a:xfrm>
            <a:off x="2621280" y="850900"/>
            <a:ext cx="7631430" cy="4608830"/>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294302" y="812926"/>
            <a:ext cx="11656625" cy="3721735"/>
          </a:xfrm>
          <a:prstGeom prst="rect">
            <a:avLst/>
          </a:prstGeom>
        </p:spPr>
        <p:txBody>
          <a:bodyPr wrap="square" lIns="121898" tIns="60948" rIns="121898" bIns="60948">
            <a:spAutoFit/>
          </a:bodyPr>
          <a:lstStyle/>
          <a:p>
            <a:pPr marL="252095" indent="-457200" algn="just">
              <a:lnSpc>
                <a:spcPct val="150000"/>
              </a:lnSpc>
              <a:spcAft>
                <a:spcPts val="0"/>
              </a:spcAft>
              <a:tabLst>
                <a:tab pos="2970530" algn="l"/>
              </a:tabLst>
            </a:pPr>
            <a:r>
              <a:rPr lang="zh-CN" altLang="en-US" sz="2600" kern="100" dirty="0">
                <a:solidFill>
                  <a:srgbClr val="262626"/>
                </a:solidFill>
                <a:highlight>
                  <a:srgbClr val="FFFF00"/>
                </a:highlight>
                <a:latin typeface="Times New Roman" panose="02020603050405020304" pitchFamily="18" charset="0"/>
                <a:cs typeface="Courier New" panose="02070309020205020404" pitchFamily="49" charset="0"/>
              </a:rPr>
              <a:t>蓝本</a:t>
            </a:r>
            <a:r>
              <a:rPr lang="en-US" altLang="zh-CN" sz="2600" kern="100" dirty="0">
                <a:solidFill>
                  <a:srgbClr val="262626"/>
                </a:solidFill>
                <a:highlight>
                  <a:srgbClr val="FFFF00"/>
                </a:highlight>
                <a:latin typeface="Times New Roman" panose="02020603050405020304" pitchFamily="18" charset="0"/>
                <a:cs typeface="Courier New" panose="02070309020205020404" pitchFamily="49" charset="0"/>
              </a:rPr>
              <a:t>P97</a:t>
            </a:r>
            <a:r>
              <a:rPr lang="zh-CN" altLang="en-US" sz="2600" kern="100" dirty="0">
                <a:solidFill>
                  <a:srgbClr val="262626"/>
                </a:solidFill>
                <a:highlight>
                  <a:srgbClr val="FFFF00"/>
                </a:highlight>
                <a:latin typeface="Times New Roman" panose="02020603050405020304" pitchFamily="18" charset="0"/>
                <a:cs typeface="Courier New" panose="02070309020205020404" pitchFamily="49" charset="0"/>
              </a:rPr>
              <a:t>：</a:t>
            </a:r>
            <a:r>
              <a:rPr lang="en-US" altLang="zh-CN" sz="2600" kern="100" dirty="0">
                <a:solidFill>
                  <a:srgbClr val="262626"/>
                </a:solidFill>
                <a:latin typeface="Times New Roman" panose="02020603050405020304" pitchFamily="18" charset="0"/>
                <a:cs typeface="Courier New" panose="02070309020205020404" pitchFamily="49" charset="0"/>
              </a:rPr>
              <a:t>3.</a:t>
            </a:r>
            <a:r>
              <a:rPr lang="en-US" altLang="zh-CN" sz="2600" b="1" kern="100" dirty="0">
                <a:solidFill>
                  <a:srgbClr val="262626"/>
                </a:solidFill>
                <a:latin typeface="Times New Roman" panose="02020603050405020304" pitchFamily="18" charset="0"/>
                <a:ea typeface="宋体" panose="02010600030101010101" pitchFamily="2" charset="-122"/>
                <a:cs typeface="Courier New" panose="02070309020205020404" pitchFamily="49" charset="0"/>
              </a:rPr>
              <a:t>(2021·</a:t>
            </a:r>
            <a:r>
              <a:rPr lang="zh-CN" altLang="zh-CN" sz="2600" b="1" kern="100" dirty="0">
                <a:solidFill>
                  <a:srgbClr val="262626"/>
                </a:solidFill>
                <a:latin typeface="Times New Roman" panose="02020603050405020304" pitchFamily="18" charset="0"/>
                <a:ea typeface="宋体" panose="02010600030101010101" pitchFamily="2" charset="-122"/>
                <a:cs typeface="Times New Roman" panose="02020603050405020304" pitchFamily="18" charset="0"/>
              </a:rPr>
              <a:t>山东卷，</a:t>
            </a:r>
            <a:r>
              <a:rPr lang="en-US" altLang="zh-CN" sz="2600" b="1" kern="100" dirty="0">
                <a:solidFill>
                  <a:srgbClr val="262626"/>
                </a:solidFill>
                <a:latin typeface="Times New Roman" panose="02020603050405020304" pitchFamily="18" charset="0"/>
                <a:ea typeface="宋体" panose="02010600030101010101" pitchFamily="2" charset="-122"/>
                <a:cs typeface="Courier New" panose="02070309020205020404" pitchFamily="49" charset="0"/>
              </a:rPr>
              <a:t>8)</a:t>
            </a:r>
            <a:r>
              <a:rPr lang="zh-CN" altLang="zh-CN" sz="2600" kern="100" dirty="0">
                <a:solidFill>
                  <a:srgbClr val="262626"/>
                </a:solidFill>
                <a:latin typeface="Times New Roman" panose="02020603050405020304" pitchFamily="18" charset="0"/>
                <a:cs typeface="Times New Roman" panose="02020603050405020304" pitchFamily="18" charset="0"/>
              </a:rPr>
              <a:t>体外实验研究发现，</a:t>
            </a:r>
            <a:r>
              <a:rPr lang="en-US" altLang="zh-CN" sz="2600" kern="100" dirty="0">
                <a:solidFill>
                  <a:srgbClr val="262626"/>
                </a:solidFill>
                <a:latin typeface="Times New Roman" panose="02020603050405020304" pitchFamily="18" charset="0"/>
                <a:cs typeface="Courier New" panose="02070309020205020404" pitchFamily="49" charset="0"/>
              </a:rPr>
              <a:t>γ</a:t>
            </a:r>
            <a:r>
              <a:rPr lang="zh-CN" altLang="zh-CN" sz="2600" kern="100" dirty="0">
                <a:solidFill>
                  <a:srgbClr val="262626"/>
                </a:solidFill>
                <a:latin typeface="Times New Roman" panose="02020603050405020304" pitchFamily="18" charset="0"/>
                <a:cs typeface="Times New Roman" panose="02020603050405020304" pitchFamily="18" charset="0"/>
              </a:rPr>
              <a:t>－氨基丁酸持续作用于胰岛</a:t>
            </a:r>
            <a:r>
              <a:rPr lang="en-US" altLang="zh-CN" sz="2600" kern="100" dirty="0">
                <a:solidFill>
                  <a:srgbClr val="262626"/>
                </a:solidFill>
                <a:latin typeface="Times New Roman" panose="02020603050405020304" pitchFamily="18" charset="0"/>
                <a:cs typeface="Courier New" panose="02070309020205020404" pitchFamily="49" charset="0"/>
              </a:rPr>
              <a:t>A</a:t>
            </a:r>
            <a:r>
              <a:rPr lang="zh-CN" altLang="zh-CN" sz="2600" kern="100" dirty="0">
                <a:solidFill>
                  <a:srgbClr val="262626"/>
                </a:solidFill>
                <a:latin typeface="Times New Roman" panose="02020603050405020304" pitchFamily="18" charset="0"/>
                <a:cs typeface="Times New Roman" panose="02020603050405020304" pitchFamily="18" charset="0"/>
              </a:rPr>
              <a:t>细胞，可诱导其转化为胰岛</a:t>
            </a:r>
            <a:r>
              <a:rPr lang="en-US" altLang="zh-CN" sz="2600" kern="100" dirty="0">
                <a:solidFill>
                  <a:srgbClr val="262626"/>
                </a:solidFill>
                <a:latin typeface="Times New Roman" panose="02020603050405020304" pitchFamily="18" charset="0"/>
                <a:cs typeface="Courier New" panose="02070309020205020404" pitchFamily="49" charset="0"/>
              </a:rPr>
              <a:t>B</a:t>
            </a:r>
            <a:r>
              <a:rPr lang="zh-CN" altLang="zh-CN" sz="2600" kern="100" dirty="0">
                <a:solidFill>
                  <a:srgbClr val="262626"/>
                </a:solidFill>
                <a:latin typeface="Times New Roman" panose="02020603050405020304" pitchFamily="18" charset="0"/>
                <a:cs typeface="Times New Roman" panose="02020603050405020304" pitchFamily="18" charset="0"/>
              </a:rPr>
              <a:t>细胞。下列说法错误的是</a:t>
            </a:r>
            <a:r>
              <a:rPr lang="en-US" altLang="zh-CN" sz="2600" kern="100" dirty="0">
                <a:solidFill>
                  <a:srgbClr val="262626"/>
                </a:solidFill>
                <a:latin typeface="Times New Roman" panose="02020603050405020304" pitchFamily="18" charset="0"/>
                <a:cs typeface="Courier New" panose="02070309020205020404" pitchFamily="49" charset="0"/>
              </a:rPr>
              <a:t>(</a:t>
            </a:r>
            <a:r>
              <a:rPr lang="zh-CN" altLang="zh-CN" sz="2600" kern="100" dirty="0">
                <a:solidFill>
                  <a:srgbClr val="262626"/>
                </a:solidFill>
                <a:latin typeface="Times New Roman" panose="02020603050405020304" pitchFamily="18" charset="0"/>
                <a:cs typeface="Times New Roman" panose="02020603050405020304" pitchFamily="18" charset="0"/>
              </a:rPr>
              <a:t>　　</a:t>
            </a:r>
            <a:r>
              <a:rPr lang="en-US" altLang="zh-CN" sz="2600" kern="100" dirty="0">
                <a:solidFill>
                  <a:srgbClr val="262626"/>
                </a:solidFill>
                <a:latin typeface="Times New Roman" panose="02020603050405020304" pitchFamily="18" charset="0"/>
                <a:cs typeface="Courier New" panose="02070309020205020404" pitchFamily="49" charset="0"/>
              </a:rPr>
              <a:t>)</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marL="709295" lvl="1" indent="-457200" algn="just">
              <a:lnSpc>
                <a:spcPct val="150000"/>
              </a:lnSpc>
              <a:tabLst>
                <a:tab pos="2970530" algn="l"/>
              </a:tabLst>
            </a:pPr>
            <a:r>
              <a:rPr lang="en-US" altLang="zh-CN" sz="2600" kern="100" dirty="0">
                <a:solidFill>
                  <a:srgbClr val="262626"/>
                </a:solidFill>
                <a:latin typeface="Times New Roman" panose="02020603050405020304" pitchFamily="18" charset="0"/>
                <a:cs typeface="Courier New" panose="02070309020205020404" pitchFamily="49" charset="0"/>
              </a:rPr>
              <a:t>A.</a:t>
            </a:r>
            <a:r>
              <a:rPr lang="zh-CN" altLang="zh-CN" sz="2600" kern="100" dirty="0">
                <a:solidFill>
                  <a:srgbClr val="262626"/>
                </a:solidFill>
                <a:latin typeface="Times New Roman" panose="02020603050405020304" pitchFamily="18" charset="0"/>
                <a:cs typeface="Times New Roman" panose="02020603050405020304" pitchFamily="18" charset="0"/>
              </a:rPr>
              <a:t>胰岛</a:t>
            </a:r>
            <a:r>
              <a:rPr lang="en-US" altLang="zh-CN" sz="2600" kern="100" dirty="0">
                <a:solidFill>
                  <a:srgbClr val="262626"/>
                </a:solidFill>
                <a:latin typeface="Times New Roman" panose="02020603050405020304" pitchFamily="18" charset="0"/>
                <a:cs typeface="Courier New" panose="02070309020205020404" pitchFamily="49" charset="0"/>
              </a:rPr>
              <a:t>A</a:t>
            </a:r>
            <a:r>
              <a:rPr lang="zh-CN" altLang="zh-CN" sz="2600" kern="100" dirty="0">
                <a:solidFill>
                  <a:srgbClr val="262626"/>
                </a:solidFill>
                <a:latin typeface="Times New Roman" panose="02020603050405020304" pitchFamily="18" charset="0"/>
                <a:cs typeface="Times New Roman" panose="02020603050405020304" pitchFamily="18" charset="0"/>
              </a:rPr>
              <a:t>细胞转化为胰岛</a:t>
            </a:r>
            <a:r>
              <a:rPr lang="en-US" altLang="zh-CN" sz="2600" kern="100" dirty="0">
                <a:solidFill>
                  <a:srgbClr val="262626"/>
                </a:solidFill>
                <a:latin typeface="Times New Roman" panose="02020603050405020304" pitchFamily="18" charset="0"/>
                <a:cs typeface="Courier New" panose="02070309020205020404" pitchFamily="49" charset="0"/>
              </a:rPr>
              <a:t>B</a:t>
            </a:r>
            <a:r>
              <a:rPr lang="zh-CN" altLang="zh-CN" sz="2600" kern="100" dirty="0">
                <a:solidFill>
                  <a:srgbClr val="262626"/>
                </a:solidFill>
                <a:latin typeface="Times New Roman" panose="02020603050405020304" pitchFamily="18" charset="0"/>
                <a:cs typeface="Times New Roman" panose="02020603050405020304" pitchFamily="18" charset="0"/>
              </a:rPr>
              <a:t>细胞是基因选择性表达的结果</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marL="709295" lvl="1" indent="-457200" algn="just">
              <a:lnSpc>
                <a:spcPct val="150000"/>
              </a:lnSpc>
              <a:tabLst>
                <a:tab pos="2970530" algn="l"/>
              </a:tabLst>
            </a:pPr>
            <a:r>
              <a:rPr lang="en-US" altLang="zh-CN" sz="2600" kern="100" dirty="0">
                <a:solidFill>
                  <a:srgbClr val="262626"/>
                </a:solidFill>
                <a:latin typeface="Times New Roman" panose="02020603050405020304" pitchFamily="18" charset="0"/>
                <a:cs typeface="Courier New" panose="02070309020205020404" pitchFamily="49" charset="0"/>
              </a:rPr>
              <a:t>B.</a:t>
            </a:r>
            <a:r>
              <a:rPr lang="zh-CN" altLang="zh-CN" sz="2600" kern="100" dirty="0">
                <a:solidFill>
                  <a:srgbClr val="262626"/>
                </a:solidFill>
                <a:latin typeface="Times New Roman" panose="02020603050405020304" pitchFamily="18" charset="0"/>
                <a:cs typeface="Times New Roman" panose="02020603050405020304" pitchFamily="18" charset="0"/>
              </a:rPr>
              <a:t>胰岛</a:t>
            </a:r>
            <a:r>
              <a:rPr lang="en-US" altLang="zh-CN" sz="2600" kern="100" dirty="0">
                <a:solidFill>
                  <a:srgbClr val="262626"/>
                </a:solidFill>
                <a:latin typeface="Times New Roman" panose="02020603050405020304" pitchFamily="18" charset="0"/>
                <a:cs typeface="Courier New" panose="02070309020205020404" pitchFamily="49" charset="0"/>
              </a:rPr>
              <a:t>A</a:t>
            </a:r>
            <a:r>
              <a:rPr lang="zh-CN" altLang="zh-CN" sz="2600" kern="100" dirty="0">
                <a:solidFill>
                  <a:srgbClr val="262626"/>
                </a:solidFill>
                <a:latin typeface="Times New Roman" panose="02020603050405020304" pitchFamily="18" charset="0"/>
                <a:cs typeface="Times New Roman" panose="02020603050405020304" pitchFamily="18" charset="0"/>
              </a:rPr>
              <a:t>细胞合成胰高血糖素的能力随转化的进行而逐渐增强</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marL="709295" lvl="1" indent="-457200" algn="just">
              <a:lnSpc>
                <a:spcPct val="150000"/>
              </a:lnSpc>
              <a:tabLst>
                <a:tab pos="2970530" algn="l"/>
              </a:tabLst>
            </a:pPr>
            <a:r>
              <a:rPr lang="en-US" altLang="zh-CN" sz="2600" kern="100" dirty="0">
                <a:solidFill>
                  <a:srgbClr val="262626"/>
                </a:solidFill>
                <a:latin typeface="Times New Roman" panose="02020603050405020304" pitchFamily="18" charset="0"/>
                <a:cs typeface="Courier New" panose="02070309020205020404" pitchFamily="49" charset="0"/>
              </a:rPr>
              <a:t>C.</a:t>
            </a:r>
            <a:r>
              <a:rPr lang="zh-CN" altLang="zh-CN" sz="2600" kern="100" dirty="0">
                <a:solidFill>
                  <a:srgbClr val="262626"/>
                </a:solidFill>
                <a:latin typeface="Times New Roman" panose="02020603050405020304" pitchFamily="18" charset="0"/>
                <a:cs typeface="Times New Roman" panose="02020603050405020304" pitchFamily="18" charset="0"/>
              </a:rPr>
              <a:t>胰岛</a:t>
            </a:r>
            <a:r>
              <a:rPr lang="en-US" altLang="zh-CN" sz="2600" kern="100" dirty="0">
                <a:solidFill>
                  <a:srgbClr val="262626"/>
                </a:solidFill>
                <a:latin typeface="Times New Roman" panose="02020603050405020304" pitchFamily="18" charset="0"/>
                <a:cs typeface="Courier New" panose="02070309020205020404" pitchFamily="49" charset="0"/>
              </a:rPr>
              <a:t>B</a:t>
            </a:r>
            <a:r>
              <a:rPr lang="zh-CN" altLang="zh-CN" sz="2600" kern="100" dirty="0">
                <a:solidFill>
                  <a:srgbClr val="262626"/>
                </a:solidFill>
                <a:latin typeface="Times New Roman" panose="02020603050405020304" pitchFamily="18" charset="0"/>
                <a:cs typeface="Times New Roman" panose="02020603050405020304" pitchFamily="18" charset="0"/>
              </a:rPr>
              <a:t>细胞也具有转化为胰岛</a:t>
            </a:r>
            <a:r>
              <a:rPr lang="en-US" altLang="zh-CN" sz="2600" kern="100" dirty="0">
                <a:solidFill>
                  <a:srgbClr val="262626"/>
                </a:solidFill>
                <a:latin typeface="Times New Roman" panose="02020603050405020304" pitchFamily="18" charset="0"/>
                <a:cs typeface="Courier New" panose="02070309020205020404" pitchFamily="49" charset="0"/>
              </a:rPr>
              <a:t>A</a:t>
            </a:r>
            <a:r>
              <a:rPr lang="zh-CN" altLang="zh-CN" sz="2600" kern="100" dirty="0">
                <a:solidFill>
                  <a:srgbClr val="262626"/>
                </a:solidFill>
                <a:latin typeface="Times New Roman" panose="02020603050405020304" pitchFamily="18" charset="0"/>
                <a:cs typeface="Times New Roman" panose="02020603050405020304" pitchFamily="18" charset="0"/>
              </a:rPr>
              <a:t>细胞的潜能</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marL="709295" lvl="1" indent="-457200" algn="just">
              <a:lnSpc>
                <a:spcPct val="150000"/>
              </a:lnSpc>
              <a:tabLst>
                <a:tab pos="2970530" algn="l"/>
              </a:tabLst>
            </a:pPr>
            <a:r>
              <a:rPr lang="en-US" altLang="zh-CN" sz="2600" kern="100" dirty="0">
                <a:solidFill>
                  <a:srgbClr val="262626"/>
                </a:solidFill>
                <a:latin typeface="Times New Roman" panose="02020603050405020304" pitchFamily="18" charset="0"/>
                <a:cs typeface="Courier New" panose="02070309020205020404" pitchFamily="49" charset="0"/>
              </a:rPr>
              <a:t>D.</a:t>
            </a:r>
            <a:r>
              <a:rPr lang="zh-CN" altLang="zh-CN" sz="2600" kern="100" dirty="0">
                <a:solidFill>
                  <a:srgbClr val="262626"/>
                </a:solidFill>
                <a:latin typeface="Times New Roman" panose="02020603050405020304" pitchFamily="18" charset="0"/>
                <a:cs typeface="Times New Roman" panose="02020603050405020304" pitchFamily="18" charset="0"/>
              </a:rPr>
              <a:t>胰岛</a:t>
            </a:r>
            <a:r>
              <a:rPr lang="en-US" altLang="zh-CN" sz="2600" kern="100" dirty="0">
                <a:solidFill>
                  <a:srgbClr val="262626"/>
                </a:solidFill>
                <a:latin typeface="Times New Roman" panose="02020603050405020304" pitchFamily="18" charset="0"/>
                <a:cs typeface="Courier New" panose="02070309020205020404" pitchFamily="49" charset="0"/>
              </a:rPr>
              <a:t>B</a:t>
            </a:r>
            <a:r>
              <a:rPr lang="zh-CN" altLang="zh-CN" sz="2600" kern="100" dirty="0">
                <a:solidFill>
                  <a:srgbClr val="262626"/>
                </a:solidFill>
                <a:latin typeface="Times New Roman" panose="02020603050405020304" pitchFamily="18" charset="0"/>
                <a:cs typeface="Times New Roman" panose="02020603050405020304" pitchFamily="18" charset="0"/>
              </a:rPr>
              <a:t>细胞分泌的胰岛素经靶细胞接受并起作用后就被灭活</a:t>
            </a:r>
            <a:endParaRPr lang="zh-CN" altLang="zh-CN" sz="1050" kern="100" dirty="0">
              <a:effectLst/>
              <a:latin typeface="宋体" panose="02010600030101010101" pitchFamily="2" charset="-122"/>
              <a:ea typeface="宋体" panose="02010600030101010101" pitchFamily="2" charset="-122"/>
              <a:cs typeface="Courier New" panose="02070309020205020404" pitchFamily="49" charset="0"/>
            </a:endParaRPr>
          </a:p>
        </p:txBody>
      </p:sp>
      <p:sp>
        <p:nvSpPr>
          <p:cNvPr id="3" name="矩形 2"/>
          <p:cNvSpPr/>
          <p:nvPr/>
        </p:nvSpPr>
        <p:spPr>
          <a:xfrm>
            <a:off x="8955140" y="1543850"/>
            <a:ext cx="441146" cy="553998"/>
          </a:xfrm>
          <a:prstGeom prst="rect">
            <a:avLst/>
          </a:prstGeom>
        </p:spPr>
        <p:txBody>
          <a:bodyPr wrap="none">
            <a:spAutoFit/>
          </a:bodyPr>
          <a:lstStyle/>
          <a:p>
            <a:r>
              <a:rPr lang="en-US" altLang="zh-CN" sz="3000" b="1" kern="100" dirty="0" smtClean="0">
                <a:solidFill>
                  <a:srgbClr val="C00000"/>
                </a:solidFill>
                <a:latin typeface="Times New Roman" panose="02020603050405020304"/>
              </a:rPr>
              <a:t>B</a:t>
            </a:r>
            <a:endParaRPr lang="zh-CN" altLang="en-US" sz="3000" b="1" dirty="0">
              <a:solidFill>
                <a:srgbClr val="C00000"/>
              </a:solidFill>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102979" y="594944"/>
            <a:ext cx="11656625" cy="5521960"/>
          </a:xfrm>
          <a:prstGeom prst="rect">
            <a:avLst/>
          </a:prstGeom>
        </p:spPr>
        <p:txBody>
          <a:bodyPr wrap="square" lIns="121898" tIns="60948" rIns="121898" bIns="60948">
            <a:spAutoFit/>
          </a:bodyPr>
          <a:lstStyle/>
          <a:p>
            <a:pPr marL="252095" indent="-457200" algn="just">
              <a:lnSpc>
                <a:spcPct val="150000"/>
              </a:lnSpc>
              <a:spcAft>
                <a:spcPts val="0"/>
              </a:spcAft>
              <a:tabLst>
                <a:tab pos="2790825" algn="l"/>
              </a:tabLst>
            </a:pPr>
            <a:r>
              <a:rPr lang="zh-CN" altLang="en-US" sz="2600" kern="100" dirty="0">
                <a:solidFill>
                  <a:srgbClr val="262626"/>
                </a:solidFill>
                <a:highlight>
                  <a:srgbClr val="FFFF00"/>
                </a:highlight>
                <a:latin typeface="Times New Roman" panose="02020603050405020304" pitchFamily="18" charset="0"/>
                <a:cs typeface="Courier New" panose="02070309020205020404" pitchFamily="49" charset="0"/>
              </a:rPr>
              <a:t>蓝本</a:t>
            </a:r>
            <a:r>
              <a:rPr lang="en-US" altLang="zh-CN" sz="2600" kern="100" dirty="0">
                <a:solidFill>
                  <a:srgbClr val="262626"/>
                </a:solidFill>
                <a:highlight>
                  <a:srgbClr val="FFFF00"/>
                </a:highlight>
                <a:latin typeface="Times New Roman" panose="02020603050405020304" pitchFamily="18" charset="0"/>
                <a:cs typeface="Courier New" panose="02070309020205020404" pitchFamily="49" charset="0"/>
              </a:rPr>
              <a:t>P95</a:t>
            </a:r>
            <a:r>
              <a:rPr lang="zh-CN" altLang="en-US" sz="2600" kern="100" dirty="0">
                <a:solidFill>
                  <a:srgbClr val="262626"/>
                </a:solidFill>
                <a:highlight>
                  <a:srgbClr val="FFFF00"/>
                </a:highlight>
                <a:latin typeface="Times New Roman" panose="02020603050405020304" pitchFamily="18" charset="0"/>
                <a:cs typeface="Courier New" panose="02070309020205020404" pitchFamily="49" charset="0"/>
              </a:rPr>
              <a:t>：</a:t>
            </a:r>
            <a:r>
              <a:rPr lang="en-US" altLang="zh-CN" sz="2600" kern="100" dirty="0">
                <a:solidFill>
                  <a:srgbClr val="262626"/>
                </a:solidFill>
                <a:latin typeface="Times New Roman" panose="02020603050405020304" pitchFamily="18" charset="0"/>
                <a:cs typeface="Courier New" panose="02070309020205020404" pitchFamily="49" charset="0"/>
              </a:rPr>
              <a:t>2.</a:t>
            </a:r>
            <a:r>
              <a:rPr lang="en-US" altLang="zh-CN" sz="2600" b="1" kern="100" dirty="0">
                <a:solidFill>
                  <a:srgbClr val="262626"/>
                </a:solidFill>
                <a:latin typeface="Times New Roman" panose="02020603050405020304" pitchFamily="18" charset="0"/>
                <a:ea typeface="宋体" panose="02010600030101010101" pitchFamily="2" charset="-122"/>
                <a:cs typeface="Courier New" panose="02070309020205020404" pitchFamily="49" charset="0"/>
              </a:rPr>
              <a:t>(2024·</a:t>
            </a:r>
            <a:r>
              <a:rPr lang="zh-CN" altLang="zh-CN" sz="2600" b="1" kern="100" dirty="0">
                <a:solidFill>
                  <a:srgbClr val="262626"/>
                </a:solidFill>
                <a:latin typeface="Times New Roman" panose="02020603050405020304" pitchFamily="18" charset="0"/>
                <a:ea typeface="宋体" panose="02010600030101010101" pitchFamily="2" charset="-122"/>
                <a:cs typeface="Times New Roman" panose="02020603050405020304" pitchFamily="18" charset="0"/>
              </a:rPr>
              <a:t>湖北卷，</a:t>
            </a:r>
            <a:r>
              <a:rPr lang="en-US" altLang="zh-CN" sz="2600" b="1" kern="100" dirty="0">
                <a:solidFill>
                  <a:srgbClr val="262626"/>
                </a:solidFill>
                <a:latin typeface="Times New Roman" panose="02020603050405020304" pitchFamily="18" charset="0"/>
                <a:ea typeface="宋体" panose="02010600030101010101" pitchFamily="2" charset="-122"/>
                <a:cs typeface="Courier New" panose="02070309020205020404" pitchFamily="49" charset="0"/>
              </a:rPr>
              <a:t>12)</a:t>
            </a:r>
            <a:r>
              <a:rPr lang="zh-CN" altLang="zh-CN" sz="2600" kern="100" dirty="0">
                <a:solidFill>
                  <a:srgbClr val="262626"/>
                </a:solidFill>
                <a:latin typeface="Times New Roman" panose="02020603050405020304" pitchFamily="18" charset="0"/>
                <a:cs typeface="Times New Roman" panose="02020603050405020304" pitchFamily="18" charset="0"/>
              </a:rPr>
              <a:t>糖尿病是危害人类健康的主要疾病之一。恢复功能性胰岛</a:t>
            </a:r>
            <a:r>
              <a:rPr lang="en-US" altLang="zh-CN" sz="2600" kern="100" dirty="0">
                <a:solidFill>
                  <a:srgbClr val="262626"/>
                </a:solidFill>
                <a:latin typeface="Times New Roman" panose="02020603050405020304" pitchFamily="18" charset="0"/>
                <a:cs typeface="Courier New" panose="02070309020205020404" pitchFamily="49" charset="0"/>
              </a:rPr>
              <a:t>B</a:t>
            </a:r>
            <a:r>
              <a:rPr lang="zh-CN" altLang="zh-CN" sz="2600" kern="100" dirty="0">
                <a:solidFill>
                  <a:srgbClr val="262626"/>
                </a:solidFill>
                <a:latin typeface="Times New Roman" panose="02020603050405020304" pitchFamily="18" charset="0"/>
                <a:cs typeface="Times New Roman" panose="02020603050405020304" pitchFamily="18" charset="0"/>
              </a:rPr>
              <a:t>细胞总量是治疗糖尿病的重要策略。我国学者研究发现，向患有糖尿病的小鼠注射胰高血糖素受体单克隆抗体</a:t>
            </a:r>
            <a:r>
              <a:rPr lang="en-US" altLang="zh-CN" sz="2600" kern="100" dirty="0">
                <a:solidFill>
                  <a:srgbClr val="262626"/>
                </a:solidFill>
                <a:latin typeface="Times New Roman" panose="02020603050405020304" pitchFamily="18" charset="0"/>
                <a:cs typeface="Courier New" panose="02070309020205020404" pitchFamily="49" charset="0"/>
              </a:rPr>
              <a:t>(</a:t>
            </a:r>
            <a:r>
              <a:rPr lang="en-US" altLang="zh-CN" sz="2600" kern="100" dirty="0" err="1">
                <a:solidFill>
                  <a:srgbClr val="262626"/>
                </a:solidFill>
                <a:latin typeface="Times New Roman" panose="02020603050405020304" pitchFamily="18" charset="0"/>
                <a:cs typeface="Courier New" panose="02070309020205020404" pitchFamily="49" charset="0"/>
              </a:rPr>
              <a:t>mAb</a:t>
            </a:r>
            <a:r>
              <a:rPr lang="en-US" altLang="zh-CN" sz="2600" kern="100" dirty="0">
                <a:solidFill>
                  <a:srgbClr val="262626"/>
                </a:solidFill>
                <a:latin typeface="Times New Roman" panose="02020603050405020304" pitchFamily="18" charset="0"/>
                <a:cs typeface="Courier New" panose="02070309020205020404" pitchFamily="49" charset="0"/>
              </a:rPr>
              <a:t>)</a:t>
            </a:r>
            <a:r>
              <a:rPr lang="zh-CN" altLang="zh-CN" sz="2600" kern="100" dirty="0">
                <a:solidFill>
                  <a:srgbClr val="262626"/>
                </a:solidFill>
                <a:latin typeface="Times New Roman" panose="02020603050405020304" pitchFamily="18" charset="0"/>
                <a:cs typeface="Times New Roman" panose="02020603050405020304" pitchFamily="18" charset="0"/>
              </a:rPr>
              <a:t>，可以促进胰岛</a:t>
            </a:r>
            <a:r>
              <a:rPr lang="en-US" altLang="zh-CN" sz="2600" kern="100" dirty="0">
                <a:solidFill>
                  <a:srgbClr val="262626"/>
                </a:solidFill>
                <a:latin typeface="Times New Roman" panose="02020603050405020304" pitchFamily="18" charset="0"/>
                <a:cs typeface="Courier New" panose="02070309020205020404" pitchFamily="49" charset="0"/>
              </a:rPr>
              <a:t>A</a:t>
            </a:r>
            <a:r>
              <a:rPr lang="zh-CN" altLang="zh-CN" sz="2600" kern="100" dirty="0">
                <a:solidFill>
                  <a:srgbClr val="262626"/>
                </a:solidFill>
                <a:latin typeface="Times New Roman" panose="02020603050405020304" pitchFamily="18" charset="0"/>
                <a:cs typeface="Times New Roman" panose="02020603050405020304" pitchFamily="18" charset="0"/>
              </a:rPr>
              <a:t>细胞增殖，诱导少数胰岛</a:t>
            </a:r>
            <a:r>
              <a:rPr lang="en-US" altLang="zh-CN" sz="2600" kern="100" dirty="0">
                <a:solidFill>
                  <a:srgbClr val="262626"/>
                </a:solidFill>
                <a:latin typeface="Times New Roman" panose="02020603050405020304" pitchFamily="18" charset="0"/>
                <a:cs typeface="Courier New" panose="02070309020205020404" pitchFamily="49" charset="0"/>
              </a:rPr>
              <a:t>A</a:t>
            </a:r>
            <a:r>
              <a:rPr lang="zh-CN" altLang="zh-CN" sz="2600" kern="100" dirty="0">
                <a:solidFill>
                  <a:srgbClr val="262626"/>
                </a:solidFill>
                <a:latin typeface="Times New Roman" panose="02020603050405020304" pitchFamily="18" charset="0"/>
                <a:cs typeface="Times New Roman" panose="02020603050405020304" pitchFamily="18" charset="0"/>
              </a:rPr>
              <a:t>细胞向胰岛</a:t>
            </a:r>
            <a:r>
              <a:rPr lang="en-US" altLang="zh-CN" sz="2600" kern="100" dirty="0">
                <a:solidFill>
                  <a:srgbClr val="262626"/>
                </a:solidFill>
                <a:latin typeface="Times New Roman" panose="02020603050405020304" pitchFamily="18" charset="0"/>
                <a:cs typeface="Courier New" panose="02070309020205020404" pitchFamily="49" charset="0"/>
              </a:rPr>
              <a:t>B</a:t>
            </a:r>
            <a:r>
              <a:rPr lang="zh-CN" altLang="zh-CN" sz="2600" kern="100" dirty="0">
                <a:solidFill>
                  <a:srgbClr val="262626"/>
                </a:solidFill>
                <a:latin typeface="Times New Roman" panose="02020603050405020304" pitchFamily="18" charset="0"/>
                <a:cs typeface="Times New Roman" panose="02020603050405020304" pitchFamily="18" charset="0"/>
              </a:rPr>
              <a:t>细胞转化，促进功能性胰岛</a:t>
            </a:r>
            <a:r>
              <a:rPr lang="en-US" altLang="zh-CN" sz="2600" kern="100" dirty="0">
                <a:solidFill>
                  <a:srgbClr val="262626"/>
                </a:solidFill>
                <a:latin typeface="Times New Roman" panose="02020603050405020304" pitchFamily="18" charset="0"/>
                <a:cs typeface="Courier New" panose="02070309020205020404" pitchFamily="49" charset="0"/>
              </a:rPr>
              <a:t>B</a:t>
            </a:r>
            <a:r>
              <a:rPr lang="zh-CN" altLang="zh-CN" sz="2600" kern="100" dirty="0">
                <a:solidFill>
                  <a:srgbClr val="262626"/>
                </a:solidFill>
                <a:latin typeface="Times New Roman" panose="02020603050405020304" pitchFamily="18" charset="0"/>
                <a:cs typeface="Times New Roman" panose="02020603050405020304" pitchFamily="18" charset="0"/>
              </a:rPr>
              <a:t>细胞再生。根据上述实验结果，下列叙述错误的是</a:t>
            </a:r>
            <a:r>
              <a:rPr lang="en-US" altLang="zh-CN" sz="2600" kern="100" dirty="0">
                <a:solidFill>
                  <a:srgbClr val="262626"/>
                </a:solidFill>
                <a:latin typeface="Times New Roman" panose="02020603050405020304" pitchFamily="18" charset="0"/>
                <a:cs typeface="Courier New" panose="02070309020205020404" pitchFamily="49" charset="0"/>
              </a:rPr>
              <a:t>(</a:t>
            </a:r>
            <a:r>
              <a:rPr lang="zh-CN" altLang="zh-CN" sz="2600" kern="100" dirty="0">
                <a:solidFill>
                  <a:srgbClr val="262626"/>
                </a:solidFill>
                <a:latin typeface="Times New Roman" panose="02020603050405020304" pitchFamily="18" charset="0"/>
                <a:cs typeface="Times New Roman" panose="02020603050405020304" pitchFamily="18" charset="0"/>
              </a:rPr>
              <a:t>　　</a:t>
            </a:r>
            <a:r>
              <a:rPr lang="en-US" altLang="zh-CN" sz="2600" kern="100" dirty="0">
                <a:solidFill>
                  <a:srgbClr val="262626"/>
                </a:solidFill>
                <a:latin typeface="Times New Roman" panose="02020603050405020304" pitchFamily="18" charset="0"/>
                <a:cs typeface="Courier New" panose="02070309020205020404" pitchFamily="49" charset="0"/>
              </a:rPr>
              <a:t>)</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marL="709295" lvl="1" indent="-457200" algn="just">
              <a:lnSpc>
                <a:spcPct val="150000"/>
              </a:lnSpc>
              <a:tabLst>
                <a:tab pos="2790825" algn="l"/>
              </a:tabLst>
            </a:pPr>
            <a:r>
              <a:rPr lang="en-US" altLang="zh-CN" sz="2600" kern="100" dirty="0" err="1">
                <a:solidFill>
                  <a:srgbClr val="262626"/>
                </a:solidFill>
                <a:latin typeface="Times New Roman" panose="02020603050405020304" pitchFamily="18" charset="0"/>
                <a:cs typeface="Courier New" panose="02070309020205020404" pitchFamily="49" charset="0"/>
              </a:rPr>
              <a:t>A.mAb</a:t>
            </a:r>
            <a:r>
              <a:rPr lang="zh-CN" altLang="zh-CN" sz="2600" kern="100" dirty="0">
                <a:solidFill>
                  <a:srgbClr val="262626"/>
                </a:solidFill>
                <a:latin typeface="Times New Roman" panose="02020603050405020304" pitchFamily="18" charset="0"/>
                <a:cs typeface="Times New Roman" panose="02020603050405020304" pitchFamily="18" charset="0"/>
              </a:rPr>
              <a:t>的制备可能涉及细胞融合技术</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marL="709295" lvl="1" indent="-457200" algn="just">
              <a:lnSpc>
                <a:spcPct val="150000"/>
              </a:lnSpc>
              <a:tabLst>
                <a:tab pos="2790825" algn="l"/>
              </a:tabLst>
            </a:pPr>
            <a:r>
              <a:rPr lang="en-US" altLang="zh-CN" sz="2600" kern="100" dirty="0">
                <a:solidFill>
                  <a:srgbClr val="262626"/>
                </a:solidFill>
                <a:latin typeface="Times New Roman" panose="02020603050405020304" pitchFamily="18" charset="0"/>
                <a:cs typeface="Courier New" panose="02070309020205020404" pitchFamily="49" charset="0"/>
              </a:rPr>
              <a:t>B.</a:t>
            </a:r>
            <a:r>
              <a:rPr lang="zh-CN" altLang="zh-CN" sz="2600" kern="100" dirty="0">
                <a:solidFill>
                  <a:srgbClr val="262626"/>
                </a:solidFill>
                <a:latin typeface="Times New Roman" panose="02020603050405020304" pitchFamily="18" charset="0"/>
                <a:cs typeface="Times New Roman" panose="02020603050405020304" pitchFamily="18" charset="0"/>
              </a:rPr>
              <a:t>注射</a:t>
            </a:r>
            <a:r>
              <a:rPr lang="en-US" altLang="zh-CN" sz="2600" kern="100" dirty="0" err="1">
                <a:solidFill>
                  <a:srgbClr val="262626"/>
                </a:solidFill>
                <a:latin typeface="Times New Roman" panose="02020603050405020304" pitchFamily="18" charset="0"/>
                <a:cs typeface="Courier New" panose="02070309020205020404" pitchFamily="49" charset="0"/>
              </a:rPr>
              <a:t>mAb</a:t>
            </a:r>
            <a:r>
              <a:rPr lang="zh-CN" altLang="zh-CN" sz="2600" kern="100" dirty="0">
                <a:solidFill>
                  <a:srgbClr val="262626"/>
                </a:solidFill>
                <a:latin typeface="Times New Roman" panose="02020603050405020304" pitchFamily="18" charset="0"/>
                <a:cs typeface="Times New Roman" panose="02020603050405020304" pitchFamily="18" charset="0"/>
              </a:rPr>
              <a:t>可降低胰腺分泌胰高血糖素的量</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marL="709295" lvl="1" indent="-457200" algn="just">
              <a:lnSpc>
                <a:spcPct val="150000"/>
              </a:lnSpc>
              <a:tabLst>
                <a:tab pos="2790825" algn="l"/>
              </a:tabLst>
            </a:pPr>
            <a:r>
              <a:rPr lang="en-US" altLang="zh-CN" sz="2600" kern="100" dirty="0" err="1">
                <a:solidFill>
                  <a:srgbClr val="262626"/>
                </a:solidFill>
                <a:latin typeface="Times New Roman" panose="02020603050405020304" pitchFamily="18" charset="0"/>
                <a:cs typeface="Courier New" panose="02070309020205020404" pitchFamily="49" charset="0"/>
              </a:rPr>
              <a:t>C.mAb</a:t>
            </a:r>
            <a:r>
              <a:rPr lang="zh-CN" altLang="zh-CN" sz="2600" kern="100" dirty="0">
                <a:solidFill>
                  <a:srgbClr val="262626"/>
                </a:solidFill>
                <a:latin typeface="Times New Roman" panose="02020603050405020304" pitchFamily="18" charset="0"/>
                <a:cs typeface="Times New Roman" panose="02020603050405020304" pitchFamily="18" charset="0"/>
              </a:rPr>
              <a:t>和胰高血糖素均能与胰高血糖素受体特异性结合</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marL="709295" lvl="1" indent="-457200" algn="just">
              <a:lnSpc>
                <a:spcPct val="150000"/>
              </a:lnSpc>
              <a:tabLst>
                <a:tab pos="2790825" algn="l"/>
              </a:tabLst>
            </a:pPr>
            <a:r>
              <a:rPr lang="en-US" altLang="zh-CN" sz="2600" kern="100" dirty="0">
                <a:solidFill>
                  <a:srgbClr val="262626"/>
                </a:solidFill>
                <a:latin typeface="Times New Roman" panose="02020603050405020304" pitchFamily="18" charset="0"/>
                <a:cs typeface="Courier New" panose="02070309020205020404" pitchFamily="49" charset="0"/>
              </a:rPr>
              <a:t>D.</a:t>
            </a:r>
            <a:r>
              <a:rPr lang="zh-CN" altLang="zh-CN" sz="2600" kern="100" dirty="0">
                <a:solidFill>
                  <a:srgbClr val="262626"/>
                </a:solidFill>
                <a:latin typeface="Times New Roman" panose="02020603050405020304" pitchFamily="18" charset="0"/>
                <a:cs typeface="Times New Roman" panose="02020603050405020304" pitchFamily="18" charset="0"/>
              </a:rPr>
              <a:t>胰高血糖素主要通过促进肝糖原分解和非糖物质转变为糖，升高血糖水平</a:t>
            </a:r>
            <a:endParaRPr lang="zh-CN" altLang="zh-CN" sz="1050" kern="100" dirty="0">
              <a:effectLst/>
              <a:latin typeface="宋体" panose="02010600030101010101" pitchFamily="2" charset="-122"/>
              <a:ea typeface="宋体" panose="02010600030101010101" pitchFamily="2" charset="-122"/>
              <a:cs typeface="Courier New" panose="02070309020205020404" pitchFamily="49" charset="0"/>
            </a:endParaRPr>
          </a:p>
        </p:txBody>
      </p:sp>
      <p:sp>
        <p:nvSpPr>
          <p:cNvPr id="2" name="矩形 1"/>
          <p:cNvSpPr/>
          <p:nvPr/>
        </p:nvSpPr>
        <p:spPr>
          <a:xfrm>
            <a:off x="5231764" y="3115698"/>
            <a:ext cx="441146" cy="553998"/>
          </a:xfrm>
          <a:prstGeom prst="rect">
            <a:avLst/>
          </a:prstGeom>
        </p:spPr>
        <p:txBody>
          <a:bodyPr wrap="none">
            <a:spAutoFit/>
          </a:bodyPr>
          <a:lstStyle/>
          <a:p>
            <a:r>
              <a:rPr lang="en-US" altLang="zh-CN" sz="3000" b="1" kern="100" dirty="0" smtClean="0">
                <a:solidFill>
                  <a:srgbClr val="C00000"/>
                </a:solidFill>
                <a:latin typeface="Times New Roman" panose="02020603050405020304"/>
              </a:rPr>
              <a:t>B</a:t>
            </a:r>
            <a:endParaRPr lang="zh-CN" altLang="en-US" sz="3000" b="1" dirty="0">
              <a:solidFill>
                <a:srgbClr val="C00000"/>
              </a:solidFill>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 name="图片 61"/>
          <p:cNvPicPr>
            <a:picLocks noChangeAspect="1"/>
          </p:cNvPicPr>
          <p:nvPr>
            <p:custDataLst>
              <p:tags r:id="rId2"/>
            </p:custDataLst>
          </p:nvPr>
        </p:nvPicPr>
        <p:blipFill>
          <a:blip r:embed="rId36"/>
          <a:stretch>
            <a:fillRect/>
          </a:stretch>
        </p:blipFill>
        <p:spPr>
          <a:xfrm>
            <a:off x="5061859" y="4261063"/>
            <a:ext cx="466735" cy="450134"/>
          </a:xfrm>
          <a:prstGeom prst="rect">
            <a:avLst/>
          </a:prstGeom>
        </p:spPr>
      </p:pic>
      <p:pic>
        <p:nvPicPr>
          <p:cNvPr id="59" name="图片 58"/>
          <p:cNvPicPr>
            <a:picLocks noChangeAspect="1"/>
          </p:cNvPicPr>
          <p:nvPr>
            <p:custDataLst>
              <p:tags r:id="rId3"/>
            </p:custDataLst>
          </p:nvPr>
        </p:nvPicPr>
        <p:blipFill>
          <a:blip r:embed="rId37"/>
          <a:stretch>
            <a:fillRect/>
          </a:stretch>
        </p:blipFill>
        <p:spPr>
          <a:xfrm>
            <a:off x="7546853" y="5848981"/>
            <a:ext cx="464180" cy="420763"/>
          </a:xfrm>
          <a:prstGeom prst="rect">
            <a:avLst/>
          </a:prstGeom>
        </p:spPr>
      </p:pic>
      <p:pic>
        <p:nvPicPr>
          <p:cNvPr id="60" name="图片 59"/>
          <p:cNvPicPr>
            <a:picLocks noChangeAspect="1"/>
          </p:cNvPicPr>
          <p:nvPr>
            <p:custDataLst>
              <p:tags r:id="rId4"/>
            </p:custDataLst>
          </p:nvPr>
        </p:nvPicPr>
        <p:blipFill>
          <a:blip r:embed="rId37"/>
          <a:stretch>
            <a:fillRect/>
          </a:stretch>
        </p:blipFill>
        <p:spPr>
          <a:xfrm>
            <a:off x="7412132" y="3259914"/>
            <a:ext cx="464180" cy="420763"/>
          </a:xfrm>
          <a:prstGeom prst="rect">
            <a:avLst/>
          </a:prstGeom>
        </p:spPr>
      </p:pic>
      <p:pic>
        <p:nvPicPr>
          <p:cNvPr id="46" name="图片 45"/>
          <p:cNvPicPr>
            <a:picLocks noChangeAspect="1"/>
          </p:cNvPicPr>
          <p:nvPr>
            <p:custDataLst>
              <p:tags r:id="rId5"/>
            </p:custDataLst>
          </p:nvPr>
        </p:nvPicPr>
        <p:blipFill>
          <a:blip r:embed="rId37"/>
          <a:stretch>
            <a:fillRect/>
          </a:stretch>
        </p:blipFill>
        <p:spPr>
          <a:xfrm>
            <a:off x="3740830" y="5655519"/>
            <a:ext cx="464180" cy="420763"/>
          </a:xfrm>
          <a:prstGeom prst="rect">
            <a:avLst/>
          </a:prstGeom>
        </p:spPr>
      </p:pic>
      <p:sp>
        <p:nvSpPr>
          <p:cNvPr id="32" name="文本框 31"/>
          <p:cNvSpPr txBox="1"/>
          <p:nvPr>
            <p:custDataLst>
              <p:tags r:id="rId6"/>
            </p:custDataLst>
          </p:nvPr>
        </p:nvSpPr>
        <p:spPr>
          <a:xfrm>
            <a:off x="4422733" y="2617596"/>
            <a:ext cx="2672069" cy="521970"/>
          </a:xfrm>
          <a:prstGeom prst="rect">
            <a:avLst/>
          </a:prstGeom>
          <a:solidFill>
            <a:schemeClr val="accent3">
              <a:lumMod val="20000"/>
              <a:lumOff val="80000"/>
            </a:schemeClr>
          </a:solidFill>
          <a:ln w="9525">
            <a:solidFill>
              <a:schemeClr val="tx1"/>
            </a:solidFill>
          </a:ln>
        </p:spPr>
        <p:txBody>
          <a:bodyPr wrap="square" rtlCol="0" anchor="t">
            <a:spAutoFit/>
          </a:bodyPr>
          <a:lstStyle/>
          <a:p>
            <a:pPr algn="ctr"/>
            <a:r>
              <a:rPr lang="zh-CN" altLang="en-US" sz="2800" b="1">
                <a:latin typeface="微软雅黑" panose="020B0503020204020204" charset="-122"/>
                <a:ea typeface="微软雅黑" panose="020B0503020204020204" charset="-122"/>
                <a:sym typeface="+mn-ea"/>
              </a:rPr>
              <a:t>血糖水平升高</a:t>
            </a:r>
          </a:p>
        </p:txBody>
      </p:sp>
      <p:sp>
        <p:nvSpPr>
          <p:cNvPr id="33" name="文本框 32"/>
          <p:cNvSpPr txBox="1"/>
          <p:nvPr>
            <p:custDataLst>
              <p:tags r:id="rId7"/>
            </p:custDataLst>
          </p:nvPr>
        </p:nvSpPr>
        <p:spPr>
          <a:xfrm>
            <a:off x="2878870" y="4178698"/>
            <a:ext cx="1962711" cy="953135"/>
          </a:xfrm>
          <a:prstGeom prst="rect">
            <a:avLst/>
          </a:prstGeom>
          <a:solidFill>
            <a:schemeClr val="accent3">
              <a:lumMod val="20000"/>
              <a:lumOff val="80000"/>
            </a:schemeClr>
          </a:solidFill>
          <a:ln w="9525">
            <a:solidFill>
              <a:schemeClr val="tx1"/>
            </a:solidFill>
          </a:ln>
        </p:spPr>
        <p:txBody>
          <a:bodyPr wrap="square" rtlCol="0" anchor="t">
            <a:spAutoFit/>
          </a:bodyPr>
          <a:lstStyle/>
          <a:p>
            <a:pPr indent="0" algn="ctr" fontAlgn="auto"/>
            <a:r>
              <a:rPr lang="en-US" altLang="zh-CN" sz="2800" b="1">
                <a:latin typeface="微软雅黑" panose="020B0503020204020204" charset="-122"/>
                <a:ea typeface="微软雅黑" panose="020B0503020204020204" charset="-122"/>
                <a:sym typeface="+mn-ea"/>
              </a:rPr>
              <a:t>胰岛素</a:t>
            </a:r>
          </a:p>
          <a:p>
            <a:pPr indent="0" algn="ctr" fontAlgn="auto"/>
            <a:r>
              <a:rPr lang="en-US" altLang="zh-CN" sz="2800" b="1">
                <a:latin typeface="微软雅黑" panose="020B0503020204020204" charset="-122"/>
                <a:ea typeface="微软雅黑" panose="020B0503020204020204" charset="-122"/>
                <a:sym typeface="+mn-ea"/>
              </a:rPr>
              <a:t>分泌增加</a:t>
            </a:r>
          </a:p>
        </p:txBody>
      </p:sp>
      <p:sp>
        <p:nvSpPr>
          <p:cNvPr id="34" name="文本框 33"/>
          <p:cNvSpPr txBox="1"/>
          <p:nvPr>
            <p:custDataLst>
              <p:tags r:id="rId8"/>
            </p:custDataLst>
          </p:nvPr>
        </p:nvSpPr>
        <p:spPr>
          <a:xfrm>
            <a:off x="4415072" y="6076282"/>
            <a:ext cx="2672069" cy="521970"/>
          </a:xfrm>
          <a:prstGeom prst="rect">
            <a:avLst/>
          </a:prstGeom>
          <a:solidFill>
            <a:schemeClr val="accent3">
              <a:lumMod val="20000"/>
              <a:lumOff val="80000"/>
            </a:schemeClr>
          </a:solidFill>
          <a:ln w="9525">
            <a:solidFill>
              <a:schemeClr val="tx1"/>
            </a:solidFill>
          </a:ln>
        </p:spPr>
        <p:txBody>
          <a:bodyPr wrap="square" rtlCol="0" anchor="t">
            <a:spAutoFit/>
          </a:bodyPr>
          <a:lstStyle/>
          <a:p>
            <a:pPr algn="ctr"/>
            <a:r>
              <a:rPr lang="zh-CN" altLang="en-US" sz="2800" b="1">
                <a:latin typeface="微软雅黑" panose="020B0503020204020204" charset="-122"/>
                <a:ea typeface="微软雅黑" panose="020B0503020204020204" charset="-122"/>
                <a:sym typeface="+mn-ea"/>
              </a:rPr>
              <a:t>血糖水平降低</a:t>
            </a:r>
          </a:p>
        </p:txBody>
      </p:sp>
      <p:grpSp>
        <p:nvGrpSpPr>
          <p:cNvPr id="35" name="组合 34"/>
          <p:cNvGrpSpPr/>
          <p:nvPr>
            <p:custDataLst>
              <p:tags r:id="rId9"/>
            </p:custDataLst>
          </p:nvPr>
        </p:nvGrpSpPr>
        <p:grpSpPr>
          <a:xfrm>
            <a:off x="3728060" y="2945779"/>
            <a:ext cx="662749" cy="1232919"/>
            <a:chOff x="8314" y="1866"/>
            <a:chExt cx="1038" cy="1416"/>
          </a:xfrm>
        </p:grpSpPr>
        <p:cxnSp>
          <p:nvCxnSpPr>
            <p:cNvPr id="36" name="直接连接符 35"/>
            <p:cNvCxnSpPr/>
            <p:nvPr>
              <p:custDataLst>
                <p:tags r:id="rId33"/>
              </p:custDataLst>
            </p:nvPr>
          </p:nvCxnSpPr>
          <p:spPr>
            <a:xfrm flipV="1">
              <a:off x="8314" y="1866"/>
              <a:ext cx="1039" cy="14"/>
            </a:xfrm>
            <a:prstGeom prst="line">
              <a:avLst/>
            </a:prstGeom>
            <a:ln w="412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7" name="直接箭头连接符 36"/>
            <p:cNvCxnSpPr/>
            <p:nvPr>
              <p:custDataLst>
                <p:tags r:id="rId34"/>
              </p:custDataLst>
            </p:nvPr>
          </p:nvCxnSpPr>
          <p:spPr>
            <a:xfrm>
              <a:off x="8314" y="1866"/>
              <a:ext cx="16" cy="1417"/>
            </a:xfrm>
            <a:prstGeom prst="straightConnector1">
              <a:avLst/>
            </a:prstGeom>
            <a:ln w="41275">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grpSp>
        <p:nvGrpSpPr>
          <p:cNvPr id="38" name="组合 37"/>
          <p:cNvGrpSpPr/>
          <p:nvPr>
            <p:custDataLst>
              <p:tags r:id="rId10"/>
            </p:custDataLst>
          </p:nvPr>
        </p:nvGrpSpPr>
        <p:grpSpPr>
          <a:xfrm>
            <a:off x="3730614" y="5260935"/>
            <a:ext cx="684458" cy="1087983"/>
            <a:chOff x="8330" y="4676"/>
            <a:chExt cx="1307" cy="2002"/>
          </a:xfrm>
        </p:grpSpPr>
        <p:cxnSp>
          <p:nvCxnSpPr>
            <p:cNvPr id="39" name="直接连接符 38"/>
            <p:cNvCxnSpPr/>
            <p:nvPr>
              <p:custDataLst>
                <p:tags r:id="rId31"/>
              </p:custDataLst>
            </p:nvPr>
          </p:nvCxnSpPr>
          <p:spPr>
            <a:xfrm flipH="1" flipV="1">
              <a:off x="8330" y="4676"/>
              <a:ext cx="0" cy="2000"/>
            </a:xfrm>
            <a:prstGeom prst="line">
              <a:avLst/>
            </a:prstGeom>
            <a:ln w="412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0" name="直接箭头连接符 39"/>
            <p:cNvCxnSpPr/>
            <p:nvPr>
              <p:custDataLst>
                <p:tags r:id="rId32"/>
              </p:custDataLst>
            </p:nvPr>
          </p:nvCxnSpPr>
          <p:spPr>
            <a:xfrm flipV="1">
              <a:off x="8346" y="6676"/>
              <a:ext cx="1291" cy="2"/>
            </a:xfrm>
            <a:prstGeom prst="straightConnector1">
              <a:avLst/>
            </a:prstGeom>
            <a:ln w="41275">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sp>
        <p:nvSpPr>
          <p:cNvPr id="41" name="文本框 40"/>
          <p:cNvSpPr txBox="1"/>
          <p:nvPr>
            <p:custDataLst>
              <p:tags r:id="rId11"/>
            </p:custDataLst>
          </p:nvPr>
        </p:nvSpPr>
        <p:spPr>
          <a:xfrm>
            <a:off x="6768536" y="4178698"/>
            <a:ext cx="2230875" cy="953135"/>
          </a:xfrm>
          <a:prstGeom prst="rect">
            <a:avLst/>
          </a:prstGeom>
          <a:solidFill>
            <a:schemeClr val="accent3">
              <a:lumMod val="20000"/>
              <a:lumOff val="80000"/>
            </a:schemeClr>
          </a:solidFill>
          <a:ln w="9525">
            <a:solidFill>
              <a:schemeClr val="tx1"/>
            </a:solidFill>
          </a:ln>
        </p:spPr>
        <p:txBody>
          <a:bodyPr wrap="square" rtlCol="0" anchor="t">
            <a:spAutoFit/>
          </a:bodyPr>
          <a:lstStyle/>
          <a:p>
            <a:pPr algn="just"/>
            <a:r>
              <a:rPr lang="en-US" altLang="zh-CN" sz="2800" b="1">
                <a:latin typeface="微软雅黑" panose="020B0503020204020204" charset="-122"/>
                <a:ea typeface="微软雅黑" panose="020B0503020204020204" charset="-122"/>
                <a:sym typeface="+mn-ea"/>
              </a:rPr>
              <a:t>胰高血糖素分泌增加</a:t>
            </a:r>
          </a:p>
        </p:txBody>
      </p:sp>
      <p:grpSp>
        <p:nvGrpSpPr>
          <p:cNvPr id="42" name="组合 41"/>
          <p:cNvGrpSpPr/>
          <p:nvPr>
            <p:custDataLst>
              <p:tags r:id="rId12"/>
            </p:custDataLst>
          </p:nvPr>
        </p:nvGrpSpPr>
        <p:grpSpPr>
          <a:xfrm>
            <a:off x="7094804" y="2954079"/>
            <a:ext cx="904099" cy="1224619"/>
            <a:chOff x="12612" y="1866"/>
            <a:chExt cx="1416" cy="1415"/>
          </a:xfrm>
        </p:grpSpPr>
        <p:cxnSp>
          <p:nvCxnSpPr>
            <p:cNvPr id="43" name="直接连接符 42"/>
            <p:cNvCxnSpPr/>
            <p:nvPr>
              <p:custDataLst>
                <p:tags r:id="rId29"/>
              </p:custDataLst>
            </p:nvPr>
          </p:nvCxnSpPr>
          <p:spPr>
            <a:xfrm flipH="1">
              <a:off x="14014" y="1867"/>
              <a:ext cx="1" cy="1414"/>
            </a:xfrm>
            <a:prstGeom prst="line">
              <a:avLst/>
            </a:prstGeom>
            <a:ln w="412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直接箭头连接符 44"/>
            <p:cNvCxnSpPr/>
            <p:nvPr>
              <p:custDataLst>
                <p:tags r:id="rId30"/>
              </p:custDataLst>
            </p:nvPr>
          </p:nvCxnSpPr>
          <p:spPr>
            <a:xfrm rot="5400000">
              <a:off x="13312" y="1166"/>
              <a:ext cx="16" cy="1417"/>
            </a:xfrm>
            <a:prstGeom prst="straightConnector1">
              <a:avLst/>
            </a:prstGeom>
            <a:ln w="41275">
              <a:solidFill>
                <a:schemeClr val="tx1"/>
              </a:solidFill>
              <a:tailEnd type="arrow"/>
            </a:ln>
          </p:spPr>
          <p:style>
            <a:lnRef idx="1">
              <a:schemeClr val="accent1"/>
            </a:lnRef>
            <a:fillRef idx="0">
              <a:schemeClr val="accent1"/>
            </a:fillRef>
            <a:effectRef idx="0">
              <a:schemeClr val="accent1"/>
            </a:effectRef>
            <a:fontRef idx="minor">
              <a:schemeClr val="tx1"/>
            </a:fontRef>
          </p:style>
        </p:cxnSp>
      </p:grpSp>
      <p:grpSp>
        <p:nvGrpSpPr>
          <p:cNvPr id="47" name="组合 46"/>
          <p:cNvGrpSpPr/>
          <p:nvPr>
            <p:custDataLst>
              <p:tags r:id="rId13"/>
            </p:custDataLst>
          </p:nvPr>
        </p:nvGrpSpPr>
        <p:grpSpPr>
          <a:xfrm rot="16200000">
            <a:off x="6997116" y="5357984"/>
            <a:ext cx="1097560" cy="915591"/>
            <a:chOff x="8330" y="4676"/>
            <a:chExt cx="1307" cy="2000"/>
          </a:xfrm>
        </p:grpSpPr>
        <p:cxnSp>
          <p:nvCxnSpPr>
            <p:cNvPr id="48" name="直接连接符 47"/>
            <p:cNvCxnSpPr/>
            <p:nvPr>
              <p:custDataLst>
                <p:tags r:id="rId27"/>
              </p:custDataLst>
            </p:nvPr>
          </p:nvCxnSpPr>
          <p:spPr>
            <a:xfrm flipH="1" flipV="1">
              <a:off x="8330" y="4676"/>
              <a:ext cx="0" cy="2000"/>
            </a:xfrm>
            <a:prstGeom prst="line">
              <a:avLst/>
            </a:prstGeom>
            <a:ln w="412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直接箭头连接符 49"/>
            <p:cNvCxnSpPr/>
            <p:nvPr>
              <p:custDataLst>
                <p:tags r:id="rId28"/>
              </p:custDataLst>
            </p:nvPr>
          </p:nvCxnSpPr>
          <p:spPr>
            <a:xfrm flipV="1">
              <a:off x="8346" y="6645"/>
              <a:ext cx="1291" cy="2"/>
            </a:xfrm>
            <a:prstGeom prst="straightConnector1">
              <a:avLst/>
            </a:prstGeom>
            <a:ln w="41275">
              <a:solidFill>
                <a:schemeClr val="tx1"/>
              </a:solidFill>
              <a:tailEnd type="arrow"/>
            </a:ln>
          </p:spPr>
          <p:style>
            <a:lnRef idx="1">
              <a:schemeClr val="accent1"/>
            </a:lnRef>
            <a:fillRef idx="0">
              <a:schemeClr val="accent1"/>
            </a:fillRef>
            <a:effectRef idx="0">
              <a:schemeClr val="accent1"/>
            </a:effectRef>
            <a:fontRef idx="minor">
              <a:schemeClr val="tx1"/>
            </a:fontRef>
          </p:style>
        </p:cxnSp>
      </p:grpSp>
      <p:grpSp>
        <p:nvGrpSpPr>
          <p:cNvPr id="51" name="组合 50"/>
          <p:cNvGrpSpPr/>
          <p:nvPr>
            <p:custDataLst>
              <p:tags r:id="rId14"/>
            </p:custDataLst>
          </p:nvPr>
        </p:nvGrpSpPr>
        <p:grpSpPr>
          <a:xfrm>
            <a:off x="4841582" y="4710558"/>
            <a:ext cx="904099" cy="1203549"/>
            <a:chOff x="12612" y="1866"/>
            <a:chExt cx="1416" cy="1415"/>
          </a:xfrm>
        </p:grpSpPr>
        <p:cxnSp>
          <p:nvCxnSpPr>
            <p:cNvPr id="52" name="直接连接符 51"/>
            <p:cNvCxnSpPr/>
            <p:nvPr>
              <p:custDataLst>
                <p:tags r:id="rId25"/>
              </p:custDataLst>
            </p:nvPr>
          </p:nvCxnSpPr>
          <p:spPr>
            <a:xfrm flipH="1">
              <a:off x="14014" y="1867"/>
              <a:ext cx="1" cy="1414"/>
            </a:xfrm>
            <a:prstGeom prst="line">
              <a:avLst/>
            </a:prstGeom>
            <a:ln w="41275">
              <a:solidFill>
                <a:srgbClr val="4F0FBD"/>
              </a:solidFill>
            </a:ln>
          </p:spPr>
          <p:style>
            <a:lnRef idx="1">
              <a:schemeClr val="accent1"/>
            </a:lnRef>
            <a:fillRef idx="0">
              <a:schemeClr val="accent1"/>
            </a:fillRef>
            <a:effectRef idx="0">
              <a:schemeClr val="accent1"/>
            </a:effectRef>
            <a:fontRef idx="minor">
              <a:schemeClr val="tx1"/>
            </a:fontRef>
          </p:style>
        </p:cxnSp>
        <p:cxnSp>
          <p:nvCxnSpPr>
            <p:cNvPr id="53" name="直接箭头连接符 52"/>
            <p:cNvCxnSpPr/>
            <p:nvPr>
              <p:custDataLst>
                <p:tags r:id="rId26"/>
              </p:custDataLst>
            </p:nvPr>
          </p:nvCxnSpPr>
          <p:spPr>
            <a:xfrm rot="5400000">
              <a:off x="13312" y="1166"/>
              <a:ext cx="16" cy="1417"/>
            </a:xfrm>
            <a:prstGeom prst="straightConnector1">
              <a:avLst/>
            </a:prstGeom>
            <a:ln w="41275">
              <a:solidFill>
                <a:srgbClr val="4F0FBD"/>
              </a:solidFill>
              <a:tailEnd type="arrow"/>
            </a:ln>
          </p:spPr>
          <p:style>
            <a:lnRef idx="1">
              <a:schemeClr val="accent1"/>
            </a:lnRef>
            <a:fillRef idx="0">
              <a:schemeClr val="accent1"/>
            </a:fillRef>
            <a:effectRef idx="0">
              <a:schemeClr val="accent1"/>
            </a:effectRef>
            <a:fontRef idx="minor">
              <a:schemeClr val="tx1"/>
            </a:fontRef>
          </p:style>
        </p:cxnSp>
      </p:grpSp>
      <p:grpSp>
        <p:nvGrpSpPr>
          <p:cNvPr id="54" name="组合 53"/>
          <p:cNvGrpSpPr/>
          <p:nvPr>
            <p:custDataLst>
              <p:tags r:id="rId15"/>
            </p:custDataLst>
          </p:nvPr>
        </p:nvGrpSpPr>
        <p:grpSpPr>
          <a:xfrm>
            <a:off x="5983835" y="3204366"/>
            <a:ext cx="805771" cy="1506830"/>
            <a:chOff x="8330" y="4676"/>
            <a:chExt cx="1307" cy="2000"/>
          </a:xfrm>
        </p:grpSpPr>
        <p:cxnSp>
          <p:nvCxnSpPr>
            <p:cNvPr id="55" name="直接连接符 54"/>
            <p:cNvCxnSpPr/>
            <p:nvPr>
              <p:custDataLst>
                <p:tags r:id="rId23"/>
              </p:custDataLst>
            </p:nvPr>
          </p:nvCxnSpPr>
          <p:spPr>
            <a:xfrm flipH="1" flipV="1">
              <a:off x="8330" y="4676"/>
              <a:ext cx="0" cy="2000"/>
            </a:xfrm>
            <a:prstGeom prst="line">
              <a:avLst/>
            </a:prstGeom>
            <a:ln w="41275">
              <a:solidFill>
                <a:srgbClr val="4F0FBD"/>
              </a:solidFill>
            </a:ln>
          </p:spPr>
          <p:style>
            <a:lnRef idx="1">
              <a:schemeClr val="accent1"/>
            </a:lnRef>
            <a:fillRef idx="0">
              <a:schemeClr val="accent1"/>
            </a:fillRef>
            <a:effectRef idx="0">
              <a:schemeClr val="accent1"/>
            </a:effectRef>
            <a:fontRef idx="minor">
              <a:schemeClr val="tx1"/>
            </a:fontRef>
          </p:style>
        </p:cxnSp>
        <p:cxnSp>
          <p:nvCxnSpPr>
            <p:cNvPr id="56" name="直接箭头连接符 55"/>
            <p:cNvCxnSpPr/>
            <p:nvPr>
              <p:custDataLst>
                <p:tags r:id="rId24"/>
              </p:custDataLst>
            </p:nvPr>
          </p:nvCxnSpPr>
          <p:spPr>
            <a:xfrm flipV="1">
              <a:off x="8346" y="6645"/>
              <a:ext cx="1291" cy="2"/>
            </a:xfrm>
            <a:prstGeom prst="straightConnector1">
              <a:avLst/>
            </a:prstGeom>
            <a:ln w="41275">
              <a:solidFill>
                <a:srgbClr val="4F0FBD"/>
              </a:solidFill>
              <a:tailEnd type="arrow"/>
            </a:ln>
          </p:spPr>
          <p:style>
            <a:lnRef idx="1">
              <a:schemeClr val="accent1"/>
            </a:lnRef>
            <a:fillRef idx="0">
              <a:schemeClr val="accent1"/>
            </a:fillRef>
            <a:effectRef idx="0">
              <a:schemeClr val="accent1"/>
            </a:effectRef>
            <a:fontRef idx="minor">
              <a:schemeClr val="tx1"/>
            </a:fontRef>
          </p:style>
        </p:cxnSp>
      </p:grpSp>
      <p:pic>
        <p:nvPicPr>
          <p:cNvPr id="58" name="图片 57"/>
          <p:cNvPicPr>
            <a:picLocks noChangeAspect="1"/>
          </p:cNvPicPr>
          <p:nvPr>
            <p:custDataLst>
              <p:tags r:id="rId16"/>
            </p:custDataLst>
          </p:nvPr>
        </p:nvPicPr>
        <p:blipFill>
          <a:blip r:embed="rId37"/>
          <a:stretch>
            <a:fillRect/>
          </a:stretch>
        </p:blipFill>
        <p:spPr>
          <a:xfrm>
            <a:off x="3748490" y="3351856"/>
            <a:ext cx="464180" cy="420763"/>
          </a:xfrm>
          <a:prstGeom prst="rect">
            <a:avLst/>
          </a:prstGeom>
        </p:spPr>
      </p:pic>
      <p:pic>
        <p:nvPicPr>
          <p:cNvPr id="61" name="图片 60"/>
          <p:cNvPicPr>
            <a:picLocks noChangeAspect="1"/>
          </p:cNvPicPr>
          <p:nvPr>
            <p:custDataLst>
              <p:tags r:id="rId17"/>
            </p:custDataLst>
          </p:nvPr>
        </p:nvPicPr>
        <p:blipFill>
          <a:blip r:embed="rId36"/>
          <a:stretch>
            <a:fillRect/>
          </a:stretch>
        </p:blipFill>
        <p:spPr>
          <a:xfrm>
            <a:off x="6022144" y="3680678"/>
            <a:ext cx="435448" cy="420763"/>
          </a:xfrm>
          <a:prstGeom prst="rect">
            <a:avLst/>
          </a:prstGeom>
        </p:spPr>
      </p:pic>
      <p:sp>
        <p:nvSpPr>
          <p:cNvPr id="6" name="内容占位符 2"/>
          <p:cNvSpPr>
            <a:spLocks noGrp="1"/>
          </p:cNvSpPr>
          <p:nvPr>
            <p:custDataLst>
              <p:tags r:id="rId18"/>
            </p:custDataLst>
          </p:nvPr>
        </p:nvSpPr>
        <p:spPr>
          <a:xfrm>
            <a:off x="49055" y="2064216"/>
            <a:ext cx="12251951" cy="962966"/>
          </a:xfrm>
          <a:prstGeom prst="rect">
            <a:avLst/>
          </a:prstGeom>
          <a:noFill/>
          <a:ln>
            <a:noFill/>
          </a:ln>
          <a:extLst>
            <a:ext uri="{909E8E84-426E-40DD-AFC4-6F175D3DCCD1}">
              <a14:hiddenFill xmlns:a14="http://schemas.microsoft.com/office/drawing/2010/main">
                <a:solidFill>
                  <a:schemeClr val="accent2">
                    <a:lumMod val="20000"/>
                    <a:lumOff val="80000"/>
                  </a:schemeClr>
                </a:solidFill>
              </a14:hiddenFill>
            </a:ext>
          </a:extLst>
        </p:spPr>
        <p:txBody>
          <a:bodyPr vert="horz" lIns="89968" tIns="46783" rIns="89968" bIns="46783" rtlCol="0">
            <a:noAutofit/>
          </a:bodyPr>
          <a:lstStyle>
            <a:lvl1pPr marL="228600" indent="-228600" algn="l" defTabSz="914400" rtl="0" eaLnBrk="1" fontAlgn="auto" latinLnBrk="0" hangingPunct="1">
              <a:lnSpc>
                <a:spcPct val="130000"/>
              </a:lnSpc>
              <a:spcBef>
                <a:spcPct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charset="-122"/>
                <a:cs typeface="+mn-cs"/>
              </a:defRPr>
            </a:lvl1pPr>
            <a:lvl2pPr marL="685800" indent="-228600" algn="l" defTabSz="914400" rtl="0" eaLnBrk="1" fontAlgn="auto" latinLnBrk="0" hangingPunct="1">
              <a:lnSpc>
                <a:spcPct val="120000"/>
              </a:lnSpc>
              <a:spcBef>
                <a:spcPct val="0"/>
              </a:spcBef>
              <a:spcAft>
                <a:spcPts val="600"/>
              </a:spcAft>
              <a:buFont typeface="Arial" panose="020B0604020202020204" pitchFamily="34" charset="0"/>
              <a:buChar char="●"/>
              <a:tabLst>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charset="-122"/>
                <a:cs typeface="+mn-cs"/>
              </a:defRPr>
            </a:lvl2pPr>
            <a:lvl3pPr marL="1143000" indent="-228600" algn="l" defTabSz="914400" rtl="0" eaLnBrk="1" fontAlgn="auto" latinLnBrk="0" hangingPunct="1">
              <a:lnSpc>
                <a:spcPct val="120000"/>
              </a:lnSpc>
              <a:spcBef>
                <a:spcPct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charset="-122"/>
                <a:cs typeface="+mn-cs"/>
              </a:defRPr>
            </a:lvl3pPr>
            <a:lvl4pPr marL="1600200" indent="-228600" algn="l" defTabSz="914400" rtl="0" eaLnBrk="1" fontAlgn="auto" latinLnBrk="0" hangingPunct="1">
              <a:lnSpc>
                <a:spcPct val="120000"/>
              </a:lnSpc>
              <a:spcBef>
                <a:spcPct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charset="-122"/>
                <a:cs typeface="+mn-cs"/>
              </a:defRPr>
            </a:lvl4pPr>
            <a:lvl5pPr marL="2057400" indent="-228600" algn="l" defTabSz="914400" rtl="0" eaLnBrk="1" fontAlgn="auto" latinLnBrk="0" hangingPunct="1">
              <a:lnSpc>
                <a:spcPct val="120000"/>
              </a:lnSpc>
              <a:spcBef>
                <a:spcPct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lgn="just">
              <a:lnSpc>
                <a:spcPct val="100000"/>
              </a:lnSpc>
              <a:spcAft>
                <a:spcPts val="0"/>
              </a:spcAft>
              <a:buFont typeface="+mj-ea"/>
              <a:buAutoNum type="circleNumDbPlain" startAt="2"/>
            </a:pPr>
            <a:r>
              <a:rPr lang="zh-CN" altLang="en-US" sz="2800" b="1">
                <a:solidFill>
                  <a:schemeClr val="tx1"/>
                </a:solidFill>
                <a:latin typeface="微软雅黑" panose="020B0503020204020204" charset="-122"/>
                <a:cs typeface="微软雅黑" panose="020B0503020204020204" charset="-122"/>
              </a:rPr>
              <a:t>反馈调节是生命系统中非常普遍的调节机制，</a:t>
            </a:r>
            <a:r>
              <a:rPr lang="zh-CN" altLang="en-US" sz="2800" b="1">
                <a:solidFill>
                  <a:srgbClr val="FF0000"/>
                </a:solidFill>
                <a:latin typeface="微软雅黑" panose="020B0503020204020204" charset="-122"/>
                <a:cs typeface="微软雅黑" panose="020B0503020204020204" charset="-122"/>
              </a:rPr>
              <a:t>对于机体维持稳态具有</a:t>
            </a:r>
            <a:r>
              <a:rPr lang="en-US" altLang="zh-CN" sz="2800" b="1">
                <a:solidFill>
                  <a:srgbClr val="FF0000"/>
                </a:solidFill>
                <a:latin typeface="微软雅黑" panose="020B0503020204020204" charset="-122"/>
                <a:cs typeface="微软雅黑" panose="020B0503020204020204" charset="-122"/>
              </a:rPr>
              <a:t>   </a:t>
            </a:r>
          </a:p>
          <a:p>
            <a:pPr marL="0" indent="0" algn="just">
              <a:lnSpc>
                <a:spcPct val="100000"/>
              </a:lnSpc>
              <a:spcAft>
                <a:spcPts val="0"/>
              </a:spcAft>
              <a:buFont typeface="Wingdings" panose="05000000000000000000" charset="0"/>
              <a:buNone/>
            </a:pPr>
            <a:r>
              <a:rPr lang="en-US" altLang="zh-CN" sz="2800" b="1">
                <a:solidFill>
                  <a:srgbClr val="FF0000"/>
                </a:solidFill>
                <a:latin typeface="微软雅黑" panose="020B0503020204020204" charset="-122"/>
                <a:cs typeface="微软雅黑" panose="020B0503020204020204" charset="-122"/>
              </a:rPr>
              <a:t>    </a:t>
            </a:r>
            <a:r>
              <a:rPr lang="zh-CN" altLang="en-US" sz="2800" b="1">
                <a:solidFill>
                  <a:srgbClr val="FF0000"/>
                </a:solidFill>
                <a:latin typeface="微软雅黑" panose="020B0503020204020204" charset="-122"/>
                <a:cs typeface="微软雅黑" panose="020B0503020204020204" charset="-122"/>
              </a:rPr>
              <a:t>重要意义</a:t>
            </a:r>
            <a:r>
              <a:rPr lang="zh-CN" altLang="en-US" sz="2800" b="1">
                <a:solidFill>
                  <a:schemeClr val="tx1"/>
                </a:solidFill>
                <a:latin typeface="微软雅黑" panose="020B0503020204020204" charset="-122"/>
                <a:cs typeface="微软雅黑" panose="020B0503020204020204" charset="-122"/>
              </a:rPr>
              <a:t>。</a:t>
            </a:r>
          </a:p>
        </p:txBody>
      </p:sp>
      <p:sp>
        <p:nvSpPr>
          <p:cNvPr id="2" name="文本框 1"/>
          <p:cNvSpPr txBox="1"/>
          <p:nvPr>
            <p:custDataLst>
              <p:tags r:id="rId19"/>
            </p:custDataLst>
          </p:nvPr>
        </p:nvSpPr>
        <p:spPr>
          <a:xfrm>
            <a:off x="2081" y="571841"/>
            <a:ext cx="2349968" cy="521970"/>
          </a:xfrm>
          <a:prstGeom prst="rect">
            <a:avLst/>
          </a:prstGeom>
          <a:noFill/>
        </p:spPr>
        <p:txBody>
          <a:bodyPr wrap="square" rtlCol="0">
            <a:spAutoFit/>
          </a:bodyPr>
          <a:lstStyle/>
          <a:p>
            <a:pPr algn="l">
              <a:lnSpc>
                <a:spcPct val="100000"/>
              </a:lnSpc>
              <a:spcBef>
                <a:spcPct val="0"/>
              </a:spcBef>
              <a:spcAft>
                <a:spcPct val="0"/>
              </a:spcAft>
              <a:buClrTx/>
              <a:buSzTx/>
              <a:buFontTx/>
            </a:pPr>
            <a:r>
              <a:rPr lang="en-US" sz="2800" b="1" smtClean="0">
                <a:solidFill>
                  <a:srgbClr val="1D0DEF"/>
                </a:solidFill>
                <a:latin typeface="Arial Black" panose="020B0A04020102020204" charset="0"/>
                <a:ea typeface="微软雅黑" panose="020B0503020204020204" charset="-122"/>
                <a:cs typeface="Arial Black" panose="020B0A04020102020204" charset="0"/>
                <a:sym typeface="+mn-ea"/>
              </a:rPr>
              <a:t>9. </a:t>
            </a:r>
            <a:r>
              <a:rPr lang="zh-CN" altLang="en-US" sz="2800" b="1" smtClean="0">
                <a:solidFill>
                  <a:srgbClr val="1D0DEF"/>
                </a:solidFill>
                <a:latin typeface="Arial Black" panose="020B0A04020102020204" charset="0"/>
                <a:ea typeface="微软雅黑" panose="020B0503020204020204" charset="-122"/>
                <a:cs typeface="Arial Black" panose="020B0A04020102020204" charset="0"/>
                <a:sym typeface="+mn-ea"/>
              </a:rPr>
              <a:t>反馈调节</a:t>
            </a:r>
          </a:p>
        </p:txBody>
      </p:sp>
      <p:sp>
        <p:nvSpPr>
          <p:cNvPr id="4" name="文本框 3"/>
          <p:cNvSpPr txBox="1"/>
          <p:nvPr>
            <p:custDataLst>
              <p:tags r:id="rId20"/>
            </p:custDataLst>
          </p:nvPr>
        </p:nvSpPr>
        <p:spPr>
          <a:xfrm>
            <a:off x="49690" y="1102520"/>
            <a:ext cx="11945351" cy="953135"/>
          </a:xfrm>
          <a:prstGeom prst="rect">
            <a:avLst/>
          </a:prstGeom>
          <a:noFill/>
        </p:spPr>
        <p:txBody>
          <a:bodyPr wrap="square" rtlCol="0">
            <a:spAutoFit/>
          </a:bodyPr>
          <a:lstStyle/>
          <a:p>
            <a:pPr marL="514350" indent="-514350" algn="l" fontAlgn="auto">
              <a:lnSpc>
                <a:spcPct val="100000"/>
              </a:lnSpc>
              <a:spcBef>
                <a:spcPct val="0"/>
              </a:spcBef>
              <a:spcAft>
                <a:spcPct val="0"/>
              </a:spcAft>
              <a:buClrTx/>
              <a:buSzTx/>
              <a:buFont typeface="+mj-ea"/>
              <a:buAutoNum type="circleNumDbPlain"/>
            </a:pPr>
            <a:r>
              <a:rPr lang="zh-CN" altLang="en-US" sz="2800" b="1" smtClean="0">
                <a:solidFill>
                  <a:schemeClr val="tx1"/>
                </a:solidFill>
                <a:latin typeface="Arial Black" panose="020B0A04020102020204" charset="0"/>
                <a:ea typeface="微软雅黑" panose="020B0503020204020204" charset="-122"/>
                <a:cs typeface="Arial Black" panose="020B0A04020102020204" charset="0"/>
                <a:sym typeface="+mn-ea"/>
              </a:rPr>
              <a:t>在一个系统中，</a:t>
            </a:r>
            <a:r>
              <a:rPr lang="en-US" altLang="zh-CN" sz="2800" b="1" smtClean="0">
                <a:solidFill>
                  <a:schemeClr val="tx1"/>
                </a:solidFill>
                <a:latin typeface="Arial Black" panose="020B0A04020102020204" charset="0"/>
                <a:ea typeface="微软雅黑" panose="020B0503020204020204" charset="-122"/>
                <a:cs typeface="Arial Black" panose="020B0A04020102020204" charset="0"/>
                <a:sym typeface="+mn-ea"/>
              </a:rPr>
              <a:t>__</a:t>
            </a:r>
            <a:r>
              <a:rPr lang="en-US" altLang="zh-CN" sz="2800" b="1" smtClean="0">
                <a:latin typeface="Arial Black" panose="020B0A04020102020204" charset="0"/>
                <a:ea typeface="微软雅黑" panose="020B0503020204020204" charset="-122"/>
                <a:cs typeface="Arial Black" panose="020B0A04020102020204" charset="0"/>
                <a:sym typeface="+mn-ea"/>
              </a:rPr>
              <a:t>_____</a:t>
            </a:r>
            <a:r>
              <a:rPr lang="en-US" altLang="zh-CN" sz="2800" b="1" smtClean="0">
                <a:solidFill>
                  <a:schemeClr val="tx1"/>
                </a:solidFill>
                <a:latin typeface="Arial Black" panose="020B0A04020102020204" charset="0"/>
                <a:ea typeface="微软雅黑" panose="020B0503020204020204" charset="-122"/>
                <a:cs typeface="Arial Black" panose="020B0A04020102020204" charset="0"/>
                <a:sym typeface="+mn-ea"/>
              </a:rPr>
              <a:t>___________</a:t>
            </a:r>
            <a:r>
              <a:rPr lang="zh-CN" altLang="en-US" sz="2800" b="1" smtClean="0">
                <a:solidFill>
                  <a:schemeClr val="tx1"/>
                </a:solidFill>
                <a:latin typeface="Arial Black" panose="020B0A04020102020204" charset="0"/>
                <a:ea typeface="微软雅黑" panose="020B0503020204020204" charset="-122"/>
                <a:cs typeface="Arial Black" panose="020B0A04020102020204" charset="0"/>
                <a:sym typeface="+mn-ea"/>
              </a:rPr>
              <a:t>反过来又</a:t>
            </a:r>
            <a:r>
              <a:rPr lang="en-US" altLang="zh-CN" sz="2800" b="1" smtClean="0">
                <a:solidFill>
                  <a:schemeClr val="tx1"/>
                </a:solidFill>
                <a:latin typeface="Arial Black" panose="020B0A04020102020204" charset="0"/>
                <a:ea typeface="微软雅黑" panose="020B0503020204020204" charset="-122"/>
                <a:cs typeface="Arial Black" panose="020B0A04020102020204" charset="0"/>
                <a:sym typeface="+mn-ea"/>
              </a:rPr>
              <a:t>_</a:t>
            </a:r>
            <a:r>
              <a:rPr lang="en-US" altLang="zh-CN" sz="2800" b="1" smtClean="0">
                <a:latin typeface="Arial Black" panose="020B0A04020102020204" charset="0"/>
                <a:ea typeface="微软雅黑" panose="020B0503020204020204" charset="-122"/>
                <a:cs typeface="Arial Black" panose="020B0A04020102020204" charset="0"/>
                <a:sym typeface="+mn-ea"/>
              </a:rPr>
              <a:t>__</a:t>
            </a:r>
            <a:r>
              <a:rPr lang="en-US" altLang="zh-CN" sz="2800" b="1" smtClean="0">
                <a:solidFill>
                  <a:schemeClr val="tx1"/>
                </a:solidFill>
                <a:latin typeface="Arial Black" panose="020B0A04020102020204" charset="0"/>
                <a:ea typeface="微软雅黑" panose="020B0503020204020204" charset="-122"/>
                <a:cs typeface="Arial Black" panose="020B0A04020102020204" charset="0"/>
                <a:sym typeface="+mn-ea"/>
              </a:rPr>
              <a:t>____</a:t>
            </a:r>
            <a:r>
              <a:rPr lang="en-US" altLang="zh-CN" sz="2800" b="1" smtClean="0">
                <a:latin typeface="Arial Black" panose="020B0A04020102020204" charset="0"/>
                <a:ea typeface="微软雅黑" panose="020B0503020204020204" charset="-122"/>
                <a:cs typeface="Arial Black" panose="020B0A04020102020204" charset="0"/>
                <a:sym typeface="+mn-ea"/>
              </a:rPr>
              <a:t>_</a:t>
            </a:r>
            <a:r>
              <a:rPr lang="en-US" altLang="zh-CN" sz="2800" b="1" smtClean="0">
                <a:solidFill>
                  <a:schemeClr val="tx1"/>
                </a:solidFill>
                <a:latin typeface="Arial Black" panose="020B0A04020102020204" charset="0"/>
                <a:ea typeface="微软雅黑" panose="020B0503020204020204" charset="-122"/>
                <a:cs typeface="Arial Black" panose="020B0A04020102020204" charset="0"/>
                <a:sym typeface="+mn-ea"/>
              </a:rPr>
              <a:t>_______________</a:t>
            </a:r>
            <a:br>
              <a:rPr lang="en-US" altLang="zh-CN" sz="2800" b="1" smtClean="0">
                <a:solidFill>
                  <a:schemeClr val="tx1"/>
                </a:solidFill>
                <a:latin typeface="Arial Black" panose="020B0A04020102020204" charset="0"/>
                <a:ea typeface="微软雅黑" panose="020B0503020204020204" charset="-122"/>
                <a:cs typeface="Arial Black" panose="020B0A04020102020204" charset="0"/>
                <a:sym typeface="+mn-ea"/>
              </a:rPr>
            </a:br>
            <a:r>
              <a:rPr lang="zh-CN" altLang="en-US" sz="2800" b="1" smtClean="0">
                <a:solidFill>
                  <a:schemeClr val="tx1"/>
                </a:solidFill>
                <a:latin typeface="Arial Black" panose="020B0A04020102020204" charset="0"/>
                <a:ea typeface="微软雅黑" panose="020B0503020204020204" charset="-122"/>
                <a:cs typeface="Arial Black" panose="020B0A04020102020204" charset="0"/>
                <a:sym typeface="+mn-ea"/>
              </a:rPr>
              <a:t>这种调节方式叫做反馈调节。</a:t>
            </a:r>
          </a:p>
        </p:txBody>
      </p:sp>
      <p:sp>
        <p:nvSpPr>
          <p:cNvPr id="7" name="文本框 6"/>
          <p:cNvSpPr txBox="1"/>
          <p:nvPr>
            <p:custDataLst>
              <p:tags r:id="rId21"/>
            </p:custDataLst>
          </p:nvPr>
        </p:nvSpPr>
        <p:spPr>
          <a:xfrm>
            <a:off x="2950475" y="1052635"/>
            <a:ext cx="3578197" cy="521970"/>
          </a:xfrm>
          <a:prstGeom prst="rect">
            <a:avLst/>
          </a:prstGeom>
          <a:noFill/>
        </p:spPr>
        <p:txBody>
          <a:bodyPr wrap="square" rtlCol="0">
            <a:spAutoFit/>
          </a:bodyPr>
          <a:lstStyle/>
          <a:p>
            <a:pPr algn="l">
              <a:lnSpc>
                <a:spcPct val="100000"/>
              </a:lnSpc>
            </a:pPr>
            <a:r>
              <a:rPr lang="zh-CN" altLang="en-US" sz="2800" b="1" smtClean="0">
                <a:solidFill>
                  <a:srgbClr val="FF0000"/>
                </a:solidFill>
                <a:latin typeface="Arial Black" panose="020B0A04020102020204" charset="0"/>
                <a:ea typeface="微软雅黑" panose="020B0503020204020204" charset="-122"/>
                <a:cs typeface="宋体" panose="02010600030101010101" pitchFamily="2" charset="-122"/>
                <a:sym typeface="+mn-ea"/>
              </a:rPr>
              <a:t>系统本身工作的效果</a:t>
            </a:r>
          </a:p>
        </p:txBody>
      </p:sp>
      <p:sp>
        <p:nvSpPr>
          <p:cNvPr id="8" name="文本框 7"/>
          <p:cNvSpPr txBox="1"/>
          <p:nvPr>
            <p:custDataLst>
              <p:tags r:id="rId22"/>
            </p:custDataLst>
          </p:nvPr>
        </p:nvSpPr>
        <p:spPr>
          <a:xfrm>
            <a:off x="7637254" y="1052371"/>
            <a:ext cx="4552031" cy="953135"/>
          </a:xfrm>
          <a:prstGeom prst="rect">
            <a:avLst/>
          </a:prstGeom>
          <a:noFill/>
        </p:spPr>
        <p:txBody>
          <a:bodyPr wrap="square" rtlCol="0">
            <a:spAutoFit/>
          </a:bodyPr>
          <a:lstStyle/>
          <a:p>
            <a:pPr algn="l">
              <a:lnSpc>
                <a:spcPct val="100000"/>
              </a:lnSpc>
            </a:pPr>
            <a:r>
              <a:rPr lang="zh-CN" altLang="en-US" sz="2800" b="1" smtClean="0">
                <a:solidFill>
                  <a:srgbClr val="FF0000"/>
                </a:solidFill>
                <a:latin typeface="Arial Black" panose="020B0A04020102020204" charset="0"/>
                <a:ea typeface="微软雅黑" panose="020B0503020204020204" charset="-122"/>
                <a:cs typeface="宋体" panose="02010600030101010101" pitchFamily="2" charset="-122"/>
                <a:sym typeface="+mn-ea"/>
              </a:rPr>
              <a:t>作为信息调节该系统的工作</a:t>
            </a:r>
          </a:p>
          <a:p>
            <a:pPr algn="l">
              <a:lnSpc>
                <a:spcPct val="100000"/>
              </a:lnSpc>
            </a:pPr>
            <a:endParaRPr lang="zh-CN" altLang="en-US" sz="2800" b="1" smtClean="0">
              <a:solidFill>
                <a:srgbClr val="FF0000"/>
              </a:solidFill>
              <a:latin typeface="Arial Black" panose="020B0A04020102020204" charset="0"/>
              <a:ea typeface="微软雅黑" panose="020B0503020204020204" charset="-122"/>
              <a:cs typeface="宋体" panose="02010600030101010101" pitchFamily="2" charset="-122"/>
              <a:sym typeface="+mn-ea"/>
            </a:endParaRPr>
          </a:p>
        </p:txBody>
      </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3"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6">
                                            <p:txEl>
                                              <p:pRg st="0" end="0"/>
                                            </p:txEl>
                                          </p:spTgt>
                                        </p:tgtEl>
                                        <p:attrNameLst>
                                          <p:attrName>style.visibility</p:attrName>
                                        </p:attrNameLst>
                                      </p:cBhvr>
                                      <p:to>
                                        <p:strVal val="visible"/>
                                      </p:to>
                                    </p:set>
                                    <p:animEffect transition="in" filter="fade">
                                      <p:cBhvr>
                                        <p:cTn id="19" dur="500"/>
                                        <p:tgtEl>
                                          <p:spTgt spid="6">
                                            <p:txEl>
                                              <p:pRg st="0" end="0"/>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6">
                                            <p:txEl>
                                              <p:pRg st="1" end="1"/>
                                            </p:txEl>
                                          </p:spTgt>
                                        </p:tgtEl>
                                        <p:attrNameLst>
                                          <p:attrName>style.visibility</p:attrName>
                                        </p:attrNameLst>
                                      </p:cBhvr>
                                      <p:to>
                                        <p:strVal val="visible"/>
                                      </p:to>
                                    </p:set>
                                    <p:animEffect transition="in" filter="fade">
                                      <p:cBhvr>
                                        <p:cTn id="22" dur="500"/>
                                        <p:tgtEl>
                                          <p:spTgt spid="6">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grpId="0" nodeType="clickEffect">
                                  <p:stCondLst>
                                    <p:cond delay="0"/>
                                  </p:stCondLst>
                                  <p:childTnLst>
                                    <p:set>
                                      <p:cBhvr>
                                        <p:cTn id="26" dur="500" fill="hold">
                                          <p:stCondLst>
                                            <p:cond delay="0"/>
                                          </p:stCondLst>
                                        </p:cTn>
                                        <p:tgtEl>
                                          <p:spTgt spid="32"/>
                                        </p:tgtEl>
                                        <p:attrNameLst>
                                          <p:attrName>style.visibility</p:attrName>
                                        </p:attrNameLst>
                                      </p:cBhvr>
                                      <p:to>
                                        <p:strVal val="visible"/>
                                      </p:to>
                                    </p:set>
                                    <p:animEffect transition="in" filter="box(in)">
                                      <p:cBhvr>
                                        <p:cTn id="27" dur="500"/>
                                        <p:tgtEl>
                                          <p:spTgt spid="32"/>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33"/>
                                        </p:tgtEl>
                                        <p:attrNameLst>
                                          <p:attrName>style.visibility</p:attrName>
                                        </p:attrNameLst>
                                      </p:cBhvr>
                                      <p:to>
                                        <p:strVal val="visible"/>
                                      </p:to>
                                    </p:set>
                                    <p:animEffect transition="in" filter="wipe(up)">
                                      <p:cBhvr>
                                        <p:cTn id="32" dur="500"/>
                                        <p:tgtEl>
                                          <p:spTgt spid="33"/>
                                        </p:tgtEl>
                                      </p:cBhvr>
                                    </p:animEffect>
                                  </p:childTnLst>
                                </p:cTn>
                              </p:par>
                              <p:par>
                                <p:cTn id="33" presetID="22" presetClass="entr" presetSubtype="1" fill="hold" nodeType="withEffect">
                                  <p:stCondLst>
                                    <p:cond delay="0"/>
                                  </p:stCondLst>
                                  <p:childTnLst>
                                    <p:set>
                                      <p:cBhvr>
                                        <p:cTn id="34" dur="1" fill="hold">
                                          <p:stCondLst>
                                            <p:cond delay="0"/>
                                          </p:stCondLst>
                                        </p:cTn>
                                        <p:tgtEl>
                                          <p:spTgt spid="35"/>
                                        </p:tgtEl>
                                        <p:attrNameLst>
                                          <p:attrName>style.visibility</p:attrName>
                                        </p:attrNameLst>
                                      </p:cBhvr>
                                      <p:to>
                                        <p:strVal val="visible"/>
                                      </p:to>
                                    </p:set>
                                    <p:animEffect transition="in" filter="wipe(up)">
                                      <p:cBhvr>
                                        <p:cTn id="35" dur="500"/>
                                        <p:tgtEl>
                                          <p:spTgt spid="35"/>
                                        </p:tgtEl>
                                      </p:cBhvr>
                                    </p:animEffect>
                                  </p:childTnLst>
                                </p:cTn>
                              </p:par>
                              <p:par>
                                <p:cTn id="36" presetID="22" presetClass="entr" presetSubtype="1" fill="hold" nodeType="withEffect">
                                  <p:stCondLst>
                                    <p:cond delay="0"/>
                                  </p:stCondLst>
                                  <p:childTnLst>
                                    <p:set>
                                      <p:cBhvr>
                                        <p:cTn id="37" dur="1" fill="hold">
                                          <p:stCondLst>
                                            <p:cond delay="0"/>
                                          </p:stCondLst>
                                        </p:cTn>
                                        <p:tgtEl>
                                          <p:spTgt spid="58"/>
                                        </p:tgtEl>
                                        <p:attrNameLst>
                                          <p:attrName>style.visibility</p:attrName>
                                        </p:attrNameLst>
                                      </p:cBhvr>
                                      <p:to>
                                        <p:strVal val="visible"/>
                                      </p:to>
                                    </p:set>
                                    <p:animEffect transition="in" filter="wipe(up)">
                                      <p:cBhvr>
                                        <p:cTn id="38" dur="500"/>
                                        <p:tgtEl>
                                          <p:spTgt spid="58"/>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nodeType="clickEffect">
                                  <p:stCondLst>
                                    <p:cond delay="0"/>
                                  </p:stCondLst>
                                  <p:childTnLst>
                                    <p:set>
                                      <p:cBhvr>
                                        <p:cTn id="42" dur="1" fill="hold">
                                          <p:stCondLst>
                                            <p:cond delay="0"/>
                                          </p:stCondLst>
                                        </p:cTn>
                                        <p:tgtEl>
                                          <p:spTgt spid="46"/>
                                        </p:tgtEl>
                                        <p:attrNameLst>
                                          <p:attrName>style.visibility</p:attrName>
                                        </p:attrNameLst>
                                      </p:cBhvr>
                                      <p:to>
                                        <p:strVal val="visible"/>
                                      </p:to>
                                    </p:set>
                                    <p:animEffect transition="in" filter="wipe(left)">
                                      <p:cBhvr>
                                        <p:cTn id="43" dur="500"/>
                                        <p:tgtEl>
                                          <p:spTgt spid="46"/>
                                        </p:tgtEl>
                                      </p:cBhvr>
                                    </p:animEffect>
                                  </p:childTnLst>
                                </p:cTn>
                              </p:par>
                              <p:par>
                                <p:cTn id="44" presetID="22" presetClass="entr" presetSubtype="8" fill="hold" grpId="0" nodeType="withEffect">
                                  <p:stCondLst>
                                    <p:cond delay="0"/>
                                  </p:stCondLst>
                                  <p:childTnLst>
                                    <p:set>
                                      <p:cBhvr>
                                        <p:cTn id="45" dur="1" fill="hold">
                                          <p:stCondLst>
                                            <p:cond delay="0"/>
                                          </p:stCondLst>
                                        </p:cTn>
                                        <p:tgtEl>
                                          <p:spTgt spid="34"/>
                                        </p:tgtEl>
                                        <p:attrNameLst>
                                          <p:attrName>style.visibility</p:attrName>
                                        </p:attrNameLst>
                                      </p:cBhvr>
                                      <p:to>
                                        <p:strVal val="visible"/>
                                      </p:to>
                                    </p:set>
                                    <p:animEffect transition="in" filter="wipe(left)">
                                      <p:cBhvr>
                                        <p:cTn id="46" dur="500"/>
                                        <p:tgtEl>
                                          <p:spTgt spid="34"/>
                                        </p:tgtEl>
                                      </p:cBhvr>
                                    </p:animEffect>
                                  </p:childTnLst>
                                </p:cTn>
                              </p:par>
                              <p:par>
                                <p:cTn id="47" presetID="22" presetClass="entr" presetSubtype="8" fill="hold" nodeType="withEffect">
                                  <p:stCondLst>
                                    <p:cond delay="0"/>
                                  </p:stCondLst>
                                  <p:childTnLst>
                                    <p:set>
                                      <p:cBhvr>
                                        <p:cTn id="48" dur="1" fill="hold">
                                          <p:stCondLst>
                                            <p:cond delay="0"/>
                                          </p:stCondLst>
                                        </p:cTn>
                                        <p:tgtEl>
                                          <p:spTgt spid="38"/>
                                        </p:tgtEl>
                                        <p:attrNameLst>
                                          <p:attrName>style.visibility</p:attrName>
                                        </p:attrNameLst>
                                      </p:cBhvr>
                                      <p:to>
                                        <p:strVal val="visible"/>
                                      </p:to>
                                    </p:set>
                                    <p:animEffect transition="in" filter="wipe(left)">
                                      <p:cBhvr>
                                        <p:cTn id="49" dur="500"/>
                                        <p:tgtEl>
                                          <p:spTgt spid="38"/>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4" fill="hold" nodeType="clickEffect">
                                  <p:stCondLst>
                                    <p:cond delay="0"/>
                                  </p:stCondLst>
                                  <p:childTnLst>
                                    <p:set>
                                      <p:cBhvr>
                                        <p:cTn id="53" dur="1" fill="hold">
                                          <p:stCondLst>
                                            <p:cond delay="0"/>
                                          </p:stCondLst>
                                        </p:cTn>
                                        <p:tgtEl>
                                          <p:spTgt spid="62"/>
                                        </p:tgtEl>
                                        <p:attrNameLst>
                                          <p:attrName>style.visibility</p:attrName>
                                        </p:attrNameLst>
                                      </p:cBhvr>
                                      <p:to>
                                        <p:strVal val="visible"/>
                                      </p:to>
                                    </p:set>
                                    <p:animEffect transition="in" filter="wipe(down)">
                                      <p:cBhvr>
                                        <p:cTn id="54" dur="500"/>
                                        <p:tgtEl>
                                          <p:spTgt spid="62"/>
                                        </p:tgtEl>
                                      </p:cBhvr>
                                    </p:animEffect>
                                  </p:childTnLst>
                                </p:cTn>
                              </p:par>
                              <p:par>
                                <p:cTn id="55" presetID="22" presetClass="entr" presetSubtype="4" fill="hold" nodeType="withEffect">
                                  <p:stCondLst>
                                    <p:cond delay="0"/>
                                  </p:stCondLst>
                                  <p:childTnLst>
                                    <p:set>
                                      <p:cBhvr>
                                        <p:cTn id="56" dur="1" fill="hold">
                                          <p:stCondLst>
                                            <p:cond delay="0"/>
                                          </p:stCondLst>
                                        </p:cTn>
                                        <p:tgtEl>
                                          <p:spTgt spid="51"/>
                                        </p:tgtEl>
                                        <p:attrNameLst>
                                          <p:attrName>style.visibility</p:attrName>
                                        </p:attrNameLst>
                                      </p:cBhvr>
                                      <p:to>
                                        <p:strVal val="visible"/>
                                      </p:to>
                                    </p:set>
                                    <p:animEffect transition="in" filter="wipe(down)">
                                      <p:cBhvr>
                                        <p:cTn id="57" dur="500"/>
                                        <p:tgtEl>
                                          <p:spTgt spid="51"/>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nodeType="clickEffect">
                                  <p:stCondLst>
                                    <p:cond delay="0"/>
                                  </p:stCondLst>
                                  <p:childTnLst>
                                    <p:set>
                                      <p:cBhvr>
                                        <p:cTn id="61" dur="1" fill="hold">
                                          <p:stCondLst>
                                            <p:cond delay="0"/>
                                          </p:stCondLst>
                                        </p:cTn>
                                        <p:tgtEl>
                                          <p:spTgt spid="59"/>
                                        </p:tgtEl>
                                        <p:attrNameLst>
                                          <p:attrName>style.visibility</p:attrName>
                                        </p:attrNameLst>
                                      </p:cBhvr>
                                      <p:to>
                                        <p:strVal val="visible"/>
                                      </p:to>
                                    </p:set>
                                    <p:animEffect transition="in" filter="wipe(down)">
                                      <p:cBhvr>
                                        <p:cTn id="62" dur="500"/>
                                        <p:tgtEl>
                                          <p:spTgt spid="59"/>
                                        </p:tgtEl>
                                      </p:cBhvr>
                                    </p:animEffect>
                                  </p:childTnLst>
                                </p:cTn>
                              </p:par>
                              <p:par>
                                <p:cTn id="63" presetID="22" presetClass="entr" presetSubtype="4" fill="hold" grpId="0" nodeType="withEffect">
                                  <p:stCondLst>
                                    <p:cond delay="0"/>
                                  </p:stCondLst>
                                  <p:childTnLst>
                                    <p:set>
                                      <p:cBhvr>
                                        <p:cTn id="64" dur="1" fill="hold">
                                          <p:stCondLst>
                                            <p:cond delay="0"/>
                                          </p:stCondLst>
                                        </p:cTn>
                                        <p:tgtEl>
                                          <p:spTgt spid="41"/>
                                        </p:tgtEl>
                                        <p:attrNameLst>
                                          <p:attrName>style.visibility</p:attrName>
                                        </p:attrNameLst>
                                      </p:cBhvr>
                                      <p:to>
                                        <p:strVal val="visible"/>
                                      </p:to>
                                    </p:set>
                                    <p:animEffect transition="in" filter="wipe(down)">
                                      <p:cBhvr>
                                        <p:cTn id="65" dur="500"/>
                                        <p:tgtEl>
                                          <p:spTgt spid="41"/>
                                        </p:tgtEl>
                                      </p:cBhvr>
                                    </p:animEffect>
                                  </p:childTnLst>
                                </p:cTn>
                              </p:par>
                              <p:par>
                                <p:cTn id="66" presetID="22" presetClass="entr" presetSubtype="4" fill="hold" nodeType="withEffect">
                                  <p:stCondLst>
                                    <p:cond delay="0"/>
                                  </p:stCondLst>
                                  <p:childTnLst>
                                    <p:set>
                                      <p:cBhvr>
                                        <p:cTn id="67" dur="1" fill="hold">
                                          <p:stCondLst>
                                            <p:cond delay="0"/>
                                          </p:stCondLst>
                                        </p:cTn>
                                        <p:tgtEl>
                                          <p:spTgt spid="47"/>
                                        </p:tgtEl>
                                        <p:attrNameLst>
                                          <p:attrName>style.visibility</p:attrName>
                                        </p:attrNameLst>
                                      </p:cBhvr>
                                      <p:to>
                                        <p:strVal val="visible"/>
                                      </p:to>
                                    </p:set>
                                    <p:animEffect transition="in" filter="wipe(down)">
                                      <p:cBhvr>
                                        <p:cTn id="68" dur="500"/>
                                        <p:tgtEl>
                                          <p:spTgt spid="47"/>
                                        </p:tgtEl>
                                      </p:cBhvr>
                                    </p:animEffect>
                                  </p:childTnLst>
                                </p:cTn>
                              </p:par>
                            </p:childTnLst>
                          </p:cTn>
                        </p:par>
                      </p:childTnLst>
                    </p:cTn>
                  </p:par>
                  <p:par>
                    <p:cTn id="69" fill="hold">
                      <p:stCondLst>
                        <p:cond delay="indefinite"/>
                      </p:stCondLst>
                      <p:childTnLst>
                        <p:par>
                          <p:cTn id="70" fill="hold">
                            <p:stCondLst>
                              <p:cond delay="0"/>
                            </p:stCondLst>
                            <p:childTnLst>
                              <p:par>
                                <p:cTn id="71" presetID="22" presetClass="entr" presetSubtype="4" fill="hold" nodeType="clickEffect">
                                  <p:stCondLst>
                                    <p:cond delay="0"/>
                                  </p:stCondLst>
                                  <p:childTnLst>
                                    <p:set>
                                      <p:cBhvr>
                                        <p:cTn id="72" dur="1" fill="hold">
                                          <p:stCondLst>
                                            <p:cond delay="0"/>
                                          </p:stCondLst>
                                        </p:cTn>
                                        <p:tgtEl>
                                          <p:spTgt spid="60"/>
                                        </p:tgtEl>
                                        <p:attrNameLst>
                                          <p:attrName>style.visibility</p:attrName>
                                        </p:attrNameLst>
                                      </p:cBhvr>
                                      <p:to>
                                        <p:strVal val="visible"/>
                                      </p:to>
                                    </p:set>
                                    <p:animEffect transition="in" filter="wipe(down)">
                                      <p:cBhvr>
                                        <p:cTn id="73" dur="500"/>
                                        <p:tgtEl>
                                          <p:spTgt spid="60"/>
                                        </p:tgtEl>
                                      </p:cBhvr>
                                    </p:animEffect>
                                  </p:childTnLst>
                                </p:cTn>
                              </p:par>
                              <p:par>
                                <p:cTn id="74" presetID="22" presetClass="entr" presetSubtype="4" fill="hold" nodeType="withEffect">
                                  <p:stCondLst>
                                    <p:cond delay="0"/>
                                  </p:stCondLst>
                                  <p:childTnLst>
                                    <p:set>
                                      <p:cBhvr>
                                        <p:cTn id="75" dur="1" fill="hold">
                                          <p:stCondLst>
                                            <p:cond delay="0"/>
                                          </p:stCondLst>
                                        </p:cTn>
                                        <p:tgtEl>
                                          <p:spTgt spid="42"/>
                                        </p:tgtEl>
                                        <p:attrNameLst>
                                          <p:attrName>style.visibility</p:attrName>
                                        </p:attrNameLst>
                                      </p:cBhvr>
                                      <p:to>
                                        <p:strVal val="visible"/>
                                      </p:to>
                                    </p:set>
                                    <p:animEffect transition="in" filter="wipe(down)">
                                      <p:cBhvr>
                                        <p:cTn id="76" dur="500"/>
                                        <p:tgtEl>
                                          <p:spTgt spid="42"/>
                                        </p:tgtEl>
                                      </p:cBhvr>
                                    </p:animEffect>
                                  </p:childTnLst>
                                </p:cTn>
                              </p:par>
                            </p:childTnLst>
                          </p:cTn>
                        </p:par>
                      </p:childTnLst>
                    </p:cTn>
                  </p:par>
                  <p:par>
                    <p:cTn id="77" fill="hold">
                      <p:stCondLst>
                        <p:cond delay="indefinite"/>
                      </p:stCondLst>
                      <p:childTnLst>
                        <p:par>
                          <p:cTn id="78" fill="hold">
                            <p:stCondLst>
                              <p:cond delay="0"/>
                            </p:stCondLst>
                            <p:childTnLst>
                              <p:par>
                                <p:cTn id="79" presetID="22" presetClass="entr" presetSubtype="1" fill="hold" nodeType="clickEffect">
                                  <p:stCondLst>
                                    <p:cond delay="0"/>
                                  </p:stCondLst>
                                  <p:childTnLst>
                                    <p:set>
                                      <p:cBhvr>
                                        <p:cTn id="80" dur="1" fill="hold">
                                          <p:stCondLst>
                                            <p:cond delay="0"/>
                                          </p:stCondLst>
                                        </p:cTn>
                                        <p:tgtEl>
                                          <p:spTgt spid="54"/>
                                        </p:tgtEl>
                                        <p:attrNameLst>
                                          <p:attrName>style.visibility</p:attrName>
                                        </p:attrNameLst>
                                      </p:cBhvr>
                                      <p:to>
                                        <p:strVal val="visible"/>
                                      </p:to>
                                    </p:set>
                                    <p:animEffect transition="in" filter="wipe(up)">
                                      <p:cBhvr>
                                        <p:cTn id="81" dur="500"/>
                                        <p:tgtEl>
                                          <p:spTgt spid="54"/>
                                        </p:tgtEl>
                                      </p:cBhvr>
                                    </p:animEffect>
                                  </p:childTnLst>
                                </p:cTn>
                              </p:par>
                              <p:par>
                                <p:cTn id="82" presetID="22" presetClass="entr" presetSubtype="1" fill="hold" nodeType="withEffect">
                                  <p:stCondLst>
                                    <p:cond delay="0"/>
                                  </p:stCondLst>
                                  <p:childTnLst>
                                    <p:set>
                                      <p:cBhvr>
                                        <p:cTn id="83" dur="1" fill="hold">
                                          <p:stCondLst>
                                            <p:cond delay="0"/>
                                          </p:stCondLst>
                                        </p:cTn>
                                        <p:tgtEl>
                                          <p:spTgt spid="61"/>
                                        </p:tgtEl>
                                        <p:attrNameLst>
                                          <p:attrName>style.visibility</p:attrName>
                                        </p:attrNameLst>
                                      </p:cBhvr>
                                      <p:to>
                                        <p:strVal val="visible"/>
                                      </p:to>
                                    </p:set>
                                    <p:animEffect transition="in" filter="wipe(up)">
                                      <p:cBhvr>
                                        <p:cTn id="84" dur="5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bldLvl="0" animBg="1"/>
      <p:bldP spid="33" grpId="0" bldLvl="0" animBg="1"/>
      <p:bldP spid="34" grpId="0" bldLvl="0" animBg="1"/>
      <p:bldP spid="41" grpId="0" bldLvl="0" animBg="1"/>
      <p:bldP spid="6" grpId="0" uiExpand="1" build="p" bldLvl="3" animBg="1"/>
      <p:bldP spid="4" grpId="0"/>
      <p:bldP spid="7" grpId="2"/>
      <p:bldP spid="8" grpId="3"/>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框 8"/>
          <p:cNvSpPr txBox="1"/>
          <p:nvPr>
            <p:custDataLst>
              <p:tags r:id="rId1"/>
            </p:custDataLst>
          </p:nvPr>
        </p:nvSpPr>
        <p:spPr>
          <a:xfrm>
            <a:off x="-43624" y="1042215"/>
            <a:ext cx="2878742" cy="521970"/>
          </a:xfrm>
          <a:prstGeom prst="rect">
            <a:avLst/>
          </a:prstGeom>
          <a:noFill/>
        </p:spPr>
        <p:txBody>
          <a:bodyPr wrap="square" rtlCol="0">
            <a:spAutoFit/>
          </a:bodyPr>
          <a:lstStyle/>
          <a:p>
            <a:pPr marL="514350" indent="-514350" algn="l">
              <a:lnSpc>
                <a:spcPct val="100000"/>
              </a:lnSpc>
              <a:spcBef>
                <a:spcPct val="0"/>
              </a:spcBef>
              <a:spcAft>
                <a:spcPct val="0"/>
              </a:spcAft>
              <a:buClrTx/>
              <a:buSzTx/>
              <a:buFont typeface="+mj-ea"/>
              <a:buAutoNum type="circleNumDbPlain" startAt="3"/>
            </a:pPr>
            <a:r>
              <a:rPr lang="zh-CN" altLang="en-US" sz="2800" b="1" smtClean="0">
                <a:latin typeface="Arial Black" panose="020B0A04020102020204" charset="0"/>
                <a:ea typeface="微软雅黑" panose="020B0503020204020204" charset="-122"/>
                <a:cs typeface="Arial Black" panose="020B0A04020102020204" charset="0"/>
                <a:sym typeface="+mn-ea"/>
              </a:rPr>
              <a:t>分类</a:t>
            </a:r>
            <a:r>
              <a:rPr lang="en-US" altLang="zh-CN" sz="2800" b="1" smtClean="0">
                <a:solidFill>
                  <a:srgbClr val="1D0DEF"/>
                </a:solidFill>
                <a:latin typeface="Arial Black" panose="020B0A04020102020204" charset="0"/>
                <a:ea typeface="微软雅黑" panose="020B0503020204020204" charset="-122"/>
                <a:cs typeface="宋体" panose="02010600030101010101" pitchFamily="2" charset="-122"/>
                <a:sym typeface="+mn-ea"/>
              </a:rPr>
              <a:t>:</a:t>
            </a:r>
          </a:p>
        </p:txBody>
      </p:sp>
      <p:sp>
        <p:nvSpPr>
          <p:cNvPr id="10" name="文本框 9"/>
          <p:cNvSpPr txBox="1"/>
          <p:nvPr>
            <p:custDataLst>
              <p:tags r:id="rId2"/>
            </p:custDataLst>
          </p:nvPr>
        </p:nvSpPr>
        <p:spPr>
          <a:xfrm>
            <a:off x="-43624" y="2150547"/>
            <a:ext cx="1589498" cy="521970"/>
          </a:xfrm>
          <a:prstGeom prst="rect">
            <a:avLst/>
          </a:prstGeom>
          <a:noFill/>
        </p:spPr>
        <p:txBody>
          <a:bodyPr wrap="square" rtlCol="0">
            <a:spAutoFit/>
          </a:bodyPr>
          <a:lstStyle/>
          <a:p>
            <a:pPr marL="457200" indent="-457200" algn="l">
              <a:lnSpc>
                <a:spcPct val="100000"/>
              </a:lnSpc>
              <a:spcBef>
                <a:spcPct val="0"/>
              </a:spcBef>
              <a:spcAft>
                <a:spcPct val="0"/>
              </a:spcAft>
              <a:buClrTx/>
              <a:buSzTx/>
              <a:buFont typeface="Wingdings" panose="05000000000000000000" charset="0"/>
              <a:buChar char="Ø"/>
            </a:pPr>
            <a:r>
              <a:rPr lang="zh-CN" altLang="en-US" sz="2800" b="1" smtClean="0">
                <a:solidFill>
                  <a:schemeClr val="tx1"/>
                </a:solidFill>
                <a:latin typeface="Arial Black" panose="020B0A04020102020204" charset="0"/>
                <a:ea typeface="微软雅黑" panose="020B0503020204020204" charset="-122"/>
                <a:cs typeface="宋体" panose="02010600030101010101" pitchFamily="2" charset="-122"/>
                <a:sym typeface="+mn-ea"/>
              </a:rPr>
              <a:t>实例</a:t>
            </a:r>
            <a:r>
              <a:rPr lang="en-US" altLang="zh-CN" sz="2800" b="1" smtClean="0">
                <a:solidFill>
                  <a:schemeClr val="tx1"/>
                </a:solidFill>
                <a:latin typeface="Arial Black" panose="020B0A04020102020204" charset="0"/>
                <a:ea typeface="微软雅黑" panose="020B0503020204020204" charset="-122"/>
                <a:cs typeface="宋体" panose="02010600030101010101" pitchFamily="2" charset="-122"/>
                <a:sym typeface="+mn-ea"/>
              </a:rPr>
              <a:t>:</a:t>
            </a:r>
          </a:p>
        </p:txBody>
      </p:sp>
      <p:sp>
        <p:nvSpPr>
          <p:cNvPr id="6" name="文本框 5"/>
          <p:cNvSpPr txBox="1"/>
          <p:nvPr>
            <p:custDataLst>
              <p:tags r:id="rId3"/>
            </p:custDataLst>
          </p:nvPr>
        </p:nvSpPr>
        <p:spPr>
          <a:xfrm>
            <a:off x="1375117" y="2037555"/>
            <a:ext cx="10814167" cy="650875"/>
          </a:xfrm>
          <a:prstGeom prst="rect">
            <a:avLst/>
          </a:prstGeom>
          <a:noFill/>
        </p:spPr>
        <p:txBody>
          <a:bodyPr wrap="square" rtlCol="0">
            <a:spAutoFit/>
          </a:bodyPr>
          <a:lstStyle/>
          <a:p>
            <a:pPr algn="l">
              <a:lnSpc>
                <a:spcPct val="130000"/>
              </a:lnSpc>
              <a:spcBef>
                <a:spcPct val="0"/>
              </a:spcBef>
              <a:spcAft>
                <a:spcPct val="0"/>
              </a:spcAft>
              <a:buClrTx/>
              <a:buSzTx/>
              <a:buFontTx/>
            </a:pPr>
            <a:r>
              <a:rPr lang="zh-CN" altLang="en-US" sz="2800" b="1" smtClean="0">
                <a:solidFill>
                  <a:schemeClr val="tx1"/>
                </a:solidFill>
                <a:latin typeface="Arial Black" panose="020B0A04020102020204" charset="0"/>
                <a:ea typeface="微软雅黑" panose="020B0503020204020204" charset="-122"/>
                <a:cs typeface="Arial Black" panose="020B0A04020102020204" charset="0"/>
                <a:sym typeface="+mn-ea"/>
              </a:rPr>
              <a:t>分娩、排尿、排便、血液凝固、河流的重度污染等属于</a:t>
            </a:r>
            <a:r>
              <a:rPr lang="en-US" altLang="zh-CN" sz="2800" b="1" smtClean="0">
                <a:solidFill>
                  <a:schemeClr val="tx1"/>
                </a:solidFill>
                <a:latin typeface="Arial Black" panose="020B0A04020102020204" charset="0"/>
                <a:ea typeface="微软雅黑" panose="020B0503020204020204" charset="-122"/>
                <a:cs typeface="Arial Black" panose="020B0A04020102020204" charset="0"/>
                <a:sym typeface="+mn-ea"/>
              </a:rPr>
              <a:t>_______</a:t>
            </a:r>
            <a:r>
              <a:rPr lang="zh-CN" altLang="en-US" sz="2800" b="1" smtClean="0">
                <a:solidFill>
                  <a:schemeClr val="tx1"/>
                </a:solidFill>
                <a:latin typeface="Arial Black" panose="020B0A04020102020204" charset="0"/>
                <a:ea typeface="微软雅黑" panose="020B0503020204020204" charset="-122"/>
                <a:cs typeface="Arial Black" panose="020B0A04020102020204" charset="0"/>
                <a:sym typeface="+mn-ea"/>
              </a:rPr>
              <a:t>。</a:t>
            </a:r>
          </a:p>
        </p:txBody>
      </p:sp>
      <p:sp>
        <p:nvSpPr>
          <p:cNvPr id="4" name="文本框 3"/>
          <p:cNvSpPr txBox="1"/>
          <p:nvPr>
            <p:custDataLst>
              <p:tags r:id="rId4"/>
            </p:custDataLst>
          </p:nvPr>
        </p:nvSpPr>
        <p:spPr>
          <a:xfrm>
            <a:off x="1447708" y="1042477"/>
            <a:ext cx="7347494" cy="555522"/>
          </a:xfrm>
          <a:prstGeom prst="rect">
            <a:avLst/>
          </a:prstGeom>
          <a:noFill/>
        </p:spPr>
        <p:txBody>
          <a:bodyPr wrap="square" rtlCol="0">
            <a:noAutofit/>
          </a:bodyPr>
          <a:lstStyle/>
          <a:p>
            <a:pPr algn="l">
              <a:lnSpc>
                <a:spcPct val="100000"/>
              </a:lnSpc>
              <a:spcBef>
                <a:spcPct val="0"/>
              </a:spcBef>
              <a:spcAft>
                <a:spcPct val="0"/>
              </a:spcAft>
              <a:buClrTx/>
              <a:buSzTx/>
              <a:buFontTx/>
            </a:pPr>
            <a:r>
              <a:rPr lang="zh-CN" altLang="en-US" sz="2800" b="1" smtClean="0">
                <a:solidFill>
                  <a:schemeClr val="tx1"/>
                </a:solidFill>
                <a:latin typeface="Arial Black" panose="020B0A04020102020204" charset="0"/>
                <a:ea typeface="微软雅黑" panose="020B0503020204020204" charset="-122"/>
                <a:cs typeface="Arial Black" panose="020B0A04020102020204" charset="0"/>
                <a:sym typeface="+mn-ea"/>
              </a:rPr>
              <a:t>反馈调节分为</a:t>
            </a:r>
            <a:r>
              <a:rPr lang="en-US" altLang="zh-CN" sz="2800" b="1" smtClean="0">
                <a:solidFill>
                  <a:schemeClr val="tx1"/>
                </a:solidFill>
                <a:latin typeface="Arial Black" panose="020B0A04020102020204" charset="0"/>
                <a:ea typeface="微软雅黑" panose="020B0503020204020204" charset="-122"/>
                <a:cs typeface="Arial Black" panose="020B0A04020102020204" charset="0"/>
                <a:sym typeface="+mn-ea"/>
              </a:rPr>
              <a:t>__</a:t>
            </a:r>
            <a:r>
              <a:rPr lang="en-US" altLang="zh-CN" sz="2800" b="1" smtClean="0">
                <a:latin typeface="Arial Black" panose="020B0A04020102020204" charset="0"/>
                <a:ea typeface="微软雅黑" panose="020B0503020204020204" charset="-122"/>
                <a:cs typeface="Arial Black" panose="020B0A04020102020204" charset="0"/>
                <a:sym typeface="+mn-ea"/>
              </a:rPr>
              <a:t>___</a:t>
            </a:r>
            <a:r>
              <a:rPr lang="en-US" altLang="zh-CN" sz="2800" b="1" smtClean="0">
                <a:solidFill>
                  <a:schemeClr val="tx1"/>
                </a:solidFill>
                <a:latin typeface="Arial Black" panose="020B0A04020102020204" charset="0"/>
                <a:ea typeface="微软雅黑" panose="020B0503020204020204" charset="-122"/>
                <a:cs typeface="Arial Black" panose="020B0A04020102020204" charset="0"/>
                <a:sym typeface="+mn-ea"/>
              </a:rPr>
              <a:t>___</a:t>
            </a:r>
            <a:r>
              <a:rPr lang="zh-CN" altLang="en-US" sz="2800" b="1" smtClean="0">
                <a:solidFill>
                  <a:schemeClr val="tx1"/>
                </a:solidFill>
                <a:latin typeface="Arial Black" panose="020B0A04020102020204" charset="0"/>
                <a:ea typeface="微软雅黑" panose="020B0503020204020204" charset="-122"/>
                <a:cs typeface="Arial Black" panose="020B0A04020102020204" charset="0"/>
                <a:sym typeface="+mn-ea"/>
              </a:rPr>
              <a:t>和</a:t>
            </a:r>
            <a:r>
              <a:rPr lang="en-US" altLang="zh-CN" sz="2800" b="1" smtClean="0">
                <a:solidFill>
                  <a:schemeClr val="tx1"/>
                </a:solidFill>
                <a:latin typeface="Arial Black" panose="020B0A04020102020204" charset="0"/>
                <a:ea typeface="微软雅黑" panose="020B0503020204020204" charset="-122"/>
                <a:cs typeface="Arial Black" panose="020B0A04020102020204" charset="0"/>
                <a:sym typeface="+mn-ea"/>
              </a:rPr>
              <a:t>__</a:t>
            </a:r>
            <a:r>
              <a:rPr lang="en-US" altLang="zh-CN" sz="2800" b="1" smtClean="0">
                <a:latin typeface="Arial Black" panose="020B0A04020102020204" charset="0"/>
                <a:ea typeface="微软雅黑" panose="020B0503020204020204" charset="-122"/>
                <a:cs typeface="Arial Black" panose="020B0A04020102020204" charset="0"/>
                <a:sym typeface="+mn-ea"/>
              </a:rPr>
              <a:t>__</a:t>
            </a:r>
            <a:r>
              <a:rPr lang="en-US" altLang="zh-CN" sz="2800" b="1" smtClean="0">
                <a:solidFill>
                  <a:schemeClr val="tx1"/>
                </a:solidFill>
                <a:latin typeface="Arial Black" panose="020B0A04020102020204" charset="0"/>
                <a:ea typeface="微软雅黑" panose="020B0503020204020204" charset="-122"/>
                <a:cs typeface="Arial Black" panose="020B0A04020102020204" charset="0"/>
                <a:sym typeface="+mn-ea"/>
              </a:rPr>
              <a:t>____</a:t>
            </a:r>
            <a:r>
              <a:rPr lang="zh-CN" altLang="en-US" sz="2800" b="1" smtClean="0">
                <a:solidFill>
                  <a:schemeClr val="tx1"/>
                </a:solidFill>
                <a:latin typeface="Arial Black" panose="020B0A04020102020204" charset="0"/>
                <a:ea typeface="微软雅黑" panose="020B0503020204020204" charset="-122"/>
                <a:cs typeface="Arial Black" panose="020B0A04020102020204" charset="0"/>
                <a:sym typeface="+mn-ea"/>
              </a:rPr>
              <a:t>两种。</a:t>
            </a:r>
            <a:endParaRPr lang="en-US" altLang="zh-CN" sz="2800" b="1" smtClean="0">
              <a:solidFill>
                <a:schemeClr val="tx1"/>
              </a:solidFill>
              <a:latin typeface="Arial Black" panose="020B0A04020102020204" charset="0"/>
              <a:ea typeface="微软雅黑" panose="020B0503020204020204" charset="-122"/>
              <a:cs typeface="Arial Black" panose="020B0A04020102020204" charset="0"/>
              <a:sym typeface="+mn-ea"/>
            </a:endParaRPr>
          </a:p>
        </p:txBody>
      </p:sp>
      <p:sp>
        <p:nvSpPr>
          <p:cNvPr id="7" name="文本框 6"/>
          <p:cNvSpPr txBox="1"/>
          <p:nvPr>
            <p:custDataLst>
              <p:tags r:id="rId5"/>
            </p:custDataLst>
          </p:nvPr>
        </p:nvSpPr>
        <p:spPr>
          <a:xfrm>
            <a:off x="3784076" y="1013272"/>
            <a:ext cx="1452611" cy="551078"/>
          </a:xfrm>
          <a:prstGeom prst="rect">
            <a:avLst/>
          </a:prstGeom>
          <a:noFill/>
        </p:spPr>
        <p:txBody>
          <a:bodyPr wrap="square" rtlCol="0">
            <a:noAutofit/>
          </a:bodyPr>
          <a:lstStyle/>
          <a:p>
            <a:pPr algn="l">
              <a:lnSpc>
                <a:spcPct val="100000"/>
              </a:lnSpc>
            </a:pPr>
            <a:r>
              <a:rPr lang="zh-CN" altLang="en-US" sz="2800" b="1" smtClean="0">
                <a:solidFill>
                  <a:srgbClr val="FF0000"/>
                </a:solidFill>
                <a:latin typeface="Arial Black" panose="020B0A04020102020204" charset="0"/>
                <a:ea typeface="微软雅黑" panose="020B0503020204020204" charset="-122"/>
                <a:cs typeface="宋体" panose="02010600030101010101" pitchFamily="2" charset="-122"/>
                <a:sym typeface="+mn-ea"/>
              </a:rPr>
              <a:t>正反馈</a:t>
            </a:r>
          </a:p>
        </p:txBody>
      </p:sp>
      <p:sp>
        <p:nvSpPr>
          <p:cNvPr id="3" name="文本框 2"/>
          <p:cNvSpPr txBox="1"/>
          <p:nvPr>
            <p:custDataLst>
              <p:tags r:id="rId6"/>
            </p:custDataLst>
          </p:nvPr>
        </p:nvSpPr>
        <p:spPr>
          <a:xfrm>
            <a:off x="5606823" y="1013272"/>
            <a:ext cx="1415788" cy="551078"/>
          </a:xfrm>
          <a:prstGeom prst="rect">
            <a:avLst/>
          </a:prstGeom>
          <a:noFill/>
        </p:spPr>
        <p:txBody>
          <a:bodyPr wrap="square" rtlCol="0">
            <a:noAutofit/>
          </a:bodyPr>
          <a:lstStyle/>
          <a:p>
            <a:pPr algn="l">
              <a:lnSpc>
                <a:spcPct val="100000"/>
              </a:lnSpc>
            </a:pPr>
            <a:r>
              <a:rPr lang="zh-CN" altLang="en-US" sz="2800" b="1" smtClean="0">
                <a:solidFill>
                  <a:srgbClr val="FF0000"/>
                </a:solidFill>
                <a:latin typeface="Arial Black" panose="020B0A04020102020204" charset="0"/>
                <a:ea typeface="微软雅黑" panose="020B0503020204020204" charset="-122"/>
                <a:cs typeface="宋体" panose="02010600030101010101" pitchFamily="2" charset="-122"/>
                <a:sym typeface="+mn-ea"/>
              </a:rPr>
              <a:t>负反馈</a:t>
            </a:r>
          </a:p>
        </p:txBody>
      </p:sp>
      <p:sp>
        <p:nvSpPr>
          <p:cNvPr id="8" name="文本框 7"/>
          <p:cNvSpPr txBox="1"/>
          <p:nvPr>
            <p:custDataLst>
              <p:tags r:id="rId7"/>
            </p:custDataLst>
          </p:nvPr>
        </p:nvSpPr>
        <p:spPr>
          <a:xfrm>
            <a:off x="9973992" y="2097860"/>
            <a:ext cx="1279723" cy="521970"/>
          </a:xfrm>
          <a:prstGeom prst="rect">
            <a:avLst/>
          </a:prstGeom>
          <a:noFill/>
        </p:spPr>
        <p:txBody>
          <a:bodyPr wrap="square" rtlCol="0">
            <a:spAutoFit/>
          </a:bodyPr>
          <a:lstStyle/>
          <a:p>
            <a:pPr algn="l">
              <a:lnSpc>
                <a:spcPct val="100000"/>
              </a:lnSpc>
            </a:pPr>
            <a:r>
              <a:rPr lang="zh-CN" altLang="en-US" sz="2800" b="1" smtClean="0">
                <a:solidFill>
                  <a:srgbClr val="FF0000"/>
                </a:solidFill>
                <a:latin typeface="Arial Black" panose="020B0A04020102020204" charset="0"/>
                <a:ea typeface="微软雅黑" panose="020B0503020204020204" charset="-122"/>
                <a:cs typeface="宋体" panose="02010600030101010101" pitchFamily="2" charset="-122"/>
                <a:sym typeface="+mn-ea"/>
              </a:rPr>
              <a:t>正反馈</a:t>
            </a:r>
          </a:p>
        </p:txBody>
      </p:sp>
      <p:sp>
        <p:nvSpPr>
          <p:cNvPr id="12" name="文本框 11"/>
          <p:cNvSpPr txBox="1"/>
          <p:nvPr>
            <p:custDataLst>
              <p:tags r:id="rId8"/>
            </p:custDataLst>
          </p:nvPr>
        </p:nvSpPr>
        <p:spPr>
          <a:xfrm>
            <a:off x="1545874" y="3697513"/>
            <a:ext cx="997244" cy="645160"/>
          </a:xfrm>
          <a:prstGeom prst="rect">
            <a:avLst/>
          </a:prstGeom>
          <a:noFill/>
        </p:spPr>
        <p:txBody>
          <a:bodyPr wrap="square" rtlCol="0" anchor="t">
            <a:spAutoFit/>
          </a:bodyPr>
          <a:lstStyle/>
          <a:p>
            <a:r>
              <a:rPr lang="zh-CN" altLang="en-US" b="1">
                <a:solidFill>
                  <a:srgbClr val="C00000"/>
                </a:solidFill>
                <a:latin typeface="Arial Black" panose="020B0A04020102020204" charset="0"/>
                <a:ea typeface="微软雅黑" panose="020B0503020204020204" charset="-122"/>
                <a:sym typeface="+mn-ea"/>
              </a:rPr>
              <a:t>传入神经</a:t>
            </a:r>
          </a:p>
        </p:txBody>
      </p:sp>
      <p:cxnSp>
        <p:nvCxnSpPr>
          <p:cNvPr id="13" name="直接箭头连接符 12"/>
          <p:cNvCxnSpPr/>
          <p:nvPr>
            <p:custDataLst>
              <p:tags r:id="rId9"/>
            </p:custDataLst>
          </p:nvPr>
        </p:nvCxnSpPr>
        <p:spPr>
          <a:xfrm>
            <a:off x="1523523" y="4573267"/>
            <a:ext cx="839818" cy="0"/>
          </a:xfrm>
          <a:prstGeom prst="straightConnector1">
            <a:avLst/>
          </a:prstGeom>
          <a:ln w="28575" cmpd="sng">
            <a:solidFill>
              <a:schemeClr val="tx1"/>
            </a:solidFill>
            <a:prstDash val="solid"/>
            <a:tailEnd type="arrow"/>
          </a:ln>
        </p:spPr>
        <p:style>
          <a:lnRef idx="1">
            <a:schemeClr val="accent1"/>
          </a:lnRef>
          <a:fillRef idx="0">
            <a:schemeClr val="accent1"/>
          </a:fillRef>
          <a:effectRef idx="0">
            <a:schemeClr val="accent1"/>
          </a:effectRef>
          <a:fontRef idx="minor">
            <a:schemeClr val="tx1"/>
          </a:fontRef>
        </p:style>
      </p:cxnSp>
      <p:sp>
        <p:nvSpPr>
          <p:cNvPr id="14" name="文本框 13"/>
          <p:cNvSpPr txBox="1"/>
          <p:nvPr>
            <p:custDataLst>
              <p:tags r:id="rId10"/>
            </p:custDataLst>
          </p:nvPr>
        </p:nvSpPr>
        <p:spPr>
          <a:xfrm>
            <a:off x="2407909" y="4150748"/>
            <a:ext cx="495131" cy="953135"/>
          </a:xfrm>
          <a:prstGeom prst="rect">
            <a:avLst/>
          </a:prstGeom>
          <a:noFill/>
          <a:ln w="28575" cmpd="sng">
            <a:solidFill>
              <a:schemeClr val="accent1">
                <a:shade val="50000"/>
              </a:schemeClr>
            </a:solidFill>
            <a:prstDash val="solid"/>
          </a:ln>
        </p:spPr>
        <p:txBody>
          <a:bodyPr wrap="square" rtlCol="0" anchor="t">
            <a:spAutoFit/>
          </a:bodyPr>
          <a:lstStyle/>
          <a:p>
            <a:pPr algn="ctr"/>
            <a:r>
              <a:rPr lang="zh-CN" altLang="en-US" sz="2800" b="1">
                <a:latin typeface="Arial Black" panose="020B0A04020102020204" charset="0"/>
                <a:ea typeface="微软雅黑" panose="020B0503020204020204" charset="-122"/>
                <a:sym typeface="+mn-ea"/>
              </a:rPr>
              <a:t>脊髓</a:t>
            </a:r>
          </a:p>
        </p:txBody>
      </p:sp>
      <p:sp>
        <p:nvSpPr>
          <p:cNvPr id="15" name="文本框 14"/>
          <p:cNvSpPr txBox="1"/>
          <p:nvPr>
            <p:custDataLst>
              <p:tags r:id="rId11"/>
            </p:custDataLst>
          </p:nvPr>
        </p:nvSpPr>
        <p:spPr>
          <a:xfrm>
            <a:off x="2972867" y="3707669"/>
            <a:ext cx="811888" cy="645160"/>
          </a:xfrm>
          <a:prstGeom prst="rect">
            <a:avLst/>
          </a:prstGeom>
          <a:noFill/>
        </p:spPr>
        <p:txBody>
          <a:bodyPr wrap="square" rtlCol="0" anchor="t">
            <a:spAutoFit/>
          </a:bodyPr>
          <a:lstStyle/>
          <a:p>
            <a:r>
              <a:rPr lang="zh-CN" altLang="en-US" b="1">
                <a:solidFill>
                  <a:srgbClr val="C00000"/>
                </a:solidFill>
                <a:latin typeface="Arial Black" panose="020B0A04020102020204" charset="0"/>
                <a:ea typeface="微软雅黑" panose="020B0503020204020204" charset="-122"/>
                <a:sym typeface="+mn-ea"/>
              </a:rPr>
              <a:t>传出神经</a:t>
            </a:r>
          </a:p>
        </p:txBody>
      </p:sp>
      <p:cxnSp>
        <p:nvCxnSpPr>
          <p:cNvPr id="26" name="直接箭头连接符 25"/>
          <p:cNvCxnSpPr/>
          <p:nvPr>
            <p:custDataLst>
              <p:tags r:id="rId12"/>
            </p:custDataLst>
          </p:nvPr>
        </p:nvCxnSpPr>
        <p:spPr>
          <a:xfrm>
            <a:off x="2902951" y="4612622"/>
            <a:ext cx="975337" cy="0"/>
          </a:xfrm>
          <a:prstGeom prst="straightConnector1">
            <a:avLst/>
          </a:prstGeom>
          <a:ln w="28575" cmpd="sng">
            <a:solidFill>
              <a:schemeClr val="tx1"/>
            </a:solidFill>
            <a:prstDash val="solid"/>
            <a:tailEnd type="arrow"/>
          </a:ln>
        </p:spPr>
        <p:style>
          <a:lnRef idx="1">
            <a:schemeClr val="accent1"/>
          </a:lnRef>
          <a:fillRef idx="0">
            <a:schemeClr val="accent1"/>
          </a:fillRef>
          <a:effectRef idx="0">
            <a:schemeClr val="accent1"/>
          </a:effectRef>
          <a:fontRef idx="minor">
            <a:schemeClr val="tx1"/>
          </a:fontRef>
        </p:style>
      </p:cxnSp>
      <p:sp>
        <p:nvSpPr>
          <p:cNvPr id="27" name="文本框 26"/>
          <p:cNvSpPr txBox="1"/>
          <p:nvPr>
            <p:custDataLst>
              <p:tags r:id="rId13"/>
            </p:custDataLst>
          </p:nvPr>
        </p:nvSpPr>
        <p:spPr>
          <a:xfrm>
            <a:off x="3831094" y="4026966"/>
            <a:ext cx="1354627" cy="953135"/>
          </a:xfrm>
          <a:prstGeom prst="rect">
            <a:avLst/>
          </a:prstGeom>
          <a:noFill/>
        </p:spPr>
        <p:txBody>
          <a:bodyPr wrap="square" rtlCol="0" anchor="t">
            <a:spAutoFit/>
          </a:bodyPr>
          <a:lstStyle/>
          <a:p>
            <a:r>
              <a:rPr lang="zh-CN" altLang="en-US" sz="2800" b="1">
                <a:latin typeface="Arial Black" panose="020B0A04020102020204" charset="0"/>
                <a:ea typeface="微软雅黑" panose="020B0503020204020204" charset="-122"/>
                <a:sym typeface="+mn-ea"/>
              </a:rPr>
              <a:t>膀胱壁</a:t>
            </a:r>
          </a:p>
          <a:p>
            <a:r>
              <a:rPr lang="zh-CN" altLang="en-US" sz="2800" b="1">
                <a:latin typeface="Arial Black" panose="020B0A04020102020204" charset="0"/>
                <a:ea typeface="微软雅黑" panose="020B0503020204020204" charset="-122"/>
                <a:sym typeface="+mn-ea"/>
              </a:rPr>
              <a:t>逼尿肌</a:t>
            </a:r>
          </a:p>
        </p:txBody>
      </p:sp>
      <p:sp>
        <p:nvSpPr>
          <p:cNvPr id="28" name="文本框 27"/>
          <p:cNvSpPr txBox="1"/>
          <p:nvPr>
            <p:custDataLst>
              <p:tags r:id="rId14"/>
            </p:custDataLst>
          </p:nvPr>
        </p:nvSpPr>
        <p:spPr>
          <a:xfrm>
            <a:off x="1643630" y="2997347"/>
            <a:ext cx="1950689" cy="521970"/>
          </a:xfrm>
          <a:prstGeom prst="rect">
            <a:avLst/>
          </a:prstGeom>
          <a:noFill/>
        </p:spPr>
        <p:txBody>
          <a:bodyPr wrap="square" rtlCol="0" anchor="t">
            <a:spAutoFit/>
          </a:bodyPr>
          <a:lstStyle/>
          <a:p>
            <a:pPr algn="ctr"/>
            <a:r>
              <a:rPr lang="zh-CN" altLang="en-US" sz="2800" b="1">
                <a:latin typeface="Arial Black" panose="020B0A04020102020204" charset="0"/>
                <a:ea typeface="微软雅黑" panose="020B0503020204020204" charset="-122"/>
                <a:sym typeface="+mn-ea"/>
              </a:rPr>
              <a:t>大脑皮层</a:t>
            </a:r>
          </a:p>
        </p:txBody>
      </p:sp>
      <p:cxnSp>
        <p:nvCxnSpPr>
          <p:cNvPr id="29" name="直接箭头连接符 28"/>
          <p:cNvCxnSpPr/>
          <p:nvPr>
            <p:custDataLst>
              <p:tags r:id="rId15"/>
            </p:custDataLst>
          </p:nvPr>
        </p:nvCxnSpPr>
        <p:spPr>
          <a:xfrm flipH="1">
            <a:off x="2637770" y="3489553"/>
            <a:ext cx="0" cy="655802"/>
          </a:xfrm>
          <a:prstGeom prst="straightConnector1">
            <a:avLst/>
          </a:prstGeom>
          <a:ln w="28575" cmpd="sng">
            <a:solidFill>
              <a:schemeClr val="tx1"/>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30" name="直接箭头连接符 29"/>
          <p:cNvCxnSpPr/>
          <p:nvPr>
            <p:custDataLst>
              <p:tags r:id="rId16"/>
            </p:custDataLst>
          </p:nvPr>
        </p:nvCxnSpPr>
        <p:spPr>
          <a:xfrm flipV="1">
            <a:off x="2732541" y="3468911"/>
            <a:ext cx="9519" cy="649790"/>
          </a:xfrm>
          <a:prstGeom prst="straightConnector1">
            <a:avLst/>
          </a:prstGeom>
          <a:ln w="28575" cmpd="sng">
            <a:solidFill>
              <a:schemeClr val="tx1"/>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31" name="直接箭头连接符 30"/>
          <p:cNvCxnSpPr/>
          <p:nvPr>
            <p:custDataLst>
              <p:tags r:id="rId17"/>
            </p:custDataLst>
          </p:nvPr>
        </p:nvCxnSpPr>
        <p:spPr>
          <a:xfrm>
            <a:off x="5053345" y="4573415"/>
            <a:ext cx="415826" cy="0"/>
          </a:xfrm>
          <a:prstGeom prst="straightConnector1">
            <a:avLst/>
          </a:prstGeom>
          <a:ln w="28575" cmpd="sng">
            <a:solidFill>
              <a:schemeClr val="tx1"/>
            </a:solidFill>
            <a:prstDash val="solid"/>
            <a:tailEnd type="arrow"/>
          </a:ln>
        </p:spPr>
        <p:style>
          <a:lnRef idx="1">
            <a:schemeClr val="accent1"/>
          </a:lnRef>
          <a:fillRef idx="0">
            <a:schemeClr val="accent1"/>
          </a:fillRef>
          <a:effectRef idx="0">
            <a:schemeClr val="accent1"/>
          </a:effectRef>
          <a:fontRef idx="minor">
            <a:schemeClr val="tx1"/>
          </a:fontRef>
        </p:style>
      </p:cxnSp>
      <p:sp>
        <p:nvSpPr>
          <p:cNvPr id="32" name="文本框 31"/>
          <p:cNvSpPr txBox="1"/>
          <p:nvPr>
            <p:custDataLst>
              <p:tags r:id="rId18"/>
            </p:custDataLst>
          </p:nvPr>
        </p:nvSpPr>
        <p:spPr>
          <a:xfrm>
            <a:off x="5469469" y="4277070"/>
            <a:ext cx="926148" cy="521970"/>
          </a:xfrm>
          <a:prstGeom prst="rect">
            <a:avLst/>
          </a:prstGeom>
          <a:noFill/>
        </p:spPr>
        <p:txBody>
          <a:bodyPr wrap="square" rtlCol="0" anchor="t">
            <a:spAutoFit/>
          </a:bodyPr>
          <a:lstStyle/>
          <a:p>
            <a:r>
              <a:rPr lang="zh-CN" altLang="en-US" sz="2800" b="1">
                <a:latin typeface="Arial Black" panose="020B0A04020102020204" charset="0"/>
                <a:ea typeface="微软雅黑" panose="020B0503020204020204" charset="-122"/>
                <a:sym typeface="+mn-ea"/>
              </a:rPr>
              <a:t>尿液</a:t>
            </a:r>
          </a:p>
        </p:txBody>
      </p:sp>
      <p:cxnSp>
        <p:nvCxnSpPr>
          <p:cNvPr id="33" name="直接箭头连接符 32"/>
          <p:cNvCxnSpPr/>
          <p:nvPr>
            <p:custDataLst>
              <p:tags r:id="rId19"/>
            </p:custDataLst>
          </p:nvPr>
        </p:nvCxnSpPr>
        <p:spPr>
          <a:xfrm>
            <a:off x="6275043" y="4579382"/>
            <a:ext cx="898285" cy="0"/>
          </a:xfrm>
          <a:prstGeom prst="straightConnector1">
            <a:avLst/>
          </a:prstGeom>
          <a:ln w="28575" cmpd="sng">
            <a:solidFill>
              <a:schemeClr val="tx1"/>
            </a:solidFill>
            <a:prstDash val="solid"/>
            <a:tailEnd type="arrow"/>
          </a:ln>
        </p:spPr>
        <p:style>
          <a:lnRef idx="1">
            <a:schemeClr val="accent1"/>
          </a:lnRef>
          <a:fillRef idx="0">
            <a:schemeClr val="accent1"/>
          </a:fillRef>
          <a:effectRef idx="0">
            <a:schemeClr val="accent1"/>
          </a:effectRef>
          <a:fontRef idx="minor">
            <a:schemeClr val="tx1"/>
          </a:fontRef>
        </p:style>
      </p:cxnSp>
      <p:sp>
        <p:nvSpPr>
          <p:cNvPr id="34" name="文本框 33"/>
          <p:cNvSpPr txBox="1"/>
          <p:nvPr>
            <p:custDataLst>
              <p:tags r:id="rId20"/>
            </p:custDataLst>
          </p:nvPr>
        </p:nvSpPr>
        <p:spPr>
          <a:xfrm>
            <a:off x="7106575" y="4276436"/>
            <a:ext cx="1056279" cy="521970"/>
          </a:xfrm>
          <a:prstGeom prst="rect">
            <a:avLst/>
          </a:prstGeom>
          <a:noFill/>
        </p:spPr>
        <p:txBody>
          <a:bodyPr wrap="square" rtlCol="0" anchor="t">
            <a:spAutoFit/>
          </a:bodyPr>
          <a:lstStyle/>
          <a:p>
            <a:r>
              <a:rPr lang="zh-CN" altLang="en-US" sz="2800" b="1">
                <a:latin typeface="Arial Black" panose="020B0A04020102020204" charset="0"/>
                <a:ea typeface="微软雅黑" panose="020B0503020204020204" charset="-122"/>
                <a:sym typeface="+mn-ea"/>
              </a:rPr>
              <a:t>体外</a:t>
            </a:r>
          </a:p>
        </p:txBody>
      </p:sp>
      <p:sp>
        <p:nvSpPr>
          <p:cNvPr id="35" name="文本框 34"/>
          <p:cNvSpPr txBox="1"/>
          <p:nvPr>
            <p:custDataLst>
              <p:tags r:id="rId21"/>
            </p:custDataLst>
          </p:nvPr>
        </p:nvSpPr>
        <p:spPr>
          <a:xfrm>
            <a:off x="6212800" y="4118374"/>
            <a:ext cx="1191488" cy="368300"/>
          </a:xfrm>
          <a:prstGeom prst="rect">
            <a:avLst/>
          </a:prstGeom>
          <a:noFill/>
        </p:spPr>
        <p:txBody>
          <a:bodyPr wrap="square" rtlCol="0" anchor="t">
            <a:spAutoFit/>
          </a:bodyPr>
          <a:lstStyle/>
          <a:p>
            <a:r>
              <a:rPr lang="zh-CN" altLang="en-US" b="1">
                <a:solidFill>
                  <a:srgbClr val="C00000"/>
                </a:solidFill>
                <a:latin typeface="Arial Black" panose="020B0A04020102020204" charset="0"/>
                <a:ea typeface="微软雅黑" panose="020B0503020204020204" charset="-122"/>
                <a:sym typeface="+mn-ea"/>
              </a:rPr>
              <a:t>排出</a:t>
            </a:r>
          </a:p>
        </p:txBody>
      </p:sp>
      <p:sp>
        <p:nvSpPr>
          <p:cNvPr id="36" name="文本框 35"/>
          <p:cNvSpPr txBox="1"/>
          <p:nvPr>
            <p:custDataLst>
              <p:tags r:id="rId22"/>
            </p:custDataLst>
          </p:nvPr>
        </p:nvSpPr>
        <p:spPr>
          <a:xfrm>
            <a:off x="4990842" y="5455863"/>
            <a:ext cx="1729150" cy="953135"/>
          </a:xfrm>
          <a:prstGeom prst="rect">
            <a:avLst/>
          </a:prstGeom>
          <a:noFill/>
        </p:spPr>
        <p:txBody>
          <a:bodyPr wrap="square" rtlCol="0" anchor="t">
            <a:spAutoFit/>
          </a:bodyPr>
          <a:lstStyle/>
          <a:p>
            <a:pPr algn="ctr"/>
            <a:r>
              <a:rPr lang="zh-CN" altLang="en-US" sz="2800" b="1">
                <a:latin typeface="Arial Black" panose="020B0A04020102020204" charset="0"/>
                <a:ea typeface="微软雅黑" panose="020B0503020204020204" charset="-122"/>
                <a:sym typeface="+mn-ea"/>
              </a:rPr>
              <a:t>尿道上的</a:t>
            </a:r>
          </a:p>
          <a:p>
            <a:pPr algn="ctr"/>
            <a:r>
              <a:rPr lang="zh-CN" altLang="en-US" sz="2800" b="1">
                <a:latin typeface="Arial Black" panose="020B0A04020102020204" charset="0"/>
                <a:ea typeface="微软雅黑" panose="020B0503020204020204" charset="-122"/>
                <a:sym typeface="+mn-ea"/>
              </a:rPr>
              <a:t>感受器</a:t>
            </a:r>
          </a:p>
        </p:txBody>
      </p:sp>
      <p:cxnSp>
        <p:nvCxnSpPr>
          <p:cNvPr id="42" name="直接箭头连接符 41"/>
          <p:cNvCxnSpPr/>
          <p:nvPr>
            <p:custDataLst>
              <p:tags r:id="rId23"/>
            </p:custDataLst>
          </p:nvPr>
        </p:nvCxnSpPr>
        <p:spPr>
          <a:xfrm flipH="1">
            <a:off x="5855636" y="4799856"/>
            <a:ext cx="0" cy="655802"/>
          </a:xfrm>
          <a:prstGeom prst="straightConnector1">
            <a:avLst/>
          </a:prstGeom>
          <a:ln w="28575" cmpd="sng">
            <a:solidFill>
              <a:schemeClr val="tx1"/>
            </a:solidFill>
            <a:prstDash val="solid"/>
            <a:tailEnd type="arrow"/>
          </a:ln>
        </p:spPr>
        <p:style>
          <a:lnRef idx="1">
            <a:schemeClr val="accent1"/>
          </a:lnRef>
          <a:fillRef idx="0">
            <a:schemeClr val="accent1"/>
          </a:fillRef>
          <a:effectRef idx="0">
            <a:schemeClr val="accent1"/>
          </a:effectRef>
          <a:fontRef idx="minor">
            <a:schemeClr val="tx1"/>
          </a:fontRef>
        </p:style>
      </p:cxnSp>
      <p:sp>
        <p:nvSpPr>
          <p:cNvPr id="43" name="文本框 42"/>
          <p:cNvSpPr txBox="1"/>
          <p:nvPr>
            <p:custDataLst>
              <p:tags r:id="rId24"/>
            </p:custDataLst>
          </p:nvPr>
        </p:nvSpPr>
        <p:spPr>
          <a:xfrm>
            <a:off x="5913817" y="4798862"/>
            <a:ext cx="992166" cy="368300"/>
          </a:xfrm>
          <a:prstGeom prst="rect">
            <a:avLst/>
          </a:prstGeom>
          <a:noFill/>
        </p:spPr>
        <p:txBody>
          <a:bodyPr wrap="square" rtlCol="0" anchor="t">
            <a:spAutoFit/>
          </a:bodyPr>
          <a:lstStyle/>
          <a:p>
            <a:r>
              <a:rPr lang="zh-CN" altLang="en-US" b="1">
                <a:solidFill>
                  <a:srgbClr val="C00000"/>
                </a:solidFill>
                <a:latin typeface="Arial Black" panose="020B0A04020102020204" charset="0"/>
                <a:ea typeface="微软雅黑" panose="020B0503020204020204" charset="-122"/>
                <a:sym typeface="+mn-ea"/>
              </a:rPr>
              <a:t>刺激</a:t>
            </a:r>
          </a:p>
        </p:txBody>
      </p:sp>
      <p:sp>
        <p:nvSpPr>
          <p:cNvPr id="45" name="文本框 44"/>
          <p:cNvSpPr txBox="1"/>
          <p:nvPr>
            <p:custDataLst>
              <p:tags r:id="rId25"/>
            </p:custDataLst>
          </p:nvPr>
        </p:nvSpPr>
        <p:spPr>
          <a:xfrm>
            <a:off x="2081" y="3873983"/>
            <a:ext cx="1778028" cy="953135"/>
          </a:xfrm>
          <a:prstGeom prst="rect">
            <a:avLst/>
          </a:prstGeom>
          <a:noFill/>
        </p:spPr>
        <p:txBody>
          <a:bodyPr wrap="square" rtlCol="0" anchor="t">
            <a:spAutoFit/>
          </a:bodyPr>
          <a:lstStyle/>
          <a:p>
            <a:pPr algn="ctr"/>
            <a:r>
              <a:rPr lang="zh-CN" altLang="en-US" sz="2800" b="1">
                <a:latin typeface="Arial Black" panose="020B0A04020102020204" charset="0"/>
                <a:ea typeface="微软雅黑" panose="020B0503020204020204" charset="-122"/>
                <a:sym typeface="+mn-ea"/>
              </a:rPr>
              <a:t>膀胱壁的</a:t>
            </a:r>
          </a:p>
          <a:p>
            <a:pPr algn="ctr"/>
            <a:r>
              <a:rPr lang="zh-CN" altLang="en-US" sz="2800" b="1">
                <a:latin typeface="Arial Black" panose="020B0A04020102020204" charset="0"/>
                <a:ea typeface="微软雅黑" panose="020B0503020204020204" charset="-122"/>
                <a:sym typeface="+mn-ea"/>
              </a:rPr>
              <a:t>感受器</a:t>
            </a:r>
          </a:p>
        </p:txBody>
      </p:sp>
      <p:cxnSp>
        <p:nvCxnSpPr>
          <p:cNvPr id="46" name="直接箭头连接符 45"/>
          <p:cNvCxnSpPr/>
          <p:nvPr>
            <p:custDataLst>
              <p:tags r:id="rId26"/>
            </p:custDataLst>
          </p:nvPr>
        </p:nvCxnSpPr>
        <p:spPr>
          <a:xfrm flipV="1">
            <a:off x="886278" y="4826634"/>
            <a:ext cx="9519" cy="649790"/>
          </a:xfrm>
          <a:prstGeom prst="straightConnector1">
            <a:avLst/>
          </a:prstGeom>
          <a:ln w="28575" cmpd="sng">
            <a:solidFill>
              <a:schemeClr val="tx1"/>
            </a:solidFill>
            <a:prstDash val="solid"/>
            <a:tailEnd type="arrow"/>
          </a:ln>
        </p:spPr>
        <p:style>
          <a:lnRef idx="1">
            <a:schemeClr val="accent1"/>
          </a:lnRef>
          <a:fillRef idx="0">
            <a:schemeClr val="accent1"/>
          </a:fillRef>
          <a:effectRef idx="0">
            <a:schemeClr val="accent1"/>
          </a:effectRef>
          <a:fontRef idx="minor">
            <a:schemeClr val="tx1"/>
          </a:fontRef>
        </p:style>
      </p:cxnSp>
      <p:sp>
        <p:nvSpPr>
          <p:cNvPr id="47" name="文本框 46"/>
          <p:cNvSpPr txBox="1"/>
          <p:nvPr>
            <p:custDataLst>
              <p:tags r:id="rId27"/>
            </p:custDataLst>
          </p:nvPr>
        </p:nvSpPr>
        <p:spPr>
          <a:xfrm>
            <a:off x="893317" y="4932167"/>
            <a:ext cx="1098175" cy="368300"/>
          </a:xfrm>
          <a:prstGeom prst="rect">
            <a:avLst/>
          </a:prstGeom>
          <a:noFill/>
        </p:spPr>
        <p:txBody>
          <a:bodyPr wrap="square" rtlCol="0" anchor="t">
            <a:spAutoFit/>
          </a:bodyPr>
          <a:lstStyle/>
          <a:p>
            <a:r>
              <a:rPr lang="zh-CN" altLang="en-US" b="1">
                <a:solidFill>
                  <a:srgbClr val="C00000"/>
                </a:solidFill>
                <a:latin typeface="Arial Black" panose="020B0A04020102020204" charset="0"/>
                <a:ea typeface="微软雅黑" panose="020B0503020204020204" charset="-122"/>
                <a:sym typeface="+mn-ea"/>
              </a:rPr>
              <a:t>刺激</a:t>
            </a:r>
          </a:p>
        </p:txBody>
      </p:sp>
      <p:sp>
        <p:nvSpPr>
          <p:cNvPr id="48" name="文本框 47"/>
          <p:cNvSpPr txBox="1"/>
          <p:nvPr>
            <p:custDataLst>
              <p:tags r:id="rId28"/>
            </p:custDataLst>
          </p:nvPr>
        </p:nvSpPr>
        <p:spPr>
          <a:xfrm>
            <a:off x="447698" y="5497759"/>
            <a:ext cx="1195932" cy="521970"/>
          </a:xfrm>
          <a:prstGeom prst="rect">
            <a:avLst/>
          </a:prstGeom>
          <a:noFill/>
        </p:spPr>
        <p:txBody>
          <a:bodyPr wrap="square" rtlCol="0" anchor="t">
            <a:spAutoFit/>
          </a:bodyPr>
          <a:lstStyle/>
          <a:p>
            <a:pPr algn="ctr"/>
            <a:r>
              <a:rPr lang="zh-CN" altLang="en-US" sz="2800" b="1">
                <a:latin typeface="Arial Black" panose="020B0A04020102020204" charset="0"/>
                <a:ea typeface="微软雅黑" panose="020B0503020204020204" charset="-122"/>
                <a:sym typeface="+mn-ea"/>
              </a:rPr>
              <a:t>尿液</a:t>
            </a:r>
          </a:p>
        </p:txBody>
      </p:sp>
      <p:grpSp>
        <p:nvGrpSpPr>
          <p:cNvPr id="55" name="组合 54"/>
          <p:cNvGrpSpPr/>
          <p:nvPr>
            <p:custDataLst>
              <p:tags r:id="rId29"/>
            </p:custDataLst>
          </p:nvPr>
        </p:nvGrpSpPr>
        <p:grpSpPr>
          <a:xfrm>
            <a:off x="2637701" y="5109271"/>
            <a:ext cx="2563254" cy="761105"/>
            <a:chOff x="6671" y="10797"/>
            <a:chExt cx="5326" cy="1620"/>
          </a:xfrm>
        </p:grpSpPr>
        <p:cxnSp>
          <p:nvCxnSpPr>
            <p:cNvPr id="52" name="直接连接符 51"/>
            <p:cNvCxnSpPr/>
            <p:nvPr>
              <p:custDataLst>
                <p:tags r:id="rId49"/>
              </p:custDataLst>
            </p:nvPr>
          </p:nvCxnSpPr>
          <p:spPr>
            <a:xfrm>
              <a:off x="6671" y="12397"/>
              <a:ext cx="5327" cy="0"/>
            </a:xfrm>
            <a:prstGeom prst="line">
              <a:avLst/>
            </a:prstGeom>
            <a:ln w="2857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53" name="直接箭头连接符 52"/>
            <p:cNvCxnSpPr/>
            <p:nvPr>
              <p:custDataLst>
                <p:tags r:id="rId50"/>
              </p:custDataLst>
            </p:nvPr>
          </p:nvCxnSpPr>
          <p:spPr>
            <a:xfrm flipH="1" flipV="1">
              <a:off x="6686" y="10797"/>
              <a:ext cx="0" cy="1621"/>
            </a:xfrm>
            <a:prstGeom prst="straightConnector1">
              <a:avLst/>
            </a:prstGeom>
            <a:ln w="28575" cmpd="sng">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grpSp>
      <p:sp>
        <p:nvSpPr>
          <p:cNvPr id="54" name="文本框 53"/>
          <p:cNvSpPr txBox="1"/>
          <p:nvPr>
            <p:custDataLst>
              <p:tags r:id="rId30"/>
            </p:custDataLst>
          </p:nvPr>
        </p:nvSpPr>
        <p:spPr>
          <a:xfrm>
            <a:off x="3243919" y="5410158"/>
            <a:ext cx="1919585" cy="368300"/>
          </a:xfrm>
          <a:prstGeom prst="rect">
            <a:avLst/>
          </a:prstGeom>
          <a:noFill/>
        </p:spPr>
        <p:txBody>
          <a:bodyPr wrap="square" rtlCol="0" anchor="t">
            <a:spAutoFit/>
          </a:bodyPr>
          <a:lstStyle/>
          <a:p>
            <a:r>
              <a:rPr lang="zh-CN" altLang="en-US" b="1">
                <a:solidFill>
                  <a:srgbClr val="C00000"/>
                </a:solidFill>
                <a:latin typeface="Arial Black" panose="020B0A04020102020204" charset="0"/>
                <a:ea typeface="微软雅黑" panose="020B0503020204020204" charset="-122"/>
                <a:sym typeface="+mn-ea"/>
              </a:rPr>
              <a:t>传入神经</a:t>
            </a:r>
          </a:p>
        </p:txBody>
      </p:sp>
      <p:sp>
        <p:nvSpPr>
          <p:cNvPr id="16" name="文本框 15"/>
          <p:cNvSpPr txBox="1"/>
          <p:nvPr>
            <p:custDataLst>
              <p:tags r:id="rId31"/>
            </p:custDataLst>
          </p:nvPr>
        </p:nvSpPr>
        <p:spPr>
          <a:xfrm>
            <a:off x="66194" y="2613303"/>
            <a:ext cx="3261516" cy="521970"/>
          </a:xfrm>
          <a:prstGeom prst="rect">
            <a:avLst/>
          </a:prstGeom>
          <a:noFill/>
        </p:spPr>
        <p:txBody>
          <a:bodyPr wrap="square" rtlCol="0" anchor="t">
            <a:spAutoFit/>
          </a:bodyPr>
          <a:lstStyle/>
          <a:p>
            <a:r>
              <a:rPr lang="zh-CN" altLang="en-US" sz="2800" b="1">
                <a:solidFill>
                  <a:schemeClr val="tx1"/>
                </a:solidFill>
                <a:latin typeface="Arial Black" panose="020B0A04020102020204" charset="0"/>
                <a:ea typeface="微软雅黑" panose="020B0503020204020204" charset="-122"/>
                <a:sym typeface="+mn-ea"/>
              </a:rPr>
              <a:t>如</a:t>
            </a:r>
            <a:r>
              <a:rPr lang="en-US" altLang="zh-CN" sz="2800" b="1">
                <a:solidFill>
                  <a:schemeClr val="tx1"/>
                </a:solidFill>
                <a:latin typeface="Arial Black" panose="020B0A04020102020204" charset="0"/>
                <a:ea typeface="微软雅黑" panose="020B0503020204020204" charset="-122"/>
                <a:sym typeface="+mn-ea"/>
              </a:rPr>
              <a:t>: </a:t>
            </a:r>
            <a:r>
              <a:rPr lang="zh-CN" altLang="en-US" sz="2800" b="1">
                <a:solidFill>
                  <a:schemeClr val="tx1"/>
                </a:solidFill>
                <a:latin typeface="Arial Black" panose="020B0A04020102020204" charset="0"/>
                <a:ea typeface="微软雅黑" panose="020B0503020204020204" charset="-122"/>
                <a:sym typeface="+mn-ea"/>
              </a:rPr>
              <a:t>排尿反射</a:t>
            </a:r>
          </a:p>
        </p:txBody>
      </p:sp>
      <p:sp>
        <p:nvSpPr>
          <p:cNvPr id="17" name="文本框 16"/>
          <p:cNvSpPr txBox="1"/>
          <p:nvPr>
            <p:custDataLst>
              <p:tags r:id="rId32"/>
            </p:custDataLst>
          </p:nvPr>
        </p:nvSpPr>
        <p:spPr>
          <a:xfrm>
            <a:off x="2081" y="571841"/>
            <a:ext cx="2349968" cy="521970"/>
          </a:xfrm>
          <a:prstGeom prst="rect">
            <a:avLst/>
          </a:prstGeom>
          <a:noFill/>
        </p:spPr>
        <p:txBody>
          <a:bodyPr wrap="square" rtlCol="0">
            <a:spAutoFit/>
          </a:bodyPr>
          <a:lstStyle/>
          <a:p>
            <a:pPr algn="l">
              <a:lnSpc>
                <a:spcPct val="100000"/>
              </a:lnSpc>
              <a:spcBef>
                <a:spcPct val="0"/>
              </a:spcBef>
              <a:spcAft>
                <a:spcPct val="0"/>
              </a:spcAft>
              <a:buClrTx/>
              <a:buSzTx/>
              <a:buFontTx/>
            </a:pPr>
            <a:r>
              <a:rPr lang="en-US" sz="2800" b="1" smtClean="0">
                <a:solidFill>
                  <a:srgbClr val="1D0DEF"/>
                </a:solidFill>
                <a:latin typeface="Arial Black" panose="020B0A04020102020204" charset="0"/>
                <a:ea typeface="微软雅黑" panose="020B0503020204020204" charset="-122"/>
                <a:cs typeface="Arial Black" panose="020B0A04020102020204" charset="0"/>
                <a:sym typeface="+mn-ea"/>
              </a:rPr>
              <a:t>9. </a:t>
            </a:r>
            <a:r>
              <a:rPr lang="zh-CN" altLang="en-US" sz="2800" b="1" smtClean="0">
                <a:solidFill>
                  <a:srgbClr val="1D0DEF"/>
                </a:solidFill>
                <a:latin typeface="Arial Black" panose="020B0A04020102020204" charset="0"/>
                <a:ea typeface="微软雅黑" panose="020B0503020204020204" charset="-122"/>
                <a:cs typeface="Arial Black" panose="020B0A04020102020204" charset="0"/>
                <a:sym typeface="+mn-ea"/>
              </a:rPr>
              <a:t>反馈调节</a:t>
            </a:r>
          </a:p>
        </p:txBody>
      </p:sp>
      <p:sp>
        <p:nvSpPr>
          <p:cNvPr id="2" name="文本框 1"/>
          <p:cNvSpPr txBox="1"/>
          <p:nvPr>
            <p:custDataLst>
              <p:tags r:id="rId33"/>
            </p:custDataLst>
          </p:nvPr>
        </p:nvSpPr>
        <p:spPr>
          <a:xfrm>
            <a:off x="66194" y="1602728"/>
            <a:ext cx="1989411" cy="521970"/>
          </a:xfrm>
          <a:prstGeom prst="rect">
            <a:avLst/>
          </a:prstGeom>
          <a:noFill/>
        </p:spPr>
        <p:txBody>
          <a:bodyPr wrap="square" rtlCol="0">
            <a:spAutoFit/>
          </a:bodyPr>
          <a:lstStyle/>
          <a:p>
            <a:pPr marL="457200" indent="-457200" algn="l">
              <a:lnSpc>
                <a:spcPct val="100000"/>
              </a:lnSpc>
              <a:buFont typeface="Wingdings" panose="05000000000000000000" charset="0"/>
              <a:buChar char="u"/>
            </a:pPr>
            <a:r>
              <a:rPr lang="zh-CN" altLang="en-US" sz="2800" b="1" smtClean="0">
                <a:solidFill>
                  <a:srgbClr val="FF0000"/>
                </a:solidFill>
                <a:latin typeface="Arial Black" panose="020B0A04020102020204" charset="0"/>
                <a:ea typeface="微软雅黑" panose="020B0503020204020204" charset="-122"/>
                <a:cs typeface="宋体" panose="02010600030101010101" pitchFamily="2" charset="-122"/>
                <a:sym typeface="+mn-ea"/>
              </a:rPr>
              <a:t>正反馈：</a:t>
            </a:r>
          </a:p>
        </p:txBody>
      </p:sp>
      <p:cxnSp>
        <p:nvCxnSpPr>
          <p:cNvPr id="11" name="直接连接符 10"/>
          <p:cNvCxnSpPr/>
          <p:nvPr>
            <p:custDataLst>
              <p:tags r:id="rId34"/>
            </p:custDataLst>
          </p:nvPr>
        </p:nvCxnSpPr>
        <p:spPr>
          <a:xfrm>
            <a:off x="8153993" y="6019412"/>
            <a:ext cx="3599170" cy="0"/>
          </a:xfrm>
          <a:prstGeom prst="line">
            <a:avLst/>
          </a:prstGeom>
          <a:ln w="38100">
            <a:solidFill>
              <a:srgbClr val="0000CC"/>
            </a:solidFill>
          </a:ln>
        </p:spPr>
        <p:style>
          <a:lnRef idx="1">
            <a:schemeClr val="accent1"/>
          </a:lnRef>
          <a:fillRef idx="0">
            <a:schemeClr val="accent1"/>
          </a:fillRef>
          <a:effectRef idx="0">
            <a:schemeClr val="accent1"/>
          </a:effectRef>
          <a:fontRef idx="minor">
            <a:schemeClr val="tx1"/>
          </a:fontRef>
        </p:style>
      </p:cxnSp>
      <p:sp>
        <p:nvSpPr>
          <p:cNvPr id="19" name="矩形 18"/>
          <p:cNvSpPr/>
          <p:nvPr>
            <p:custDataLst>
              <p:tags r:id="rId35"/>
            </p:custDataLst>
          </p:nvPr>
        </p:nvSpPr>
        <p:spPr>
          <a:xfrm>
            <a:off x="7264001" y="5498394"/>
            <a:ext cx="1672019" cy="521970"/>
          </a:xfrm>
          <a:prstGeom prst="rect">
            <a:avLst/>
          </a:prstGeom>
        </p:spPr>
        <p:txBody>
          <a:bodyPr wrap="square">
            <a:spAutoFit/>
          </a:bodyPr>
          <a:lstStyle/>
          <a:p>
            <a:r>
              <a:rPr lang="zh-CN" altLang="en-US" sz="2800" b="1">
                <a:solidFill>
                  <a:srgbClr val="7030A0"/>
                </a:solidFill>
                <a:latin typeface="微软雅黑" panose="020B0503020204020204" charset="-122"/>
                <a:ea typeface="微软雅黑" panose="020B0503020204020204" charset="-122"/>
              </a:rPr>
              <a:t>静息水平</a:t>
            </a:r>
          </a:p>
        </p:txBody>
      </p:sp>
      <p:grpSp>
        <p:nvGrpSpPr>
          <p:cNvPr id="20" name="组合 19"/>
          <p:cNvGrpSpPr/>
          <p:nvPr>
            <p:custDataLst>
              <p:tags r:id="rId36"/>
            </p:custDataLst>
          </p:nvPr>
        </p:nvGrpSpPr>
        <p:grpSpPr>
          <a:xfrm>
            <a:off x="8021960" y="4876243"/>
            <a:ext cx="593863" cy="727636"/>
            <a:chOff x="2267744" y="3933056"/>
            <a:chExt cx="567538" cy="648640"/>
          </a:xfrm>
        </p:grpSpPr>
        <p:cxnSp>
          <p:nvCxnSpPr>
            <p:cNvPr id="21" name="直接箭头连接符 20"/>
            <p:cNvCxnSpPr/>
            <p:nvPr>
              <p:custDataLst>
                <p:tags r:id="rId47"/>
              </p:custDataLst>
            </p:nvPr>
          </p:nvCxnSpPr>
          <p:spPr>
            <a:xfrm flipV="1">
              <a:off x="2267744" y="4077640"/>
              <a:ext cx="432048" cy="504056"/>
            </a:xfrm>
            <a:prstGeom prst="straightConnector1">
              <a:avLst/>
            </a:prstGeom>
            <a:ln w="38100">
              <a:solidFill>
                <a:srgbClr val="0000CC"/>
              </a:solidFill>
              <a:tailEnd type="arrow"/>
            </a:ln>
          </p:spPr>
          <p:style>
            <a:lnRef idx="1">
              <a:schemeClr val="accent1"/>
            </a:lnRef>
            <a:fillRef idx="0">
              <a:schemeClr val="accent1"/>
            </a:fillRef>
            <a:effectRef idx="0">
              <a:schemeClr val="accent1"/>
            </a:effectRef>
            <a:fontRef idx="minor">
              <a:schemeClr val="tx1"/>
            </a:fontRef>
          </p:style>
        </p:cxnSp>
        <p:cxnSp>
          <p:nvCxnSpPr>
            <p:cNvPr id="22" name="直接连接符 21"/>
            <p:cNvCxnSpPr/>
            <p:nvPr>
              <p:custDataLst>
                <p:tags r:id="rId48"/>
              </p:custDataLst>
            </p:nvPr>
          </p:nvCxnSpPr>
          <p:spPr>
            <a:xfrm flipV="1">
              <a:off x="2403234" y="3933056"/>
              <a:ext cx="432048" cy="484892"/>
            </a:xfrm>
            <a:prstGeom prst="line">
              <a:avLst/>
            </a:prstGeom>
            <a:ln w="38100">
              <a:solidFill>
                <a:srgbClr val="0000CC"/>
              </a:solidFill>
            </a:ln>
          </p:spPr>
          <p:style>
            <a:lnRef idx="1">
              <a:schemeClr val="accent1"/>
            </a:lnRef>
            <a:fillRef idx="0">
              <a:schemeClr val="accent1"/>
            </a:fillRef>
            <a:effectRef idx="0">
              <a:schemeClr val="accent1"/>
            </a:effectRef>
            <a:fontRef idx="minor">
              <a:schemeClr val="tx1"/>
            </a:fontRef>
          </p:style>
        </p:cxnSp>
      </p:grpSp>
      <p:sp>
        <p:nvSpPr>
          <p:cNvPr id="23" name="矩形 22"/>
          <p:cNvSpPr/>
          <p:nvPr>
            <p:custDataLst>
              <p:tags r:id="rId37"/>
            </p:custDataLst>
          </p:nvPr>
        </p:nvSpPr>
        <p:spPr>
          <a:xfrm>
            <a:off x="8046689" y="4471949"/>
            <a:ext cx="1390176" cy="521970"/>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r>
              <a:rPr lang="zh-CN" altLang="en-US" sz="2800" b="1">
                <a:solidFill>
                  <a:srgbClr val="7030A0"/>
                </a:solidFill>
                <a:latin typeface="微软雅黑" panose="020B0503020204020204" charset="-122"/>
                <a:ea typeface="微软雅黑" panose="020B0503020204020204" charset="-122"/>
              </a:rPr>
              <a:t>感受器</a:t>
            </a:r>
          </a:p>
        </p:txBody>
      </p:sp>
      <p:sp>
        <p:nvSpPr>
          <p:cNvPr id="24" name="矩形 23"/>
          <p:cNvSpPr/>
          <p:nvPr>
            <p:custDataLst>
              <p:tags r:id="rId38"/>
            </p:custDataLst>
          </p:nvPr>
        </p:nvSpPr>
        <p:spPr>
          <a:xfrm>
            <a:off x="8230776" y="4027600"/>
            <a:ext cx="943288" cy="368300"/>
          </a:xfrm>
          <a:prstGeom prst="rect">
            <a:avLst/>
          </a:prstGeom>
        </p:spPr>
        <p:txBody>
          <a:bodyPr wrap="square">
            <a:spAutoFit/>
          </a:bodyPr>
          <a:lstStyle/>
          <a:p>
            <a:r>
              <a:rPr lang="zh-CN" altLang="en-US" b="1">
                <a:solidFill>
                  <a:srgbClr val="002060"/>
                </a:solidFill>
                <a:latin typeface="+mj-ea"/>
                <a:ea typeface="+mj-ea"/>
              </a:rPr>
              <a:t>偏离</a:t>
            </a:r>
          </a:p>
        </p:txBody>
      </p:sp>
      <p:grpSp>
        <p:nvGrpSpPr>
          <p:cNvPr id="38" name="组合 37"/>
          <p:cNvGrpSpPr/>
          <p:nvPr>
            <p:custDataLst>
              <p:tags r:id="rId39"/>
            </p:custDataLst>
          </p:nvPr>
        </p:nvGrpSpPr>
        <p:grpSpPr>
          <a:xfrm>
            <a:off x="9436870" y="4732607"/>
            <a:ext cx="719834" cy="0"/>
            <a:chOff x="3635896" y="3645024"/>
            <a:chExt cx="720080" cy="0"/>
          </a:xfrm>
        </p:grpSpPr>
        <p:cxnSp>
          <p:nvCxnSpPr>
            <p:cNvPr id="25" name="直接箭头连接符 24"/>
            <p:cNvCxnSpPr/>
            <p:nvPr>
              <p:custDataLst>
                <p:tags r:id="rId45"/>
              </p:custDataLst>
            </p:nvPr>
          </p:nvCxnSpPr>
          <p:spPr>
            <a:xfrm>
              <a:off x="3635896" y="3645024"/>
              <a:ext cx="504056" cy="0"/>
            </a:xfrm>
            <a:prstGeom prst="straightConnector1">
              <a:avLst/>
            </a:prstGeom>
            <a:ln w="38100">
              <a:solidFill>
                <a:srgbClr val="0000CC"/>
              </a:solidFill>
              <a:tailEnd type="arrow"/>
            </a:ln>
          </p:spPr>
          <p:style>
            <a:lnRef idx="1">
              <a:schemeClr val="accent1"/>
            </a:lnRef>
            <a:fillRef idx="0">
              <a:schemeClr val="accent1"/>
            </a:fillRef>
            <a:effectRef idx="0">
              <a:schemeClr val="accent1"/>
            </a:effectRef>
            <a:fontRef idx="minor">
              <a:schemeClr val="tx1"/>
            </a:fontRef>
          </p:style>
        </p:cxnSp>
        <p:cxnSp>
          <p:nvCxnSpPr>
            <p:cNvPr id="37" name="直接连接符 36"/>
            <p:cNvCxnSpPr/>
            <p:nvPr>
              <p:custDataLst>
                <p:tags r:id="rId46"/>
              </p:custDataLst>
            </p:nvPr>
          </p:nvCxnSpPr>
          <p:spPr>
            <a:xfrm>
              <a:off x="3635896" y="3645024"/>
              <a:ext cx="720080" cy="0"/>
            </a:xfrm>
            <a:prstGeom prst="line">
              <a:avLst/>
            </a:prstGeom>
            <a:ln w="38100">
              <a:solidFill>
                <a:srgbClr val="0000CC"/>
              </a:solidFill>
            </a:ln>
          </p:spPr>
          <p:style>
            <a:lnRef idx="1">
              <a:schemeClr val="accent1"/>
            </a:lnRef>
            <a:fillRef idx="0">
              <a:schemeClr val="accent1"/>
            </a:fillRef>
            <a:effectRef idx="0">
              <a:schemeClr val="accent1"/>
            </a:effectRef>
            <a:fontRef idx="minor">
              <a:schemeClr val="tx1"/>
            </a:fontRef>
          </p:style>
        </p:cxnSp>
      </p:grpSp>
      <p:sp>
        <p:nvSpPr>
          <p:cNvPr id="39" name="矩形 38"/>
          <p:cNvSpPr/>
          <p:nvPr>
            <p:custDataLst>
              <p:tags r:id="rId40"/>
            </p:custDataLst>
          </p:nvPr>
        </p:nvSpPr>
        <p:spPr>
          <a:xfrm>
            <a:off x="9997378" y="4471949"/>
            <a:ext cx="1323523" cy="521970"/>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r>
              <a:rPr lang="zh-CN" altLang="en-US" sz="2800" b="1">
                <a:gradFill>
                  <a:gsLst>
                    <a:gs pos="0">
                      <a:srgbClr val="7B32B2"/>
                    </a:gs>
                    <a:gs pos="100000">
                      <a:srgbClr val="401A5D"/>
                    </a:gs>
                  </a:gsLst>
                  <a:lin scaled="0"/>
                </a:gradFill>
                <a:latin typeface="微软雅黑" panose="020B0503020204020204" charset="-122"/>
                <a:ea typeface="微软雅黑" panose="020B0503020204020204" charset="-122"/>
              </a:rPr>
              <a:t>效应器</a:t>
            </a:r>
          </a:p>
        </p:txBody>
      </p:sp>
      <p:grpSp>
        <p:nvGrpSpPr>
          <p:cNvPr id="40" name="组合 39"/>
          <p:cNvGrpSpPr/>
          <p:nvPr>
            <p:custDataLst>
              <p:tags r:id="rId41"/>
            </p:custDataLst>
          </p:nvPr>
        </p:nvGrpSpPr>
        <p:grpSpPr>
          <a:xfrm>
            <a:off x="10162179" y="3752247"/>
            <a:ext cx="359917" cy="719834"/>
            <a:chOff x="4932040" y="2204864"/>
            <a:chExt cx="504056" cy="1008112"/>
          </a:xfrm>
        </p:grpSpPr>
        <p:cxnSp>
          <p:nvCxnSpPr>
            <p:cNvPr id="41" name="直接箭头连接符 40"/>
            <p:cNvCxnSpPr/>
            <p:nvPr>
              <p:custDataLst>
                <p:tags r:id="rId43"/>
              </p:custDataLst>
            </p:nvPr>
          </p:nvCxnSpPr>
          <p:spPr>
            <a:xfrm flipV="1">
              <a:off x="4932040" y="2348880"/>
              <a:ext cx="432048" cy="864096"/>
            </a:xfrm>
            <a:prstGeom prst="straightConnector1">
              <a:avLst/>
            </a:prstGeom>
            <a:ln w="38100">
              <a:solidFill>
                <a:srgbClr val="0000CC"/>
              </a:solidFill>
              <a:tailEnd type="arrow"/>
            </a:ln>
          </p:spPr>
          <p:style>
            <a:lnRef idx="1">
              <a:schemeClr val="accent1"/>
            </a:lnRef>
            <a:fillRef idx="0">
              <a:schemeClr val="accent1"/>
            </a:fillRef>
            <a:effectRef idx="0">
              <a:schemeClr val="accent1"/>
            </a:effectRef>
            <a:fontRef idx="minor">
              <a:schemeClr val="tx1"/>
            </a:fontRef>
          </p:style>
        </p:cxnSp>
        <p:cxnSp>
          <p:nvCxnSpPr>
            <p:cNvPr id="44" name="直接连接符 43"/>
            <p:cNvCxnSpPr/>
            <p:nvPr>
              <p:custDataLst>
                <p:tags r:id="rId44"/>
              </p:custDataLst>
            </p:nvPr>
          </p:nvCxnSpPr>
          <p:spPr>
            <a:xfrm flipV="1">
              <a:off x="5148064" y="2204864"/>
              <a:ext cx="288032" cy="576064"/>
            </a:xfrm>
            <a:prstGeom prst="line">
              <a:avLst/>
            </a:prstGeom>
            <a:ln w="38100">
              <a:solidFill>
                <a:srgbClr val="0000CC"/>
              </a:solidFill>
            </a:ln>
          </p:spPr>
          <p:style>
            <a:lnRef idx="1">
              <a:schemeClr val="accent1"/>
            </a:lnRef>
            <a:fillRef idx="0">
              <a:schemeClr val="accent1"/>
            </a:fillRef>
            <a:effectRef idx="0">
              <a:schemeClr val="accent1"/>
            </a:effectRef>
            <a:fontRef idx="minor">
              <a:schemeClr val="tx1"/>
            </a:fontRef>
          </p:style>
        </p:cxnSp>
      </p:grpSp>
      <p:sp>
        <p:nvSpPr>
          <p:cNvPr id="49" name="矩形 48"/>
          <p:cNvSpPr/>
          <p:nvPr>
            <p:custDataLst>
              <p:tags r:id="rId42"/>
            </p:custDataLst>
          </p:nvPr>
        </p:nvSpPr>
        <p:spPr>
          <a:xfrm>
            <a:off x="8795099" y="3276017"/>
            <a:ext cx="3592239" cy="521970"/>
          </a:xfrm>
          <a:prstGeom prst="rect">
            <a:avLst/>
          </a:prstGeom>
        </p:spPr>
        <p:txBody>
          <a:bodyPr wrap="square">
            <a:spAutoFit/>
          </a:bodyPr>
          <a:lstStyle/>
          <a:p>
            <a:r>
              <a:rPr lang="zh-CN" altLang="en-US" sz="2800" b="1">
                <a:solidFill>
                  <a:srgbClr val="7030A0"/>
                </a:solidFill>
                <a:latin typeface="微软雅黑" panose="020B0503020204020204" charset="-122"/>
                <a:ea typeface="微软雅黑" panose="020B0503020204020204" charset="-122"/>
              </a:rPr>
              <a:t>进一步偏离静息水平</a:t>
            </a:r>
          </a:p>
        </p:txBody>
      </p:sp>
      <p:sp>
        <p:nvSpPr>
          <p:cNvPr id="50" name="矩形 49"/>
          <p:cNvSpPr/>
          <p:nvPr/>
        </p:nvSpPr>
        <p:spPr>
          <a:xfrm>
            <a:off x="1872445" y="1435469"/>
            <a:ext cx="3735013" cy="786619"/>
          </a:xfrm>
          <a:prstGeom prst="rect">
            <a:avLst/>
          </a:prstGeom>
        </p:spPr>
        <p:txBody>
          <a:bodyPr wrap="square">
            <a:noAutofit/>
          </a:bodyPr>
          <a:lstStyle/>
          <a:p>
            <a:pPr algn="just">
              <a:lnSpc>
                <a:spcPct val="150000"/>
              </a:lnSpc>
              <a:spcAft>
                <a:spcPct val="0"/>
              </a:spcAft>
            </a:pPr>
            <a:r>
              <a:rPr lang="zh-CN" altLang="zh-CN" sz="2800" b="1" kern="100">
                <a:latin typeface="微软雅黑" panose="020B0503020204020204" charset="-122"/>
                <a:ea typeface="微软雅黑" panose="020B0503020204020204" charset="-122"/>
                <a:cs typeface="微软雅黑" panose="020B0503020204020204" charset="-122"/>
              </a:rPr>
              <a:t>加强并偏离静息水平</a:t>
            </a:r>
            <a:endParaRPr lang="zh-CN" altLang="zh-CN" sz="1050" b="1" kern="100">
              <a:effectLst/>
              <a:latin typeface="微软雅黑" panose="020B0503020204020204" charset="-122"/>
              <a:ea typeface="微软雅黑" panose="020B0503020204020204" charset="-122"/>
              <a:cs typeface="微软雅黑" panose="020B050302020402020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2"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3"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4" nodeType="clickEffect">
                                  <p:stCondLst>
                                    <p:cond delay="0"/>
                                  </p:stCondLst>
                                  <p:childTnLst>
                                    <p:set>
                                      <p:cBhvr>
                                        <p:cTn id="20" dur="1" fill="hold">
                                          <p:stCondLst>
                                            <p:cond delay="0"/>
                                          </p:stCondLst>
                                        </p:cTn>
                                        <p:tgtEl>
                                          <p:spTgt spid="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additive="base">
                                        <p:cTn id="25" dur="500" fill="hold"/>
                                        <p:tgtEl>
                                          <p:spTgt spid="2"/>
                                        </p:tgtEl>
                                        <p:attrNameLst>
                                          <p:attrName>ppt_x</p:attrName>
                                        </p:attrNameLst>
                                      </p:cBhvr>
                                      <p:tavLst>
                                        <p:tav tm="0">
                                          <p:val>
                                            <p:strVal val="#ppt_x"/>
                                          </p:val>
                                        </p:tav>
                                        <p:tav tm="100000">
                                          <p:val>
                                            <p:strVal val="#ppt_x"/>
                                          </p:val>
                                        </p:tav>
                                      </p:tavLst>
                                    </p:anim>
                                    <p:anim calcmode="lin" valueType="num">
                                      <p:cBhvr additive="base">
                                        <p:cTn id="2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50"/>
                                        </p:tgtEl>
                                        <p:attrNameLst>
                                          <p:attrName>style.visibility</p:attrName>
                                        </p:attrNameLst>
                                      </p:cBhvr>
                                      <p:to>
                                        <p:strVal val="visible"/>
                                      </p:to>
                                    </p:set>
                                    <p:anim calcmode="lin" valueType="num">
                                      <p:cBhvr additive="base">
                                        <p:cTn id="31" dur="500" fill="hold"/>
                                        <p:tgtEl>
                                          <p:spTgt spid="50"/>
                                        </p:tgtEl>
                                        <p:attrNameLst>
                                          <p:attrName>ppt_x</p:attrName>
                                        </p:attrNameLst>
                                      </p:cBhvr>
                                      <p:tavLst>
                                        <p:tav tm="0">
                                          <p:val>
                                            <p:strVal val="#ppt_x"/>
                                          </p:val>
                                        </p:tav>
                                        <p:tav tm="100000">
                                          <p:val>
                                            <p:strVal val="#ppt_x"/>
                                          </p:val>
                                        </p:tav>
                                      </p:tavLst>
                                    </p:anim>
                                    <p:anim calcmode="lin" valueType="num">
                                      <p:cBhvr additive="base">
                                        <p:cTn id="32" dur="500" fill="hold"/>
                                        <p:tgtEl>
                                          <p:spTgt spid="50"/>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additive="base">
                                        <p:cTn id="37" dur="500" fill="hold"/>
                                        <p:tgtEl>
                                          <p:spTgt spid="10"/>
                                        </p:tgtEl>
                                        <p:attrNameLst>
                                          <p:attrName>ppt_x</p:attrName>
                                        </p:attrNameLst>
                                      </p:cBhvr>
                                      <p:tavLst>
                                        <p:tav tm="0">
                                          <p:val>
                                            <p:strVal val="#ppt_x"/>
                                          </p:val>
                                        </p:tav>
                                        <p:tav tm="100000">
                                          <p:val>
                                            <p:strVal val="#ppt_x"/>
                                          </p:val>
                                        </p:tav>
                                      </p:tavLst>
                                    </p:anim>
                                    <p:anim calcmode="lin" valueType="num">
                                      <p:cBhvr additive="base">
                                        <p:cTn id="3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5" nodeType="clickEffect">
                                  <p:stCondLst>
                                    <p:cond delay="0"/>
                                  </p:stCondLst>
                                  <p:childTnLst>
                                    <p:set>
                                      <p:cBhvr>
                                        <p:cTn id="42" dur="1" fill="hold">
                                          <p:stCondLst>
                                            <p:cond delay="0"/>
                                          </p:stCondLst>
                                        </p:cTn>
                                        <p:tgtEl>
                                          <p:spTgt spid="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6" nodeType="clickEffect">
                                  <p:stCondLst>
                                    <p:cond delay="0"/>
                                  </p:stCondLst>
                                  <p:childTnLst>
                                    <p:set>
                                      <p:cBhvr>
                                        <p:cTn id="46" dur="1" fill="hold">
                                          <p:stCondLst>
                                            <p:cond delay="0"/>
                                          </p:stCondLst>
                                        </p:cTn>
                                        <p:tgtEl>
                                          <p:spTgt spid="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3" presetClass="entr" presetSubtype="10" fill="hold" grpId="0" nodeType="clickEffect">
                                  <p:stCondLst>
                                    <p:cond delay="0"/>
                                  </p:stCondLst>
                                  <p:childTnLst>
                                    <p:set>
                                      <p:cBhvr>
                                        <p:cTn id="50" dur="1" fill="hold">
                                          <p:stCondLst>
                                            <p:cond delay="0"/>
                                          </p:stCondLst>
                                        </p:cTn>
                                        <p:tgtEl>
                                          <p:spTgt spid="12"/>
                                        </p:tgtEl>
                                        <p:attrNameLst>
                                          <p:attrName>style.visibility</p:attrName>
                                        </p:attrNameLst>
                                      </p:cBhvr>
                                      <p:to>
                                        <p:strVal val="visible"/>
                                      </p:to>
                                    </p:set>
                                    <p:animEffect transition="in" filter="blinds(horizontal)">
                                      <p:cBhvr>
                                        <p:cTn id="51" dur="500"/>
                                        <p:tgtEl>
                                          <p:spTgt spid="12"/>
                                        </p:tgtEl>
                                      </p:cBhvr>
                                    </p:animEffect>
                                  </p:childTnLst>
                                </p:cTn>
                              </p:par>
                              <p:par>
                                <p:cTn id="52" presetID="3" presetClass="entr" presetSubtype="10" fill="hold" nodeType="withEffect">
                                  <p:stCondLst>
                                    <p:cond delay="0"/>
                                  </p:stCondLst>
                                  <p:childTnLst>
                                    <p:set>
                                      <p:cBhvr>
                                        <p:cTn id="53" dur="1" fill="hold">
                                          <p:stCondLst>
                                            <p:cond delay="0"/>
                                          </p:stCondLst>
                                        </p:cTn>
                                        <p:tgtEl>
                                          <p:spTgt spid="13"/>
                                        </p:tgtEl>
                                        <p:attrNameLst>
                                          <p:attrName>style.visibility</p:attrName>
                                        </p:attrNameLst>
                                      </p:cBhvr>
                                      <p:to>
                                        <p:strVal val="visible"/>
                                      </p:to>
                                    </p:set>
                                    <p:animEffect transition="in" filter="blinds(horizontal)">
                                      <p:cBhvr>
                                        <p:cTn id="54" dur="500"/>
                                        <p:tgtEl>
                                          <p:spTgt spid="13"/>
                                        </p:tgtEl>
                                      </p:cBhvr>
                                    </p:animEffect>
                                  </p:childTnLst>
                                </p:cTn>
                              </p:par>
                              <p:par>
                                <p:cTn id="55" presetID="3" presetClass="entr" presetSubtype="10" fill="hold" grpId="0" nodeType="withEffect">
                                  <p:stCondLst>
                                    <p:cond delay="0"/>
                                  </p:stCondLst>
                                  <p:childTnLst>
                                    <p:set>
                                      <p:cBhvr>
                                        <p:cTn id="56" dur="1" fill="hold">
                                          <p:stCondLst>
                                            <p:cond delay="0"/>
                                          </p:stCondLst>
                                        </p:cTn>
                                        <p:tgtEl>
                                          <p:spTgt spid="14"/>
                                        </p:tgtEl>
                                        <p:attrNameLst>
                                          <p:attrName>style.visibility</p:attrName>
                                        </p:attrNameLst>
                                      </p:cBhvr>
                                      <p:to>
                                        <p:strVal val="visible"/>
                                      </p:to>
                                    </p:set>
                                    <p:animEffect transition="in" filter="blinds(horizontal)">
                                      <p:cBhvr>
                                        <p:cTn id="57" dur="500"/>
                                        <p:tgtEl>
                                          <p:spTgt spid="14"/>
                                        </p:tgtEl>
                                      </p:cBhvr>
                                    </p:animEffect>
                                  </p:childTnLst>
                                </p:cTn>
                              </p:par>
                              <p:par>
                                <p:cTn id="58" presetID="3" presetClass="entr" presetSubtype="10" fill="hold" grpId="0" nodeType="withEffect">
                                  <p:stCondLst>
                                    <p:cond delay="0"/>
                                  </p:stCondLst>
                                  <p:childTnLst>
                                    <p:set>
                                      <p:cBhvr>
                                        <p:cTn id="59" dur="1" fill="hold">
                                          <p:stCondLst>
                                            <p:cond delay="0"/>
                                          </p:stCondLst>
                                        </p:cTn>
                                        <p:tgtEl>
                                          <p:spTgt spid="15"/>
                                        </p:tgtEl>
                                        <p:attrNameLst>
                                          <p:attrName>style.visibility</p:attrName>
                                        </p:attrNameLst>
                                      </p:cBhvr>
                                      <p:to>
                                        <p:strVal val="visible"/>
                                      </p:to>
                                    </p:set>
                                    <p:animEffect transition="in" filter="blinds(horizontal)">
                                      <p:cBhvr>
                                        <p:cTn id="60" dur="500"/>
                                        <p:tgtEl>
                                          <p:spTgt spid="15"/>
                                        </p:tgtEl>
                                      </p:cBhvr>
                                    </p:animEffect>
                                  </p:childTnLst>
                                </p:cTn>
                              </p:par>
                              <p:par>
                                <p:cTn id="61" presetID="3" presetClass="entr" presetSubtype="10" fill="hold" nodeType="withEffect">
                                  <p:stCondLst>
                                    <p:cond delay="0"/>
                                  </p:stCondLst>
                                  <p:childTnLst>
                                    <p:set>
                                      <p:cBhvr>
                                        <p:cTn id="62" dur="1" fill="hold">
                                          <p:stCondLst>
                                            <p:cond delay="0"/>
                                          </p:stCondLst>
                                        </p:cTn>
                                        <p:tgtEl>
                                          <p:spTgt spid="26"/>
                                        </p:tgtEl>
                                        <p:attrNameLst>
                                          <p:attrName>style.visibility</p:attrName>
                                        </p:attrNameLst>
                                      </p:cBhvr>
                                      <p:to>
                                        <p:strVal val="visible"/>
                                      </p:to>
                                    </p:set>
                                    <p:animEffect transition="in" filter="blinds(horizontal)">
                                      <p:cBhvr>
                                        <p:cTn id="63" dur="500"/>
                                        <p:tgtEl>
                                          <p:spTgt spid="26"/>
                                        </p:tgtEl>
                                      </p:cBhvr>
                                    </p:animEffect>
                                  </p:childTnLst>
                                </p:cTn>
                              </p:par>
                              <p:par>
                                <p:cTn id="64" presetID="3" presetClass="entr" presetSubtype="10" fill="hold" grpId="0" nodeType="withEffect">
                                  <p:stCondLst>
                                    <p:cond delay="0"/>
                                  </p:stCondLst>
                                  <p:childTnLst>
                                    <p:set>
                                      <p:cBhvr>
                                        <p:cTn id="65" dur="1" fill="hold">
                                          <p:stCondLst>
                                            <p:cond delay="0"/>
                                          </p:stCondLst>
                                        </p:cTn>
                                        <p:tgtEl>
                                          <p:spTgt spid="27"/>
                                        </p:tgtEl>
                                        <p:attrNameLst>
                                          <p:attrName>style.visibility</p:attrName>
                                        </p:attrNameLst>
                                      </p:cBhvr>
                                      <p:to>
                                        <p:strVal val="visible"/>
                                      </p:to>
                                    </p:set>
                                    <p:animEffect transition="in" filter="blinds(horizontal)">
                                      <p:cBhvr>
                                        <p:cTn id="66" dur="500"/>
                                        <p:tgtEl>
                                          <p:spTgt spid="27"/>
                                        </p:tgtEl>
                                      </p:cBhvr>
                                    </p:animEffect>
                                  </p:childTnLst>
                                </p:cTn>
                              </p:par>
                              <p:par>
                                <p:cTn id="67" presetID="3" presetClass="entr" presetSubtype="10" fill="hold" grpId="0" nodeType="withEffect">
                                  <p:stCondLst>
                                    <p:cond delay="0"/>
                                  </p:stCondLst>
                                  <p:childTnLst>
                                    <p:set>
                                      <p:cBhvr>
                                        <p:cTn id="68" dur="1" fill="hold">
                                          <p:stCondLst>
                                            <p:cond delay="0"/>
                                          </p:stCondLst>
                                        </p:cTn>
                                        <p:tgtEl>
                                          <p:spTgt spid="28"/>
                                        </p:tgtEl>
                                        <p:attrNameLst>
                                          <p:attrName>style.visibility</p:attrName>
                                        </p:attrNameLst>
                                      </p:cBhvr>
                                      <p:to>
                                        <p:strVal val="visible"/>
                                      </p:to>
                                    </p:set>
                                    <p:animEffect transition="in" filter="blinds(horizontal)">
                                      <p:cBhvr>
                                        <p:cTn id="69" dur="500"/>
                                        <p:tgtEl>
                                          <p:spTgt spid="28"/>
                                        </p:tgtEl>
                                      </p:cBhvr>
                                    </p:animEffect>
                                  </p:childTnLst>
                                </p:cTn>
                              </p:par>
                              <p:par>
                                <p:cTn id="70" presetID="3" presetClass="entr" presetSubtype="10" fill="hold" nodeType="withEffect">
                                  <p:stCondLst>
                                    <p:cond delay="0"/>
                                  </p:stCondLst>
                                  <p:childTnLst>
                                    <p:set>
                                      <p:cBhvr>
                                        <p:cTn id="71" dur="1" fill="hold">
                                          <p:stCondLst>
                                            <p:cond delay="0"/>
                                          </p:stCondLst>
                                        </p:cTn>
                                        <p:tgtEl>
                                          <p:spTgt spid="29"/>
                                        </p:tgtEl>
                                        <p:attrNameLst>
                                          <p:attrName>style.visibility</p:attrName>
                                        </p:attrNameLst>
                                      </p:cBhvr>
                                      <p:to>
                                        <p:strVal val="visible"/>
                                      </p:to>
                                    </p:set>
                                    <p:animEffect transition="in" filter="blinds(horizontal)">
                                      <p:cBhvr>
                                        <p:cTn id="72" dur="500"/>
                                        <p:tgtEl>
                                          <p:spTgt spid="29"/>
                                        </p:tgtEl>
                                      </p:cBhvr>
                                    </p:animEffect>
                                  </p:childTnLst>
                                </p:cTn>
                              </p:par>
                              <p:par>
                                <p:cTn id="73" presetID="3" presetClass="entr" presetSubtype="10" fill="hold" nodeType="withEffect">
                                  <p:stCondLst>
                                    <p:cond delay="0"/>
                                  </p:stCondLst>
                                  <p:childTnLst>
                                    <p:set>
                                      <p:cBhvr>
                                        <p:cTn id="74" dur="1" fill="hold">
                                          <p:stCondLst>
                                            <p:cond delay="0"/>
                                          </p:stCondLst>
                                        </p:cTn>
                                        <p:tgtEl>
                                          <p:spTgt spid="30"/>
                                        </p:tgtEl>
                                        <p:attrNameLst>
                                          <p:attrName>style.visibility</p:attrName>
                                        </p:attrNameLst>
                                      </p:cBhvr>
                                      <p:to>
                                        <p:strVal val="visible"/>
                                      </p:to>
                                    </p:set>
                                    <p:animEffect transition="in" filter="blinds(horizontal)">
                                      <p:cBhvr>
                                        <p:cTn id="75" dur="500"/>
                                        <p:tgtEl>
                                          <p:spTgt spid="30"/>
                                        </p:tgtEl>
                                      </p:cBhvr>
                                    </p:animEffect>
                                  </p:childTnLst>
                                </p:cTn>
                              </p:par>
                              <p:par>
                                <p:cTn id="76" presetID="3" presetClass="entr" presetSubtype="10" fill="hold" nodeType="withEffect">
                                  <p:stCondLst>
                                    <p:cond delay="0"/>
                                  </p:stCondLst>
                                  <p:childTnLst>
                                    <p:set>
                                      <p:cBhvr>
                                        <p:cTn id="77" dur="1" fill="hold">
                                          <p:stCondLst>
                                            <p:cond delay="0"/>
                                          </p:stCondLst>
                                        </p:cTn>
                                        <p:tgtEl>
                                          <p:spTgt spid="31"/>
                                        </p:tgtEl>
                                        <p:attrNameLst>
                                          <p:attrName>style.visibility</p:attrName>
                                        </p:attrNameLst>
                                      </p:cBhvr>
                                      <p:to>
                                        <p:strVal val="visible"/>
                                      </p:to>
                                    </p:set>
                                    <p:animEffect transition="in" filter="blinds(horizontal)">
                                      <p:cBhvr>
                                        <p:cTn id="78" dur="500"/>
                                        <p:tgtEl>
                                          <p:spTgt spid="31"/>
                                        </p:tgtEl>
                                      </p:cBhvr>
                                    </p:animEffect>
                                  </p:childTnLst>
                                </p:cTn>
                              </p:par>
                              <p:par>
                                <p:cTn id="79" presetID="3" presetClass="entr" presetSubtype="10" fill="hold" grpId="0" nodeType="withEffect">
                                  <p:stCondLst>
                                    <p:cond delay="0"/>
                                  </p:stCondLst>
                                  <p:childTnLst>
                                    <p:set>
                                      <p:cBhvr>
                                        <p:cTn id="80" dur="1" fill="hold">
                                          <p:stCondLst>
                                            <p:cond delay="0"/>
                                          </p:stCondLst>
                                        </p:cTn>
                                        <p:tgtEl>
                                          <p:spTgt spid="32"/>
                                        </p:tgtEl>
                                        <p:attrNameLst>
                                          <p:attrName>style.visibility</p:attrName>
                                        </p:attrNameLst>
                                      </p:cBhvr>
                                      <p:to>
                                        <p:strVal val="visible"/>
                                      </p:to>
                                    </p:set>
                                    <p:animEffect transition="in" filter="blinds(horizontal)">
                                      <p:cBhvr>
                                        <p:cTn id="81" dur="500"/>
                                        <p:tgtEl>
                                          <p:spTgt spid="32"/>
                                        </p:tgtEl>
                                      </p:cBhvr>
                                    </p:animEffect>
                                  </p:childTnLst>
                                </p:cTn>
                              </p:par>
                              <p:par>
                                <p:cTn id="82" presetID="3" presetClass="entr" presetSubtype="10" fill="hold" nodeType="withEffect">
                                  <p:stCondLst>
                                    <p:cond delay="0"/>
                                  </p:stCondLst>
                                  <p:childTnLst>
                                    <p:set>
                                      <p:cBhvr>
                                        <p:cTn id="83" dur="1" fill="hold">
                                          <p:stCondLst>
                                            <p:cond delay="0"/>
                                          </p:stCondLst>
                                        </p:cTn>
                                        <p:tgtEl>
                                          <p:spTgt spid="33"/>
                                        </p:tgtEl>
                                        <p:attrNameLst>
                                          <p:attrName>style.visibility</p:attrName>
                                        </p:attrNameLst>
                                      </p:cBhvr>
                                      <p:to>
                                        <p:strVal val="visible"/>
                                      </p:to>
                                    </p:set>
                                    <p:animEffect transition="in" filter="blinds(horizontal)">
                                      <p:cBhvr>
                                        <p:cTn id="84" dur="500"/>
                                        <p:tgtEl>
                                          <p:spTgt spid="33"/>
                                        </p:tgtEl>
                                      </p:cBhvr>
                                    </p:animEffect>
                                  </p:childTnLst>
                                </p:cTn>
                              </p:par>
                              <p:par>
                                <p:cTn id="85" presetID="3" presetClass="entr" presetSubtype="10" fill="hold" grpId="0" nodeType="withEffect">
                                  <p:stCondLst>
                                    <p:cond delay="0"/>
                                  </p:stCondLst>
                                  <p:childTnLst>
                                    <p:set>
                                      <p:cBhvr>
                                        <p:cTn id="86" dur="1" fill="hold">
                                          <p:stCondLst>
                                            <p:cond delay="0"/>
                                          </p:stCondLst>
                                        </p:cTn>
                                        <p:tgtEl>
                                          <p:spTgt spid="34"/>
                                        </p:tgtEl>
                                        <p:attrNameLst>
                                          <p:attrName>style.visibility</p:attrName>
                                        </p:attrNameLst>
                                      </p:cBhvr>
                                      <p:to>
                                        <p:strVal val="visible"/>
                                      </p:to>
                                    </p:set>
                                    <p:animEffect transition="in" filter="blinds(horizontal)">
                                      <p:cBhvr>
                                        <p:cTn id="87" dur="500"/>
                                        <p:tgtEl>
                                          <p:spTgt spid="34"/>
                                        </p:tgtEl>
                                      </p:cBhvr>
                                    </p:animEffect>
                                  </p:childTnLst>
                                </p:cTn>
                              </p:par>
                              <p:par>
                                <p:cTn id="88" presetID="3" presetClass="entr" presetSubtype="10" fill="hold" grpId="0" nodeType="withEffect">
                                  <p:stCondLst>
                                    <p:cond delay="0"/>
                                  </p:stCondLst>
                                  <p:childTnLst>
                                    <p:set>
                                      <p:cBhvr>
                                        <p:cTn id="89" dur="1" fill="hold">
                                          <p:stCondLst>
                                            <p:cond delay="0"/>
                                          </p:stCondLst>
                                        </p:cTn>
                                        <p:tgtEl>
                                          <p:spTgt spid="35"/>
                                        </p:tgtEl>
                                        <p:attrNameLst>
                                          <p:attrName>style.visibility</p:attrName>
                                        </p:attrNameLst>
                                      </p:cBhvr>
                                      <p:to>
                                        <p:strVal val="visible"/>
                                      </p:to>
                                    </p:set>
                                    <p:animEffect transition="in" filter="blinds(horizontal)">
                                      <p:cBhvr>
                                        <p:cTn id="90" dur="500"/>
                                        <p:tgtEl>
                                          <p:spTgt spid="35"/>
                                        </p:tgtEl>
                                      </p:cBhvr>
                                    </p:animEffect>
                                  </p:childTnLst>
                                </p:cTn>
                              </p:par>
                              <p:par>
                                <p:cTn id="91" presetID="3" presetClass="entr" presetSubtype="10" fill="hold" grpId="0" nodeType="withEffect">
                                  <p:stCondLst>
                                    <p:cond delay="0"/>
                                  </p:stCondLst>
                                  <p:childTnLst>
                                    <p:set>
                                      <p:cBhvr>
                                        <p:cTn id="92" dur="1" fill="hold">
                                          <p:stCondLst>
                                            <p:cond delay="0"/>
                                          </p:stCondLst>
                                        </p:cTn>
                                        <p:tgtEl>
                                          <p:spTgt spid="36"/>
                                        </p:tgtEl>
                                        <p:attrNameLst>
                                          <p:attrName>style.visibility</p:attrName>
                                        </p:attrNameLst>
                                      </p:cBhvr>
                                      <p:to>
                                        <p:strVal val="visible"/>
                                      </p:to>
                                    </p:set>
                                    <p:animEffect transition="in" filter="blinds(horizontal)">
                                      <p:cBhvr>
                                        <p:cTn id="93" dur="500"/>
                                        <p:tgtEl>
                                          <p:spTgt spid="36"/>
                                        </p:tgtEl>
                                      </p:cBhvr>
                                    </p:animEffect>
                                  </p:childTnLst>
                                </p:cTn>
                              </p:par>
                              <p:par>
                                <p:cTn id="94" presetID="3" presetClass="entr" presetSubtype="10" fill="hold" nodeType="withEffect">
                                  <p:stCondLst>
                                    <p:cond delay="0"/>
                                  </p:stCondLst>
                                  <p:childTnLst>
                                    <p:set>
                                      <p:cBhvr>
                                        <p:cTn id="95" dur="1" fill="hold">
                                          <p:stCondLst>
                                            <p:cond delay="0"/>
                                          </p:stCondLst>
                                        </p:cTn>
                                        <p:tgtEl>
                                          <p:spTgt spid="42"/>
                                        </p:tgtEl>
                                        <p:attrNameLst>
                                          <p:attrName>style.visibility</p:attrName>
                                        </p:attrNameLst>
                                      </p:cBhvr>
                                      <p:to>
                                        <p:strVal val="visible"/>
                                      </p:to>
                                    </p:set>
                                    <p:animEffect transition="in" filter="blinds(horizontal)">
                                      <p:cBhvr>
                                        <p:cTn id="96" dur="500"/>
                                        <p:tgtEl>
                                          <p:spTgt spid="42"/>
                                        </p:tgtEl>
                                      </p:cBhvr>
                                    </p:animEffect>
                                  </p:childTnLst>
                                </p:cTn>
                              </p:par>
                              <p:par>
                                <p:cTn id="97" presetID="3" presetClass="entr" presetSubtype="10" fill="hold" grpId="0" nodeType="withEffect">
                                  <p:stCondLst>
                                    <p:cond delay="0"/>
                                  </p:stCondLst>
                                  <p:childTnLst>
                                    <p:set>
                                      <p:cBhvr>
                                        <p:cTn id="98" dur="1" fill="hold">
                                          <p:stCondLst>
                                            <p:cond delay="0"/>
                                          </p:stCondLst>
                                        </p:cTn>
                                        <p:tgtEl>
                                          <p:spTgt spid="43"/>
                                        </p:tgtEl>
                                        <p:attrNameLst>
                                          <p:attrName>style.visibility</p:attrName>
                                        </p:attrNameLst>
                                      </p:cBhvr>
                                      <p:to>
                                        <p:strVal val="visible"/>
                                      </p:to>
                                    </p:set>
                                    <p:animEffect transition="in" filter="blinds(horizontal)">
                                      <p:cBhvr>
                                        <p:cTn id="99" dur="500"/>
                                        <p:tgtEl>
                                          <p:spTgt spid="43"/>
                                        </p:tgtEl>
                                      </p:cBhvr>
                                    </p:animEffect>
                                  </p:childTnLst>
                                </p:cTn>
                              </p:par>
                              <p:par>
                                <p:cTn id="100" presetID="3" presetClass="entr" presetSubtype="10" fill="hold" grpId="0" nodeType="withEffect">
                                  <p:stCondLst>
                                    <p:cond delay="0"/>
                                  </p:stCondLst>
                                  <p:childTnLst>
                                    <p:set>
                                      <p:cBhvr>
                                        <p:cTn id="101" dur="1" fill="hold">
                                          <p:stCondLst>
                                            <p:cond delay="0"/>
                                          </p:stCondLst>
                                        </p:cTn>
                                        <p:tgtEl>
                                          <p:spTgt spid="45"/>
                                        </p:tgtEl>
                                        <p:attrNameLst>
                                          <p:attrName>style.visibility</p:attrName>
                                        </p:attrNameLst>
                                      </p:cBhvr>
                                      <p:to>
                                        <p:strVal val="visible"/>
                                      </p:to>
                                    </p:set>
                                    <p:animEffect transition="in" filter="blinds(horizontal)">
                                      <p:cBhvr>
                                        <p:cTn id="102" dur="500"/>
                                        <p:tgtEl>
                                          <p:spTgt spid="45"/>
                                        </p:tgtEl>
                                      </p:cBhvr>
                                    </p:animEffect>
                                  </p:childTnLst>
                                </p:cTn>
                              </p:par>
                              <p:par>
                                <p:cTn id="103" presetID="3" presetClass="entr" presetSubtype="10" fill="hold" nodeType="withEffect">
                                  <p:stCondLst>
                                    <p:cond delay="0"/>
                                  </p:stCondLst>
                                  <p:childTnLst>
                                    <p:set>
                                      <p:cBhvr>
                                        <p:cTn id="104" dur="1" fill="hold">
                                          <p:stCondLst>
                                            <p:cond delay="0"/>
                                          </p:stCondLst>
                                        </p:cTn>
                                        <p:tgtEl>
                                          <p:spTgt spid="46"/>
                                        </p:tgtEl>
                                        <p:attrNameLst>
                                          <p:attrName>style.visibility</p:attrName>
                                        </p:attrNameLst>
                                      </p:cBhvr>
                                      <p:to>
                                        <p:strVal val="visible"/>
                                      </p:to>
                                    </p:set>
                                    <p:animEffect transition="in" filter="blinds(horizontal)">
                                      <p:cBhvr>
                                        <p:cTn id="105" dur="500"/>
                                        <p:tgtEl>
                                          <p:spTgt spid="46"/>
                                        </p:tgtEl>
                                      </p:cBhvr>
                                    </p:animEffect>
                                  </p:childTnLst>
                                </p:cTn>
                              </p:par>
                              <p:par>
                                <p:cTn id="106" presetID="3" presetClass="entr" presetSubtype="10" fill="hold" grpId="0" nodeType="withEffect">
                                  <p:stCondLst>
                                    <p:cond delay="0"/>
                                  </p:stCondLst>
                                  <p:childTnLst>
                                    <p:set>
                                      <p:cBhvr>
                                        <p:cTn id="107" dur="1" fill="hold">
                                          <p:stCondLst>
                                            <p:cond delay="0"/>
                                          </p:stCondLst>
                                        </p:cTn>
                                        <p:tgtEl>
                                          <p:spTgt spid="47"/>
                                        </p:tgtEl>
                                        <p:attrNameLst>
                                          <p:attrName>style.visibility</p:attrName>
                                        </p:attrNameLst>
                                      </p:cBhvr>
                                      <p:to>
                                        <p:strVal val="visible"/>
                                      </p:to>
                                    </p:set>
                                    <p:animEffect transition="in" filter="blinds(horizontal)">
                                      <p:cBhvr>
                                        <p:cTn id="108" dur="500"/>
                                        <p:tgtEl>
                                          <p:spTgt spid="47"/>
                                        </p:tgtEl>
                                      </p:cBhvr>
                                    </p:animEffect>
                                  </p:childTnLst>
                                </p:cTn>
                              </p:par>
                              <p:par>
                                <p:cTn id="109" presetID="3" presetClass="entr" presetSubtype="10" fill="hold" grpId="0" nodeType="withEffect">
                                  <p:stCondLst>
                                    <p:cond delay="0"/>
                                  </p:stCondLst>
                                  <p:childTnLst>
                                    <p:set>
                                      <p:cBhvr>
                                        <p:cTn id="110" dur="1" fill="hold">
                                          <p:stCondLst>
                                            <p:cond delay="0"/>
                                          </p:stCondLst>
                                        </p:cTn>
                                        <p:tgtEl>
                                          <p:spTgt spid="48"/>
                                        </p:tgtEl>
                                        <p:attrNameLst>
                                          <p:attrName>style.visibility</p:attrName>
                                        </p:attrNameLst>
                                      </p:cBhvr>
                                      <p:to>
                                        <p:strVal val="visible"/>
                                      </p:to>
                                    </p:set>
                                    <p:animEffect transition="in" filter="blinds(horizontal)">
                                      <p:cBhvr>
                                        <p:cTn id="111" dur="500"/>
                                        <p:tgtEl>
                                          <p:spTgt spid="48"/>
                                        </p:tgtEl>
                                      </p:cBhvr>
                                    </p:animEffect>
                                  </p:childTnLst>
                                </p:cTn>
                              </p:par>
                              <p:par>
                                <p:cTn id="112" presetID="3" presetClass="entr" presetSubtype="10" fill="hold" nodeType="withEffect">
                                  <p:stCondLst>
                                    <p:cond delay="0"/>
                                  </p:stCondLst>
                                  <p:childTnLst>
                                    <p:set>
                                      <p:cBhvr>
                                        <p:cTn id="113" dur="1" fill="hold">
                                          <p:stCondLst>
                                            <p:cond delay="0"/>
                                          </p:stCondLst>
                                        </p:cTn>
                                        <p:tgtEl>
                                          <p:spTgt spid="55"/>
                                        </p:tgtEl>
                                        <p:attrNameLst>
                                          <p:attrName>style.visibility</p:attrName>
                                        </p:attrNameLst>
                                      </p:cBhvr>
                                      <p:to>
                                        <p:strVal val="visible"/>
                                      </p:to>
                                    </p:set>
                                    <p:animEffect transition="in" filter="blinds(horizontal)">
                                      <p:cBhvr>
                                        <p:cTn id="114" dur="500"/>
                                        <p:tgtEl>
                                          <p:spTgt spid="55"/>
                                        </p:tgtEl>
                                      </p:cBhvr>
                                    </p:animEffect>
                                  </p:childTnLst>
                                </p:cTn>
                              </p:par>
                              <p:par>
                                <p:cTn id="115" presetID="3" presetClass="entr" presetSubtype="10" fill="hold" grpId="0" nodeType="withEffect">
                                  <p:stCondLst>
                                    <p:cond delay="0"/>
                                  </p:stCondLst>
                                  <p:childTnLst>
                                    <p:set>
                                      <p:cBhvr>
                                        <p:cTn id="116" dur="1" fill="hold">
                                          <p:stCondLst>
                                            <p:cond delay="0"/>
                                          </p:stCondLst>
                                        </p:cTn>
                                        <p:tgtEl>
                                          <p:spTgt spid="54"/>
                                        </p:tgtEl>
                                        <p:attrNameLst>
                                          <p:attrName>style.visibility</p:attrName>
                                        </p:attrNameLst>
                                      </p:cBhvr>
                                      <p:to>
                                        <p:strVal val="visible"/>
                                      </p:to>
                                    </p:set>
                                    <p:animEffect transition="in" filter="blinds(horizontal)">
                                      <p:cBhvr>
                                        <p:cTn id="117" dur="500"/>
                                        <p:tgtEl>
                                          <p:spTgt spid="54"/>
                                        </p:tgtEl>
                                      </p:cBhvr>
                                    </p:animEffect>
                                  </p:childTnLst>
                                </p:cTn>
                              </p:par>
                              <p:par>
                                <p:cTn id="118" presetID="3" presetClass="entr" presetSubtype="10" fill="hold" grpId="0" nodeType="withEffect">
                                  <p:stCondLst>
                                    <p:cond delay="0"/>
                                  </p:stCondLst>
                                  <p:childTnLst>
                                    <p:set>
                                      <p:cBhvr>
                                        <p:cTn id="119" dur="1" fill="hold">
                                          <p:stCondLst>
                                            <p:cond delay="0"/>
                                          </p:stCondLst>
                                        </p:cTn>
                                        <p:tgtEl>
                                          <p:spTgt spid="16"/>
                                        </p:tgtEl>
                                        <p:attrNameLst>
                                          <p:attrName>style.visibility</p:attrName>
                                        </p:attrNameLst>
                                      </p:cBhvr>
                                      <p:to>
                                        <p:strVal val="visible"/>
                                      </p:to>
                                    </p:set>
                                    <p:animEffect transition="in" filter="blinds(horizontal)">
                                      <p:cBhvr>
                                        <p:cTn id="120" dur="500"/>
                                        <p:tgtEl>
                                          <p:spTgt spid="16"/>
                                        </p:tgtEl>
                                      </p:cBhvr>
                                    </p:animEffect>
                                  </p:childTnLst>
                                </p:cTn>
                              </p:par>
                            </p:childTnLst>
                          </p:cTn>
                        </p:par>
                      </p:childTnLst>
                    </p:cTn>
                  </p:par>
                  <p:par>
                    <p:cTn id="121" fill="hold">
                      <p:stCondLst>
                        <p:cond delay="indefinite"/>
                      </p:stCondLst>
                      <p:childTnLst>
                        <p:par>
                          <p:cTn id="122" fill="hold">
                            <p:stCondLst>
                              <p:cond delay="0"/>
                            </p:stCondLst>
                            <p:childTnLst>
                              <p:par>
                                <p:cTn id="123" presetID="3" presetClass="entr" presetSubtype="10" fill="hold" nodeType="clickEffect">
                                  <p:stCondLst>
                                    <p:cond delay="0"/>
                                  </p:stCondLst>
                                  <p:childTnLst>
                                    <p:set>
                                      <p:cBhvr>
                                        <p:cTn id="124" dur="1" fill="hold">
                                          <p:stCondLst>
                                            <p:cond delay="0"/>
                                          </p:stCondLst>
                                        </p:cTn>
                                        <p:tgtEl>
                                          <p:spTgt spid="11"/>
                                        </p:tgtEl>
                                        <p:attrNameLst>
                                          <p:attrName>style.visibility</p:attrName>
                                        </p:attrNameLst>
                                      </p:cBhvr>
                                      <p:to>
                                        <p:strVal val="visible"/>
                                      </p:to>
                                    </p:set>
                                    <p:animEffect transition="in" filter="blinds(horizontal)">
                                      <p:cBhvr>
                                        <p:cTn id="125" dur="500"/>
                                        <p:tgtEl>
                                          <p:spTgt spid="11"/>
                                        </p:tgtEl>
                                      </p:cBhvr>
                                    </p:animEffect>
                                  </p:childTnLst>
                                </p:cTn>
                              </p:par>
                              <p:par>
                                <p:cTn id="126" presetID="5" presetClass="entr" presetSubtype="10" fill="hold" grpId="0" nodeType="withEffect">
                                  <p:stCondLst>
                                    <p:cond delay="0"/>
                                  </p:stCondLst>
                                  <p:childTnLst>
                                    <p:set>
                                      <p:cBhvr>
                                        <p:cTn id="127" dur="1" fill="hold">
                                          <p:stCondLst>
                                            <p:cond delay="0"/>
                                          </p:stCondLst>
                                        </p:cTn>
                                        <p:tgtEl>
                                          <p:spTgt spid="19"/>
                                        </p:tgtEl>
                                        <p:attrNameLst>
                                          <p:attrName>style.visibility</p:attrName>
                                        </p:attrNameLst>
                                      </p:cBhvr>
                                      <p:to>
                                        <p:strVal val="visible"/>
                                      </p:to>
                                    </p:set>
                                    <p:animEffect transition="in" filter="checkerboard(across)">
                                      <p:cBhvr>
                                        <p:cTn id="128" dur="500"/>
                                        <p:tgtEl>
                                          <p:spTgt spid="19"/>
                                        </p:tgtEl>
                                      </p:cBhvr>
                                    </p:animEffect>
                                  </p:childTnLst>
                                </p:cTn>
                              </p:par>
                              <p:par>
                                <p:cTn id="129" presetID="3" presetClass="entr" presetSubtype="10" fill="hold" nodeType="withEffect">
                                  <p:stCondLst>
                                    <p:cond delay="0"/>
                                  </p:stCondLst>
                                  <p:childTnLst>
                                    <p:set>
                                      <p:cBhvr>
                                        <p:cTn id="130" dur="1" fill="hold">
                                          <p:stCondLst>
                                            <p:cond delay="0"/>
                                          </p:stCondLst>
                                        </p:cTn>
                                        <p:tgtEl>
                                          <p:spTgt spid="20"/>
                                        </p:tgtEl>
                                        <p:attrNameLst>
                                          <p:attrName>style.visibility</p:attrName>
                                        </p:attrNameLst>
                                      </p:cBhvr>
                                      <p:to>
                                        <p:strVal val="visible"/>
                                      </p:to>
                                    </p:set>
                                    <p:animEffect transition="in" filter="blinds(horizontal)">
                                      <p:cBhvr>
                                        <p:cTn id="131" dur="500"/>
                                        <p:tgtEl>
                                          <p:spTgt spid="20"/>
                                        </p:tgtEl>
                                      </p:cBhvr>
                                    </p:animEffect>
                                  </p:childTnLst>
                                </p:cTn>
                              </p:par>
                            </p:childTnLst>
                          </p:cTn>
                        </p:par>
                        <p:par>
                          <p:cTn id="132" fill="hold">
                            <p:stCondLst>
                              <p:cond delay="500"/>
                            </p:stCondLst>
                            <p:childTnLst>
                              <p:par>
                                <p:cTn id="133" presetID="3" presetClass="entr" presetSubtype="10" fill="hold" grpId="0" nodeType="afterEffect">
                                  <p:stCondLst>
                                    <p:cond delay="0"/>
                                  </p:stCondLst>
                                  <p:childTnLst>
                                    <p:set>
                                      <p:cBhvr>
                                        <p:cTn id="134" dur="1" fill="hold">
                                          <p:stCondLst>
                                            <p:cond delay="0"/>
                                          </p:stCondLst>
                                        </p:cTn>
                                        <p:tgtEl>
                                          <p:spTgt spid="23"/>
                                        </p:tgtEl>
                                        <p:attrNameLst>
                                          <p:attrName>style.visibility</p:attrName>
                                        </p:attrNameLst>
                                      </p:cBhvr>
                                      <p:to>
                                        <p:strVal val="visible"/>
                                      </p:to>
                                    </p:set>
                                    <p:animEffect transition="in" filter="blinds(horizontal)">
                                      <p:cBhvr>
                                        <p:cTn id="135" dur="500"/>
                                        <p:tgtEl>
                                          <p:spTgt spid="23"/>
                                        </p:tgtEl>
                                      </p:cBhvr>
                                    </p:animEffect>
                                  </p:childTnLst>
                                </p:cTn>
                              </p:par>
                              <p:par>
                                <p:cTn id="136" presetID="4" presetClass="entr" presetSubtype="16" fill="hold" grpId="0" nodeType="withEffect">
                                  <p:stCondLst>
                                    <p:cond delay="0"/>
                                  </p:stCondLst>
                                  <p:childTnLst>
                                    <p:set>
                                      <p:cBhvr>
                                        <p:cTn id="137" dur="1" fill="hold">
                                          <p:stCondLst>
                                            <p:cond delay="0"/>
                                          </p:stCondLst>
                                        </p:cTn>
                                        <p:tgtEl>
                                          <p:spTgt spid="24"/>
                                        </p:tgtEl>
                                        <p:attrNameLst>
                                          <p:attrName>style.visibility</p:attrName>
                                        </p:attrNameLst>
                                      </p:cBhvr>
                                      <p:to>
                                        <p:strVal val="visible"/>
                                      </p:to>
                                    </p:set>
                                    <p:animEffect transition="in" filter="box(in)">
                                      <p:cBhvr>
                                        <p:cTn id="138" dur="500"/>
                                        <p:tgtEl>
                                          <p:spTgt spid="24"/>
                                        </p:tgtEl>
                                      </p:cBhvr>
                                    </p:animEffect>
                                  </p:childTnLst>
                                </p:cTn>
                              </p:par>
                              <p:par>
                                <p:cTn id="139" presetID="3" presetClass="entr" presetSubtype="10" fill="hold" nodeType="withEffect">
                                  <p:stCondLst>
                                    <p:cond delay="0"/>
                                  </p:stCondLst>
                                  <p:childTnLst>
                                    <p:set>
                                      <p:cBhvr>
                                        <p:cTn id="140" dur="1" fill="hold">
                                          <p:stCondLst>
                                            <p:cond delay="0"/>
                                          </p:stCondLst>
                                        </p:cTn>
                                        <p:tgtEl>
                                          <p:spTgt spid="38"/>
                                        </p:tgtEl>
                                        <p:attrNameLst>
                                          <p:attrName>style.visibility</p:attrName>
                                        </p:attrNameLst>
                                      </p:cBhvr>
                                      <p:to>
                                        <p:strVal val="visible"/>
                                      </p:to>
                                    </p:set>
                                    <p:animEffect transition="in" filter="blinds(horizontal)">
                                      <p:cBhvr>
                                        <p:cTn id="141" dur="500"/>
                                        <p:tgtEl>
                                          <p:spTgt spid="38"/>
                                        </p:tgtEl>
                                      </p:cBhvr>
                                    </p:animEffect>
                                  </p:childTnLst>
                                </p:cTn>
                              </p:par>
                            </p:childTnLst>
                          </p:cTn>
                        </p:par>
                        <p:par>
                          <p:cTn id="142" fill="hold">
                            <p:stCondLst>
                              <p:cond delay="1000"/>
                            </p:stCondLst>
                            <p:childTnLst>
                              <p:par>
                                <p:cTn id="143" presetID="3" presetClass="entr" presetSubtype="10" fill="hold" grpId="0" nodeType="afterEffect">
                                  <p:stCondLst>
                                    <p:cond delay="0"/>
                                  </p:stCondLst>
                                  <p:childTnLst>
                                    <p:set>
                                      <p:cBhvr>
                                        <p:cTn id="144" dur="1" fill="hold">
                                          <p:stCondLst>
                                            <p:cond delay="0"/>
                                          </p:stCondLst>
                                        </p:cTn>
                                        <p:tgtEl>
                                          <p:spTgt spid="39"/>
                                        </p:tgtEl>
                                        <p:attrNameLst>
                                          <p:attrName>style.visibility</p:attrName>
                                        </p:attrNameLst>
                                      </p:cBhvr>
                                      <p:to>
                                        <p:strVal val="visible"/>
                                      </p:to>
                                    </p:set>
                                    <p:animEffect transition="in" filter="blinds(horizontal)">
                                      <p:cBhvr>
                                        <p:cTn id="145" dur="500"/>
                                        <p:tgtEl>
                                          <p:spTgt spid="39"/>
                                        </p:tgtEl>
                                      </p:cBhvr>
                                    </p:animEffect>
                                  </p:childTnLst>
                                </p:cTn>
                              </p:par>
                              <p:par>
                                <p:cTn id="146" presetID="3" presetClass="entr" presetSubtype="10" fill="hold" nodeType="withEffect">
                                  <p:stCondLst>
                                    <p:cond delay="0"/>
                                  </p:stCondLst>
                                  <p:childTnLst>
                                    <p:set>
                                      <p:cBhvr>
                                        <p:cTn id="147" dur="1" fill="hold">
                                          <p:stCondLst>
                                            <p:cond delay="0"/>
                                          </p:stCondLst>
                                        </p:cTn>
                                        <p:tgtEl>
                                          <p:spTgt spid="40"/>
                                        </p:tgtEl>
                                        <p:attrNameLst>
                                          <p:attrName>style.visibility</p:attrName>
                                        </p:attrNameLst>
                                      </p:cBhvr>
                                      <p:to>
                                        <p:strVal val="visible"/>
                                      </p:to>
                                    </p:set>
                                    <p:animEffect transition="in" filter="blinds(horizontal)">
                                      <p:cBhvr>
                                        <p:cTn id="148" dur="500"/>
                                        <p:tgtEl>
                                          <p:spTgt spid="40"/>
                                        </p:tgtEl>
                                      </p:cBhvr>
                                    </p:animEffect>
                                  </p:childTnLst>
                                </p:cTn>
                              </p:par>
                            </p:childTnLst>
                          </p:cTn>
                        </p:par>
                        <p:par>
                          <p:cTn id="149" fill="hold">
                            <p:stCondLst>
                              <p:cond delay="1500"/>
                            </p:stCondLst>
                            <p:childTnLst>
                              <p:par>
                                <p:cTn id="150" presetID="5" presetClass="entr" presetSubtype="10" fill="hold" grpId="0" nodeType="afterEffect">
                                  <p:stCondLst>
                                    <p:cond delay="0"/>
                                  </p:stCondLst>
                                  <p:childTnLst>
                                    <p:set>
                                      <p:cBhvr>
                                        <p:cTn id="151" dur="1" fill="hold">
                                          <p:stCondLst>
                                            <p:cond delay="0"/>
                                          </p:stCondLst>
                                        </p:cTn>
                                        <p:tgtEl>
                                          <p:spTgt spid="49"/>
                                        </p:tgtEl>
                                        <p:attrNameLst>
                                          <p:attrName>style.visibility</p:attrName>
                                        </p:attrNameLst>
                                      </p:cBhvr>
                                      <p:to>
                                        <p:strVal val="visible"/>
                                      </p:to>
                                    </p:set>
                                    <p:animEffect transition="in" filter="checkerboard(across)">
                                      <p:cBhvr>
                                        <p:cTn id="152"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P spid="10" grpId="0"/>
      <p:bldP spid="10" grpId="1"/>
      <p:bldP spid="6" grpId="5"/>
      <p:bldP spid="4" grpId="2"/>
      <p:bldP spid="7" grpId="3"/>
      <p:bldP spid="3" grpId="4"/>
      <p:bldP spid="8" grpId="6"/>
      <p:bldP spid="12" grpId="0"/>
      <p:bldP spid="14" grpId="0" bldLvl="0" animBg="1"/>
      <p:bldP spid="15" grpId="0"/>
      <p:bldP spid="27" grpId="0"/>
      <p:bldP spid="28" grpId="0"/>
      <p:bldP spid="32" grpId="0"/>
      <p:bldP spid="34" grpId="0"/>
      <p:bldP spid="35" grpId="0"/>
      <p:bldP spid="36" grpId="0"/>
      <p:bldP spid="43" grpId="0"/>
      <p:bldP spid="45" grpId="0"/>
      <p:bldP spid="47" grpId="0"/>
      <p:bldP spid="48" grpId="0"/>
      <p:bldP spid="54" grpId="0"/>
      <p:bldP spid="16" grpId="0"/>
      <p:bldP spid="2" grpId="0"/>
      <p:bldP spid="2" grpId="1"/>
      <p:bldP spid="19" grpId="0"/>
      <p:bldP spid="23" grpId="0" bldLvl="0" animBg="1"/>
      <p:bldP spid="24" grpId="0"/>
      <p:bldP spid="39" grpId="0" bldLvl="0" animBg="1"/>
      <p:bldP spid="49" grpId="0"/>
      <p:bldP spid="50"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文本框 16"/>
          <p:cNvSpPr txBox="1"/>
          <p:nvPr>
            <p:custDataLst>
              <p:tags r:id="rId2"/>
            </p:custDataLst>
          </p:nvPr>
        </p:nvSpPr>
        <p:spPr>
          <a:xfrm>
            <a:off x="2081" y="571841"/>
            <a:ext cx="2349968" cy="521970"/>
          </a:xfrm>
          <a:prstGeom prst="rect">
            <a:avLst/>
          </a:prstGeom>
          <a:noFill/>
        </p:spPr>
        <p:txBody>
          <a:bodyPr wrap="square" rtlCol="0">
            <a:spAutoFit/>
          </a:bodyPr>
          <a:lstStyle/>
          <a:p>
            <a:pPr algn="l">
              <a:lnSpc>
                <a:spcPct val="100000"/>
              </a:lnSpc>
              <a:spcBef>
                <a:spcPct val="0"/>
              </a:spcBef>
              <a:spcAft>
                <a:spcPct val="0"/>
              </a:spcAft>
              <a:buClrTx/>
              <a:buSzTx/>
              <a:buFontTx/>
            </a:pPr>
            <a:r>
              <a:rPr lang="en-US" sz="2800" b="1" smtClean="0">
                <a:solidFill>
                  <a:srgbClr val="1D0DEF"/>
                </a:solidFill>
                <a:latin typeface="Arial Black" panose="020B0A04020102020204" charset="0"/>
                <a:ea typeface="微软雅黑" panose="020B0503020204020204" charset="-122"/>
                <a:cs typeface="Arial Black" panose="020B0A04020102020204" charset="0"/>
                <a:sym typeface="+mn-ea"/>
              </a:rPr>
              <a:t>9. </a:t>
            </a:r>
            <a:r>
              <a:rPr lang="zh-CN" altLang="en-US" sz="2800" b="1" smtClean="0">
                <a:solidFill>
                  <a:srgbClr val="1D0DEF"/>
                </a:solidFill>
                <a:latin typeface="Arial Black" panose="020B0A04020102020204" charset="0"/>
                <a:ea typeface="微软雅黑" panose="020B0503020204020204" charset="-122"/>
                <a:cs typeface="Arial Black" panose="020B0A04020102020204" charset="0"/>
                <a:sym typeface="+mn-ea"/>
              </a:rPr>
              <a:t>反馈调节</a:t>
            </a:r>
          </a:p>
        </p:txBody>
      </p:sp>
      <p:sp>
        <p:nvSpPr>
          <p:cNvPr id="7" name="文本框 6"/>
          <p:cNvSpPr txBox="1"/>
          <p:nvPr/>
        </p:nvSpPr>
        <p:spPr>
          <a:xfrm>
            <a:off x="1855013" y="1142510"/>
            <a:ext cx="5106196" cy="521970"/>
          </a:xfrm>
          <a:prstGeom prst="rect">
            <a:avLst/>
          </a:prstGeom>
          <a:noFill/>
        </p:spPr>
        <p:txBody>
          <a:bodyPr wrap="square" rtlCol="0">
            <a:spAutoFit/>
          </a:bodyPr>
          <a:lstStyle/>
          <a:p>
            <a:r>
              <a:rPr lang="en-US" altLang="zh-CN" sz="2800" b="1" smtClean="0">
                <a:latin typeface="微软雅黑" panose="020B0503020204020204" charset="-122"/>
                <a:ea typeface="微软雅黑" panose="020B0503020204020204" charset="-122"/>
                <a:cs typeface="微软雅黑" panose="020B0503020204020204" charset="-122"/>
                <a:sym typeface="+mn-ea"/>
              </a:rPr>
              <a:t>偏离后纠正回归到静息水平</a:t>
            </a:r>
            <a:endParaRPr lang="zh-CN" altLang="en-US" sz="2800" b="1"/>
          </a:p>
        </p:txBody>
      </p:sp>
      <p:sp>
        <p:nvSpPr>
          <p:cNvPr id="10" name="文本框 9"/>
          <p:cNvSpPr txBox="1"/>
          <p:nvPr>
            <p:custDataLst>
              <p:tags r:id="rId3"/>
            </p:custDataLst>
          </p:nvPr>
        </p:nvSpPr>
        <p:spPr>
          <a:xfrm>
            <a:off x="564044" y="3462347"/>
            <a:ext cx="1445627" cy="579648"/>
          </a:xfrm>
          <a:prstGeom prst="rect">
            <a:avLst/>
          </a:prstGeom>
          <a:noFill/>
        </p:spPr>
        <p:txBody>
          <a:bodyPr wrap="square" rtlCol="0">
            <a:noAutofit/>
          </a:bodyPr>
          <a:lstStyle/>
          <a:p>
            <a:pPr marL="457200" indent="-457200" algn="l">
              <a:lnSpc>
                <a:spcPct val="100000"/>
              </a:lnSpc>
              <a:spcBef>
                <a:spcPct val="0"/>
              </a:spcBef>
              <a:spcAft>
                <a:spcPct val="0"/>
              </a:spcAft>
              <a:buClrTx/>
              <a:buSzTx/>
              <a:buFont typeface="Wingdings" panose="05000000000000000000" charset="0"/>
              <a:buChar char="Ø"/>
            </a:pPr>
            <a:r>
              <a:rPr lang="zh-CN" altLang="en-US" sz="2800" b="1" smtClean="0">
                <a:solidFill>
                  <a:srgbClr val="1D0DEF"/>
                </a:solidFill>
                <a:latin typeface="Arial Black" panose="020B0A04020102020204" charset="0"/>
                <a:ea typeface="微软雅黑" panose="020B0503020204020204" charset="-122"/>
                <a:cs typeface="宋体" panose="02010600030101010101" pitchFamily="2" charset="-122"/>
                <a:sym typeface="+mn-ea"/>
              </a:rPr>
              <a:t>实例</a:t>
            </a:r>
            <a:r>
              <a:rPr lang="en-US" altLang="zh-CN" sz="2800" b="1" smtClean="0">
                <a:solidFill>
                  <a:srgbClr val="1D0DEF"/>
                </a:solidFill>
                <a:latin typeface="Arial Black" panose="020B0A04020102020204" charset="0"/>
                <a:ea typeface="微软雅黑" panose="020B0503020204020204" charset="-122"/>
                <a:cs typeface="宋体" panose="02010600030101010101" pitchFamily="2" charset="-122"/>
                <a:sym typeface="+mn-ea"/>
              </a:rPr>
              <a:t>:</a:t>
            </a:r>
          </a:p>
        </p:txBody>
      </p:sp>
      <p:sp>
        <p:nvSpPr>
          <p:cNvPr id="42" name="文本框 41"/>
          <p:cNvSpPr txBox="1"/>
          <p:nvPr>
            <p:custDataLst>
              <p:tags r:id="rId4"/>
            </p:custDataLst>
          </p:nvPr>
        </p:nvSpPr>
        <p:spPr>
          <a:xfrm>
            <a:off x="6341494" y="3469074"/>
            <a:ext cx="1605280" cy="953135"/>
          </a:xfrm>
          <a:prstGeom prst="rect">
            <a:avLst/>
          </a:prstGeom>
          <a:noFill/>
          <a:ln>
            <a:solidFill>
              <a:schemeClr val="tx1"/>
            </a:solidFill>
          </a:ln>
        </p:spPr>
        <p:txBody>
          <a:bodyPr wrap="none" rtlCol="0">
            <a:spAutoFit/>
          </a:bodyPr>
          <a:lstStyle/>
          <a:p>
            <a:pPr algn="ctr"/>
            <a:r>
              <a:rPr lang="zh-CN" altLang="en-US" sz="2800" b="1">
                <a:latin typeface="微软雅黑" panose="020B0503020204020204" charset="-122"/>
                <a:ea typeface="微软雅黑" panose="020B0503020204020204" charset="-122"/>
              </a:rPr>
              <a:t>胰岛素</a:t>
            </a:r>
            <a:endParaRPr lang="en-US" altLang="zh-CN" sz="2800" b="1">
              <a:latin typeface="微软雅黑" panose="020B0503020204020204" charset="-122"/>
              <a:ea typeface="微软雅黑" panose="020B0503020204020204" charset="-122"/>
            </a:endParaRPr>
          </a:p>
          <a:p>
            <a:pPr algn="ctr"/>
            <a:r>
              <a:rPr lang="zh-CN" altLang="en-US" sz="2800" b="1">
                <a:latin typeface="微软雅黑" panose="020B0503020204020204" charset="-122"/>
                <a:ea typeface="微软雅黑" panose="020B0503020204020204" charset="-122"/>
              </a:rPr>
              <a:t>分泌增加</a:t>
            </a:r>
          </a:p>
        </p:txBody>
      </p:sp>
      <p:grpSp>
        <p:nvGrpSpPr>
          <p:cNvPr id="43" name="组合 42"/>
          <p:cNvGrpSpPr/>
          <p:nvPr>
            <p:custDataLst>
              <p:tags r:id="rId5"/>
            </p:custDataLst>
          </p:nvPr>
        </p:nvGrpSpPr>
        <p:grpSpPr>
          <a:xfrm>
            <a:off x="7211845" y="2668381"/>
            <a:ext cx="1865749" cy="1492669"/>
            <a:chOff x="6217009" y="2779197"/>
            <a:chExt cx="1866387" cy="1493178"/>
          </a:xfrm>
        </p:grpSpPr>
        <p:sp>
          <p:nvSpPr>
            <p:cNvPr id="44" name="弧形 43"/>
            <p:cNvSpPr/>
            <p:nvPr>
              <p:custDataLst>
                <p:tags r:id="rId32"/>
              </p:custDataLst>
            </p:nvPr>
          </p:nvSpPr>
          <p:spPr>
            <a:xfrm rot="16200000">
              <a:off x="6643396" y="2832375"/>
              <a:ext cx="1440000" cy="1440000"/>
            </a:xfrm>
            <a:prstGeom prst="arc">
              <a:avLst/>
            </a:prstGeom>
            <a:ln w="38100">
              <a:headEnd type="triangle"/>
              <a:tailEnd type="none"/>
            </a:ln>
          </p:spPr>
          <p:style>
            <a:lnRef idx="1">
              <a:schemeClr val="dk1"/>
            </a:lnRef>
            <a:fillRef idx="0">
              <a:schemeClr val="dk1"/>
            </a:fillRef>
            <a:effectRef idx="0">
              <a:schemeClr val="dk1"/>
            </a:effectRef>
            <a:fontRef idx="minor">
              <a:schemeClr val="tx1"/>
            </a:fontRef>
          </p:style>
          <p:txBody>
            <a:bodyPr rtlCol="0" anchor="ctr"/>
            <a:lstStyle/>
            <a:p>
              <a:pPr algn="ctr"/>
              <a:endParaRPr lang="zh-CN" altLang="en-US"/>
            </a:p>
          </p:txBody>
        </p:sp>
        <p:sp>
          <p:nvSpPr>
            <p:cNvPr id="45" name="文本框 44"/>
            <p:cNvSpPr txBox="1"/>
            <p:nvPr>
              <p:custDataLst>
                <p:tags r:id="rId33"/>
              </p:custDataLst>
            </p:nvPr>
          </p:nvSpPr>
          <p:spPr>
            <a:xfrm>
              <a:off x="6217009" y="2779197"/>
              <a:ext cx="640299" cy="368426"/>
            </a:xfrm>
            <a:prstGeom prst="rect">
              <a:avLst/>
            </a:prstGeom>
            <a:noFill/>
          </p:spPr>
          <p:txBody>
            <a:bodyPr wrap="none" rtlCol="0">
              <a:spAutoFit/>
            </a:bodyPr>
            <a:lstStyle/>
            <a:p>
              <a:r>
                <a:rPr lang="zh-CN" altLang="en-US" b="1">
                  <a:solidFill>
                    <a:srgbClr val="FF0000"/>
                  </a:solidFill>
                  <a:latin typeface="微软雅黑" panose="020B0503020204020204" charset="-122"/>
                  <a:ea typeface="微软雅黑" panose="020B0503020204020204" charset="-122"/>
                </a:rPr>
                <a:t>促进</a:t>
              </a:r>
            </a:p>
          </p:txBody>
        </p:sp>
      </p:grpSp>
      <p:sp>
        <p:nvSpPr>
          <p:cNvPr id="66" name="文本框 65"/>
          <p:cNvSpPr txBox="1"/>
          <p:nvPr>
            <p:custDataLst>
              <p:tags r:id="rId6"/>
            </p:custDataLst>
          </p:nvPr>
        </p:nvSpPr>
        <p:spPr>
          <a:xfrm>
            <a:off x="8451929" y="2247713"/>
            <a:ext cx="1249680" cy="953135"/>
          </a:xfrm>
          <a:prstGeom prst="rect">
            <a:avLst/>
          </a:prstGeom>
          <a:noFill/>
          <a:ln>
            <a:solidFill>
              <a:schemeClr val="tx1"/>
            </a:solidFill>
          </a:ln>
        </p:spPr>
        <p:txBody>
          <a:bodyPr wrap="none" rtlCol="0">
            <a:spAutoFit/>
          </a:bodyPr>
          <a:lstStyle/>
          <a:p>
            <a:r>
              <a:rPr lang="zh-CN" altLang="en-US" sz="2800" b="1">
                <a:latin typeface="微软雅黑" panose="020B0503020204020204" charset="-122"/>
                <a:ea typeface="微软雅黑" panose="020B0503020204020204" charset="-122"/>
              </a:rPr>
              <a:t>血糖含</a:t>
            </a:r>
            <a:endParaRPr lang="en-US" altLang="zh-CN" sz="2800" b="1">
              <a:latin typeface="微软雅黑" panose="020B0503020204020204" charset="-122"/>
              <a:ea typeface="微软雅黑" panose="020B0503020204020204" charset="-122"/>
            </a:endParaRPr>
          </a:p>
          <a:p>
            <a:r>
              <a:rPr lang="zh-CN" altLang="en-US" sz="2800" b="1">
                <a:latin typeface="微软雅黑" panose="020B0503020204020204" charset="-122"/>
                <a:ea typeface="微软雅黑" panose="020B0503020204020204" charset="-122"/>
              </a:rPr>
              <a:t>量升高</a:t>
            </a:r>
          </a:p>
        </p:txBody>
      </p:sp>
      <p:grpSp>
        <p:nvGrpSpPr>
          <p:cNvPr id="56" name="组合 55"/>
          <p:cNvGrpSpPr/>
          <p:nvPr>
            <p:custDataLst>
              <p:tags r:id="rId7"/>
            </p:custDataLst>
          </p:nvPr>
        </p:nvGrpSpPr>
        <p:grpSpPr>
          <a:xfrm>
            <a:off x="9058094" y="2718254"/>
            <a:ext cx="1906341" cy="1439508"/>
            <a:chOff x="8544678" y="2965262"/>
            <a:chExt cx="1906992" cy="1440000"/>
          </a:xfrm>
        </p:grpSpPr>
        <p:sp>
          <p:nvSpPr>
            <p:cNvPr id="57" name="弧形 56"/>
            <p:cNvSpPr/>
            <p:nvPr>
              <p:custDataLst>
                <p:tags r:id="rId30"/>
              </p:custDataLst>
            </p:nvPr>
          </p:nvSpPr>
          <p:spPr>
            <a:xfrm>
              <a:off x="8544678" y="2965262"/>
              <a:ext cx="1440000" cy="1440000"/>
            </a:xfrm>
            <a:prstGeom prst="arc">
              <a:avLst/>
            </a:prstGeom>
            <a:ln w="38100">
              <a:solidFill>
                <a:srgbClr val="FF0000"/>
              </a:solidFill>
              <a:headEnd type="triangle"/>
              <a:tailEnd type="none"/>
            </a:ln>
          </p:spPr>
          <p:style>
            <a:lnRef idx="1">
              <a:schemeClr val="dk1"/>
            </a:lnRef>
            <a:fillRef idx="0">
              <a:schemeClr val="dk1"/>
            </a:fillRef>
            <a:effectRef idx="0">
              <a:schemeClr val="dk1"/>
            </a:effectRef>
            <a:fontRef idx="minor">
              <a:schemeClr val="tx1"/>
            </a:fontRef>
          </p:style>
          <p:txBody>
            <a:bodyPr rtlCol="0" anchor="ctr"/>
            <a:lstStyle/>
            <a:p>
              <a:pPr algn="ctr"/>
              <a:endParaRPr lang="zh-CN" altLang="en-US"/>
            </a:p>
          </p:txBody>
        </p:sp>
        <p:sp>
          <p:nvSpPr>
            <p:cNvPr id="58" name="文本框 57"/>
            <p:cNvSpPr txBox="1"/>
            <p:nvPr>
              <p:custDataLst>
                <p:tags r:id="rId31"/>
              </p:custDataLst>
            </p:nvPr>
          </p:nvSpPr>
          <p:spPr>
            <a:xfrm>
              <a:off x="9811371" y="2989235"/>
              <a:ext cx="640299" cy="368426"/>
            </a:xfrm>
            <a:prstGeom prst="rect">
              <a:avLst/>
            </a:prstGeom>
            <a:noFill/>
          </p:spPr>
          <p:txBody>
            <a:bodyPr wrap="none" rtlCol="0">
              <a:spAutoFit/>
            </a:bodyPr>
            <a:lstStyle/>
            <a:p>
              <a:r>
                <a:rPr lang="zh-CN" altLang="en-US" b="1">
                  <a:solidFill>
                    <a:srgbClr val="FF0000"/>
                  </a:solidFill>
                  <a:latin typeface="微软雅黑" panose="020B0503020204020204" charset="-122"/>
                  <a:ea typeface="微软雅黑" panose="020B0503020204020204" charset="-122"/>
                </a:rPr>
                <a:t>促进</a:t>
              </a:r>
            </a:p>
          </p:txBody>
        </p:sp>
      </p:grpSp>
      <p:grpSp>
        <p:nvGrpSpPr>
          <p:cNvPr id="59" name="组合 58"/>
          <p:cNvGrpSpPr/>
          <p:nvPr>
            <p:custDataLst>
              <p:tags r:id="rId8"/>
            </p:custDataLst>
          </p:nvPr>
        </p:nvGrpSpPr>
        <p:grpSpPr>
          <a:xfrm>
            <a:off x="9288958" y="2881543"/>
            <a:ext cx="1079631" cy="1079631"/>
            <a:chOff x="10595165" y="5395783"/>
            <a:chExt cx="1080000" cy="1080000"/>
          </a:xfrm>
        </p:grpSpPr>
        <p:sp>
          <p:nvSpPr>
            <p:cNvPr id="60" name="弧形 59"/>
            <p:cNvSpPr/>
            <p:nvPr>
              <p:custDataLst>
                <p:tags r:id="rId28"/>
              </p:custDataLst>
            </p:nvPr>
          </p:nvSpPr>
          <p:spPr>
            <a:xfrm rot="10800000" flipH="1" flipV="1">
              <a:off x="10595165" y="5395783"/>
              <a:ext cx="1080000" cy="1080000"/>
            </a:xfrm>
            <a:prstGeom prst="arc">
              <a:avLst/>
            </a:prstGeom>
            <a:ln w="38100">
              <a:solidFill>
                <a:srgbClr val="FF0000"/>
              </a:solidFill>
              <a:prstDash val="sysDash"/>
              <a:headEnd type="none"/>
              <a:tailEnd type="triangle"/>
            </a:ln>
          </p:spPr>
          <p:style>
            <a:lnRef idx="1">
              <a:schemeClr val="dk1"/>
            </a:lnRef>
            <a:fillRef idx="0">
              <a:schemeClr val="dk1"/>
            </a:fillRef>
            <a:effectRef idx="0">
              <a:schemeClr val="dk1"/>
            </a:effectRef>
            <a:fontRef idx="minor">
              <a:schemeClr val="tx1"/>
            </a:fontRef>
          </p:style>
          <p:txBody>
            <a:bodyPr rtlCol="0" anchor="ctr"/>
            <a:lstStyle/>
            <a:p>
              <a:pPr algn="ctr"/>
              <a:endParaRPr lang="zh-CN" altLang="en-US"/>
            </a:p>
          </p:txBody>
        </p:sp>
        <p:sp>
          <p:nvSpPr>
            <p:cNvPr id="61" name="文本框 60"/>
            <p:cNvSpPr txBox="1"/>
            <p:nvPr>
              <p:custDataLst>
                <p:tags r:id="rId29"/>
              </p:custDataLst>
            </p:nvPr>
          </p:nvSpPr>
          <p:spPr>
            <a:xfrm>
              <a:off x="10960115" y="5534815"/>
              <a:ext cx="640299" cy="368426"/>
            </a:xfrm>
            <a:prstGeom prst="rect">
              <a:avLst/>
            </a:prstGeom>
            <a:noFill/>
            <a:ln>
              <a:noFill/>
            </a:ln>
          </p:spPr>
          <p:txBody>
            <a:bodyPr wrap="none" rtlCol="0">
              <a:spAutoFit/>
            </a:bodyPr>
            <a:lstStyle/>
            <a:p>
              <a:r>
                <a:rPr lang="zh-CN" altLang="en-US" b="1">
                  <a:solidFill>
                    <a:srgbClr val="0070C0"/>
                  </a:solidFill>
                  <a:latin typeface="微软雅黑" panose="020B0503020204020204" charset="-122"/>
                  <a:ea typeface="微软雅黑" panose="020B0503020204020204" charset="-122"/>
                </a:rPr>
                <a:t>抑制</a:t>
              </a:r>
            </a:p>
          </p:txBody>
        </p:sp>
      </p:grpSp>
      <p:sp>
        <p:nvSpPr>
          <p:cNvPr id="41" name="文本框 40"/>
          <p:cNvSpPr txBox="1"/>
          <p:nvPr>
            <p:custDataLst>
              <p:tags r:id="rId9"/>
            </p:custDataLst>
          </p:nvPr>
        </p:nvSpPr>
        <p:spPr>
          <a:xfrm>
            <a:off x="10225187" y="3469708"/>
            <a:ext cx="1960880" cy="953135"/>
          </a:xfrm>
          <a:prstGeom prst="rect">
            <a:avLst/>
          </a:prstGeom>
          <a:noFill/>
          <a:ln>
            <a:solidFill>
              <a:schemeClr val="tx1"/>
            </a:solidFill>
          </a:ln>
        </p:spPr>
        <p:txBody>
          <a:bodyPr wrap="none" rtlCol="0">
            <a:spAutoFit/>
          </a:bodyPr>
          <a:lstStyle/>
          <a:p>
            <a:pPr algn="ctr"/>
            <a:r>
              <a:rPr lang="zh-CN" altLang="en-US" sz="2800" b="1">
                <a:latin typeface="微软雅黑" panose="020B0503020204020204" charset="-122"/>
                <a:ea typeface="微软雅黑" panose="020B0503020204020204" charset="-122"/>
              </a:rPr>
              <a:t>胰高血糖素</a:t>
            </a:r>
            <a:endParaRPr lang="en-US" altLang="zh-CN" sz="2800" b="1">
              <a:latin typeface="微软雅黑" panose="020B0503020204020204" charset="-122"/>
              <a:ea typeface="微软雅黑" panose="020B0503020204020204" charset="-122"/>
            </a:endParaRPr>
          </a:p>
          <a:p>
            <a:pPr algn="ctr"/>
            <a:r>
              <a:rPr lang="zh-CN" altLang="en-US" sz="2800" b="1">
                <a:latin typeface="微软雅黑" panose="020B0503020204020204" charset="-122"/>
                <a:ea typeface="微软雅黑" panose="020B0503020204020204" charset="-122"/>
              </a:rPr>
              <a:t>分泌增加</a:t>
            </a:r>
          </a:p>
        </p:txBody>
      </p:sp>
      <p:grpSp>
        <p:nvGrpSpPr>
          <p:cNvPr id="47" name="组合 46"/>
          <p:cNvGrpSpPr/>
          <p:nvPr>
            <p:custDataLst>
              <p:tags r:id="rId10"/>
            </p:custDataLst>
          </p:nvPr>
        </p:nvGrpSpPr>
        <p:grpSpPr>
          <a:xfrm>
            <a:off x="7160807" y="3728914"/>
            <a:ext cx="1916786" cy="1439509"/>
            <a:chOff x="6646744" y="3980713"/>
            <a:chExt cx="1917441" cy="1440000"/>
          </a:xfrm>
        </p:grpSpPr>
        <p:sp>
          <p:nvSpPr>
            <p:cNvPr id="48" name="弧形 47"/>
            <p:cNvSpPr/>
            <p:nvPr>
              <p:custDataLst>
                <p:tags r:id="rId26"/>
              </p:custDataLst>
            </p:nvPr>
          </p:nvSpPr>
          <p:spPr>
            <a:xfrm flipH="1" flipV="1">
              <a:off x="7124185" y="3980713"/>
              <a:ext cx="1440000" cy="1440000"/>
            </a:xfrm>
            <a:prstGeom prst="arc">
              <a:avLst/>
            </a:prstGeom>
            <a:ln w="38100">
              <a:headEnd type="triangle"/>
              <a:tailEnd type="none"/>
            </a:ln>
          </p:spPr>
          <p:style>
            <a:lnRef idx="1">
              <a:schemeClr val="dk1"/>
            </a:lnRef>
            <a:fillRef idx="0">
              <a:schemeClr val="dk1"/>
            </a:fillRef>
            <a:effectRef idx="0">
              <a:schemeClr val="dk1"/>
            </a:effectRef>
            <a:fontRef idx="minor">
              <a:schemeClr val="tx1"/>
            </a:fontRef>
          </p:style>
          <p:txBody>
            <a:bodyPr rtlCol="0" anchor="ctr"/>
            <a:lstStyle/>
            <a:p>
              <a:pPr algn="ctr"/>
              <a:endParaRPr lang="zh-CN" altLang="en-US"/>
            </a:p>
          </p:txBody>
        </p:sp>
        <p:sp>
          <p:nvSpPr>
            <p:cNvPr id="49" name="文本框 48"/>
            <p:cNvSpPr txBox="1"/>
            <p:nvPr>
              <p:custDataLst>
                <p:tags r:id="rId27"/>
              </p:custDataLst>
            </p:nvPr>
          </p:nvSpPr>
          <p:spPr>
            <a:xfrm>
              <a:off x="6646744" y="5019065"/>
              <a:ext cx="640299" cy="368426"/>
            </a:xfrm>
            <a:prstGeom prst="rect">
              <a:avLst/>
            </a:prstGeom>
            <a:noFill/>
          </p:spPr>
          <p:txBody>
            <a:bodyPr wrap="none" rtlCol="0">
              <a:spAutoFit/>
            </a:bodyPr>
            <a:lstStyle/>
            <a:p>
              <a:r>
                <a:rPr lang="zh-CN" altLang="en-US" b="1">
                  <a:solidFill>
                    <a:srgbClr val="FF0000"/>
                  </a:solidFill>
                  <a:latin typeface="+mj-ea"/>
                  <a:ea typeface="+mj-ea"/>
                </a:rPr>
                <a:t>促进</a:t>
              </a:r>
            </a:p>
          </p:txBody>
        </p:sp>
      </p:grpSp>
      <p:grpSp>
        <p:nvGrpSpPr>
          <p:cNvPr id="50" name="组合 49"/>
          <p:cNvGrpSpPr/>
          <p:nvPr>
            <p:custDataLst>
              <p:tags r:id="rId11"/>
            </p:custDataLst>
          </p:nvPr>
        </p:nvGrpSpPr>
        <p:grpSpPr>
          <a:xfrm>
            <a:off x="7764167" y="3961174"/>
            <a:ext cx="1079631" cy="1079631"/>
            <a:chOff x="7293851" y="4150551"/>
            <a:chExt cx="1080000" cy="1080000"/>
          </a:xfrm>
        </p:grpSpPr>
        <p:sp>
          <p:nvSpPr>
            <p:cNvPr id="51" name="弧形 50"/>
            <p:cNvSpPr/>
            <p:nvPr>
              <p:custDataLst>
                <p:tags r:id="rId24"/>
              </p:custDataLst>
            </p:nvPr>
          </p:nvSpPr>
          <p:spPr>
            <a:xfrm flipH="1" flipV="1">
              <a:off x="7293851" y="4150551"/>
              <a:ext cx="1080000" cy="1080000"/>
            </a:xfrm>
            <a:prstGeom prst="arc">
              <a:avLst/>
            </a:prstGeom>
            <a:ln w="38100">
              <a:prstDash val="sysDash"/>
              <a:headEnd type="none"/>
              <a:tailEnd type="triangle"/>
            </a:ln>
          </p:spPr>
          <p:style>
            <a:lnRef idx="1">
              <a:schemeClr val="dk1"/>
            </a:lnRef>
            <a:fillRef idx="0">
              <a:schemeClr val="dk1"/>
            </a:fillRef>
            <a:effectRef idx="0">
              <a:schemeClr val="dk1"/>
            </a:effectRef>
            <a:fontRef idx="minor">
              <a:schemeClr val="tx1"/>
            </a:fontRef>
          </p:style>
          <p:txBody>
            <a:bodyPr rtlCol="0" anchor="ctr"/>
            <a:lstStyle/>
            <a:p>
              <a:pPr algn="ctr"/>
              <a:endParaRPr lang="zh-CN" altLang="en-US"/>
            </a:p>
          </p:txBody>
        </p:sp>
        <p:sp>
          <p:nvSpPr>
            <p:cNvPr id="52" name="文本框 51"/>
            <p:cNvSpPr txBox="1"/>
            <p:nvPr>
              <p:custDataLst>
                <p:tags r:id="rId25"/>
              </p:custDataLst>
            </p:nvPr>
          </p:nvSpPr>
          <p:spPr>
            <a:xfrm>
              <a:off x="7351906" y="4750627"/>
              <a:ext cx="640299" cy="368426"/>
            </a:xfrm>
            <a:prstGeom prst="rect">
              <a:avLst/>
            </a:prstGeom>
            <a:noFill/>
          </p:spPr>
          <p:txBody>
            <a:bodyPr wrap="none" rtlCol="0">
              <a:spAutoFit/>
            </a:bodyPr>
            <a:lstStyle/>
            <a:p>
              <a:r>
                <a:rPr lang="zh-CN" altLang="en-US" b="1">
                  <a:solidFill>
                    <a:srgbClr val="0070C0"/>
                  </a:solidFill>
                  <a:latin typeface="微软雅黑" panose="020B0503020204020204" charset="-122"/>
                  <a:ea typeface="微软雅黑" panose="020B0503020204020204" charset="-122"/>
                </a:rPr>
                <a:t>抑制</a:t>
              </a:r>
            </a:p>
          </p:txBody>
        </p:sp>
      </p:grpSp>
      <p:cxnSp>
        <p:nvCxnSpPr>
          <p:cNvPr id="69" name="直接箭头连接符 68"/>
          <p:cNvCxnSpPr/>
          <p:nvPr>
            <p:custDataLst>
              <p:tags r:id="rId12"/>
            </p:custDataLst>
          </p:nvPr>
        </p:nvCxnSpPr>
        <p:spPr>
          <a:xfrm flipH="1">
            <a:off x="9140420" y="3201494"/>
            <a:ext cx="0" cy="26801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7" name="直接箭头连接符 66"/>
          <p:cNvCxnSpPr/>
          <p:nvPr>
            <p:custDataLst>
              <p:tags r:id="rId13"/>
            </p:custDataLst>
          </p:nvPr>
        </p:nvCxnSpPr>
        <p:spPr>
          <a:xfrm flipH="1" flipV="1">
            <a:off x="9016504" y="3201494"/>
            <a:ext cx="0" cy="268009"/>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grpSp>
        <p:nvGrpSpPr>
          <p:cNvPr id="62" name="组合 61"/>
          <p:cNvGrpSpPr/>
          <p:nvPr>
            <p:custDataLst>
              <p:tags r:id="rId14"/>
            </p:custDataLst>
          </p:nvPr>
        </p:nvGrpSpPr>
        <p:grpSpPr>
          <a:xfrm>
            <a:off x="7571157" y="3462521"/>
            <a:ext cx="3027680" cy="2755579"/>
            <a:chOff x="7027389" y="3716768"/>
            <a:chExt cx="3028714" cy="2756520"/>
          </a:xfrm>
        </p:grpSpPr>
        <p:sp>
          <p:nvSpPr>
            <p:cNvPr id="63" name="文本框 62"/>
            <p:cNvSpPr txBox="1"/>
            <p:nvPr>
              <p:custDataLst>
                <p:tags r:id="rId22"/>
              </p:custDataLst>
            </p:nvPr>
          </p:nvSpPr>
          <p:spPr>
            <a:xfrm>
              <a:off x="7027389" y="5951140"/>
              <a:ext cx="3028714" cy="522148"/>
            </a:xfrm>
            <a:prstGeom prst="rect">
              <a:avLst/>
            </a:prstGeom>
            <a:noFill/>
          </p:spPr>
          <p:txBody>
            <a:bodyPr wrap="none" rtlCol="0">
              <a:spAutoFit/>
            </a:bodyPr>
            <a:lstStyle/>
            <a:p>
              <a:pPr algn="ctr"/>
              <a:r>
                <a:rPr lang="zh-CN" altLang="en-US" sz="2800" b="1">
                  <a:latin typeface="微软雅黑" panose="020B0503020204020204" charset="-122"/>
                  <a:ea typeface="微软雅黑" panose="020B0503020204020204" charset="-122"/>
                </a:rPr>
                <a:t>血糖反馈调节过程</a:t>
              </a:r>
            </a:p>
          </p:txBody>
        </p:sp>
        <p:sp>
          <p:nvSpPr>
            <p:cNvPr id="64" name="文本框 63"/>
            <p:cNvSpPr txBox="1"/>
            <p:nvPr>
              <p:custDataLst>
                <p:tags r:id="rId23"/>
              </p:custDataLst>
            </p:nvPr>
          </p:nvSpPr>
          <p:spPr>
            <a:xfrm>
              <a:off x="7938307" y="3716768"/>
              <a:ext cx="1250107" cy="953461"/>
            </a:xfrm>
            <a:prstGeom prst="rect">
              <a:avLst/>
            </a:prstGeom>
            <a:noFill/>
            <a:ln>
              <a:solidFill>
                <a:schemeClr val="tx1"/>
              </a:solidFill>
            </a:ln>
          </p:spPr>
          <p:txBody>
            <a:bodyPr wrap="none" rtlCol="0">
              <a:spAutoFit/>
            </a:bodyPr>
            <a:lstStyle/>
            <a:p>
              <a:r>
                <a:rPr lang="zh-CN" altLang="en-US" sz="2800" b="1">
                  <a:latin typeface="微软雅黑" panose="020B0503020204020204" charset="-122"/>
                  <a:ea typeface="微软雅黑" panose="020B0503020204020204" charset="-122"/>
                </a:rPr>
                <a:t>血糖含</a:t>
              </a:r>
              <a:endParaRPr lang="en-US" altLang="zh-CN" sz="2800" b="1">
                <a:latin typeface="微软雅黑" panose="020B0503020204020204" charset="-122"/>
                <a:ea typeface="微软雅黑" panose="020B0503020204020204" charset="-122"/>
              </a:endParaRPr>
            </a:p>
            <a:p>
              <a:r>
                <a:rPr lang="zh-CN" altLang="en-US" sz="2800" b="1">
                  <a:latin typeface="微软雅黑" panose="020B0503020204020204" charset="-122"/>
                  <a:ea typeface="微软雅黑" panose="020B0503020204020204" charset="-122"/>
                </a:rPr>
                <a:t>量正常</a:t>
              </a:r>
            </a:p>
          </p:txBody>
        </p:sp>
      </p:grpSp>
      <p:sp>
        <p:nvSpPr>
          <p:cNvPr id="46" name="文本框 45"/>
          <p:cNvSpPr txBox="1"/>
          <p:nvPr>
            <p:custDataLst>
              <p:tags r:id="rId15"/>
            </p:custDataLst>
          </p:nvPr>
        </p:nvSpPr>
        <p:spPr>
          <a:xfrm>
            <a:off x="8451929" y="4691295"/>
            <a:ext cx="1249680" cy="953135"/>
          </a:xfrm>
          <a:prstGeom prst="rect">
            <a:avLst/>
          </a:prstGeom>
          <a:noFill/>
          <a:ln>
            <a:solidFill>
              <a:schemeClr val="tx1"/>
            </a:solidFill>
          </a:ln>
        </p:spPr>
        <p:txBody>
          <a:bodyPr wrap="none" rtlCol="0">
            <a:spAutoFit/>
          </a:bodyPr>
          <a:lstStyle/>
          <a:p>
            <a:r>
              <a:rPr lang="zh-CN" altLang="en-US" sz="2800" b="1">
                <a:latin typeface="微软雅黑" panose="020B0503020204020204" charset="-122"/>
                <a:ea typeface="微软雅黑" panose="020B0503020204020204" charset="-122"/>
              </a:rPr>
              <a:t>血糖含</a:t>
            </a:r>
            <a:endParaRPr lang="en-US" altLang="zh-CN" sz="2800" b="1">
              <a:latin typeface="微软雅黑" panose="020B0503020204020204" charset="-122"/>
              <a:ea typeface="微软雅黑" panose="020B0503020204020204" charset="-122"/>
            </a:endParaRPr>
          </a:p>
          <a:p>
            <a:r>
              <a:rPr lang="zh-CN" altLang="en-US" sz="2800" b="1">
                <a:latin typeface="微软雅黑" panose="020B0503020204020204" charset="-122"/>
                <a:ea typeface="微软雅黑" panose="020B0503020204020204" charset="-122"/>
              </a:rPr>
              <a:t>量降低</a:t>
            </a:r>
          </a:p>
        </p:txBody>
      </p:sp>
      <p:cxnSp>
        <p:nvCxnSpPr>
          <p:cNvPr id="65" name="直接箭头连接符 64"/>
          <p:cNvCxnSpPr/>
          <p:nvPr>
            <p:custDataLst>
              <p:tags r:id="rId16"/>
            </p:custDataLst>
          </p:nvPr>
        </p:nvCxnSpPr>
        <p:spPr>
          <a:xfrm flipH="1" flipV="1">
            <a:off x="9016504" y="4423285"/>
            <a:ext cx="0" cy="268010"/>
          </a:xfrm>
          <a:prstGeom prst="straightConnector1">
            <a:avLst/>
          </a:prstGeom>
          <a:ln w="38100">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68" name="直接箭头连接符 67"/>
          <p:cNvCxnSpPr/>
          <p:nvPr>
            <p:custDataLst>
              <p:tags r:id="rId17"/>
            </p:custDataLst>
          </p:nvPr>
        </p:nvCxnSpPr>
        <p:spPr>
          <a:xfrm flipH="1">
            <a:off x="9140420" y="4414398"/>
            <a:ext cx="0" cy="26801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nvGrpSpPr>
          <p:cNvPr id="53" name="组合 52"/>
          <p:cNvGrpSpPr/>
          <p:nvPr>
            <p:custDataLst>
              <p:tags r:id="rId18"/>
            </p:custDataLst>
          </p:nvPr>
        </p:nvGrpSpPr>
        <p:grpSpPr>
          <a:xfrm>
            <a:off x="9073633" y="3728914"/>
            <a:ext cx="1896801" cy="1439509"/>
            <a:chOff x="8541746" y="3980713"/>
            <a:chExt cx="1897448" cy="1440000"/>
          </a:xfrm>
        </p:grpSpPr>
        <p:sp>
          <p:nvSpPr>
            <p:cNvPr id="54" name="弧形 53"/>
            <p:cNvSpPr/>
            <p:nvPr>
              <p:custDataLst>
                <p:tags r:id="rId20"/>
              </p:custDataLst>
            </p:nvPr>
          </p:nvSpPr>
          <p:spPr>
            <a:xfrm rot="5400000">
              <a:off x="8541746" y="3980713"/>
              <a:ext cx="1440000" cy="1440000"/>
            </a:xfrm>
            <a:prstGeom prst="arc">
              <a:avLst/>
            </a:prstGeom>
            <a:ln w="38100">
              <a:solidFill>
                <a:srgbClr val="FF0000"/>
              </a:solidFill>
              <a:headEnd type="triangle"/>
              <a:tailEnd type="none"/>
            </a:ln>
          </p:spPr>
          <p:style>
            <a:lnRef idx="1">
              <a:schemeClr val="dk1"/>
            </a:lnRef>
            <a:fillRef idx="0">
              <a:schemeClr val="dk1"/>
            </a:fillRef>
            <a:effectRef idx="0">
              <a:schemeClr val="dk1"/>
            </a:effectRef>
            <a:fontRef idx="minor">
              <a:schemeClr val="tx1"/>
            </a:fontRef>
          </p:style>
          <p:txBody>
            <a:bodyPr rtlCol="0" anchor="ctr"/>
            <a:lstStyle/>
            <a:p>
              <a:pPr algn="ctr"/>
              <a:endParaRPr lang="zh-CN" altLang="en-US"/>
            </a:p>
          </p:txBody>
        </p:sp>
        <p:sp>
          <p:nvSpPr>
            <p:cNvPr id="55" name="文本框 54"/>
            <p:cNvSpPr txBox="1"/>
            <p:nvPr>
              <p:custDataLst>
                <p:tags r:id="rId21"/>
              </p:custDataLst>
            </p:nvPr>
          </p:nvSpPr>
          <p:spPr>
            <a:xfrm>
              <a:off x="9798896" y="5019065"/>
              <a:ext cx="640298" cy="368426"/>
            </a:xfrm>
            <a:prstGeom prst="rect">
              <a:avLst/>
            </a:prstGeom>
            <a:noFill/>
          </p:spPr>
          <p:txBody>
            <a:bodyPr wrap="none" rtlCol="0">
              <a:spAutoFit/>
            </a:bodyPr>
            <a:lstStyle/>
            <a:p>
              <a:r>
                <a:rPr lang="zh-CN" altLang="en-US" b="1">
                  <a:solidFill>
                    <a:srgbClr val="FF0000"/>
                  </a:solidFill>
                  <a:latin typeface="微软雅黑" panose="020B0503020204020204" charset="-122"/>
                  <a:ea typeface="微软雅黑" panose="020B0503020204020204" charset="-122"/>
                </a:rPr>
                <a:t>促进</a:t>
              </a:r>
            </a:p>
          </p:txBody>
        </p:sp>
      </p:grpSp>
      <p:sp>
        <p:nvSpPr>
          <p:cNvPr id="2" name="矩形 1"/>
          <p:cNvSpPr/>
          <p:nvPr/>
        </p:nvSpPr>
        <p:spPr>
          <a:xfrm>
            <a:off x="1332126" y="1641806"/>
            <a:ext cx="10646978" cy="975179"/>
          </a:xfrm>
          <a:prstGeom prst="rect">
            <a:avLst/>
          </a:prstGeom>
        </p:spPr>
        <p:txBody>
          <a:bodyPr wrap="square">
            <a:noAutofit/>
          </a:bodyPr>
          <a:lstStyle/>
          <a:p>
            <a:pPr indent="0" algn="just" fontAlgn="auto">
              <a:lnSpc>
                <a:spcPct val="100000"/>
              </a:lnSpc>
              <a:spcAft>
                <a:spcPct val="0"/>
              </a:spcAft>
            </a:pPr>
            <a:r>
              <a:rPr lang="zh-CN" altLang="zh-CN" sz="2800" b="1" kern="100">
                <a:latin typeface="微软雅黑" panose="020B0503020204020204" charset="-122"/>
                <a:ea typeface="微软雅黑" panose="020B0503020204020204" charset="-122"/>
                <a:cs typeface="微软雅黑" panose="020B0503020204020204" charset="-122"/>
                <a:sym typeface="+mn-ea"/>
              </a:rPr>
              <a:t>在维持机体内环境稳态中起重要作用，在生物体中更常见。</a:t>
            </a:r>
            <a:endParaRPr lang="zh-CN" altLang="zh-CN" sz="2800" b="1" kern="100">
              <a:latin typeface="微软雅黑" panose="020B0503020204020204" charset="-122"/>
              <a:ea typeface="微软雅黑" panose="020B0503020204020204" charset="-122"/>
              <a:cs typeface="微软雅黑" panose="020B0503020204020204" charset="-122"/>
            </a:endParaRPr>
          </a:p>
        </p:txBody>
      </p:sp>
      <p:sp>
        <p:nvSpPr>
          <p:cNvPr id="15" name="文本框 14"/>
          <p:cNvSpPr txBox="1"/>
          <p:nvPr>
            <p:custDataLst>
              <p:tags r:id="rId19"/>
            </p:custDataLst>
          </p:nvPr>
        </p:nvSpPr>
        <p:spPr>
          <a:xfrm>
            <a:off x="65569" y="1146598"/>
            <a:ext cx="1944010" cy="572029"/>
          </a:xfrm>
          <a:prstGeom prst="rect">
            <a:avLst/>
          </a:prstGeom>
          <a:noFill/>
        </p:spPr>
        <p:txBody>
          <a:bodyPr wrap="square" rtlCol="0">
            <a:noAutofit/>
          </a:bodyPr>
          <a:lstStyle/>
          <a:p>
            <a:pPr marL="457200" indent="-457200" algn="l">
              <a:lnSpc>
                <a:spcPct val="100000"/>
              </a:lnSpc>
              <a:buFont typeface="Wingdings" panose="05000000000000000000" charset="0"/>
              <a:buChar char="u"/>
            </a:pPr>
            <a:r>
              <a:rPr lang="zh-CN" altLang="en-US" sz="2800" b="1" smtClean="0">
                <a:solidFill>
                  <a:srgbClr val="FF0000"/>
                </a:solidFill>
                <a:latin typeface="Arial Black" panose="020B0A04020102020204" charset="0"/>
                <a:ea typeface="微软雅黑" panose="020B0503020204020204" charset="-122"/>
                <a:cs typeface="宋体" panose="02010600030101010101" pitchFamily="2" charset="-122"/>
                <a:sym typeface="+mn-ea"/>
              </a:rPr>
              <a:t>负反馈：</a:t>
            </a:r>
          </a:p>
        </p:txBody>
      </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additive="base">
                                        <p:cTn id="25" dur="500" fill="hold"/>
                                        <p:tgtEl>
                                          <p:spTgt spid="2"/>
                                        </p:tgtEl>
                                        <p:attrNameLst>
                                          <p:attrName>ppt_x</p:attrName>
                                        </p:attrNameLst>
                                      </p:cBhvr>
                                      <p:tavLst>
                                        <p:tav tm="0">
                                          <p:val>
                                            <p:strVal val="#ppt_x"/>
                                          </p:val>
                                        </p:tav>
                                        <p:tav tm="100000">
                                          <p:val>
                                            <p:strVal val="#ppt_x"/>
                                          </p:val>
                                        </p:tav>
                                      </p:tavLst>
                                    </p:anim>
                                    <p:anim calcmode="lin" valueType="num">
                                      <p:cBhvr additive="base">
                                        <p:cTn id="2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62"/>
                                        </p:tgtEl>
                                        <p:attrNameLst>
                                          <p:attrName>style.visibility</p:attrName>
                                        </p:attrNameLst>
                                      </p:cBhvr>
                                      <p:to>
                                        <p:strVal val="visible"/>
                                      </p:to>
                                    </p:set>
                                    <p:anim calcmode="lin" valueType="num">
                                      <p:cBhvr additive="base">
                                        <p:cTn id="31" dur="500" fill="hold"/>
                                        <p:tgtEl>
                                          <p:spTgt spid="62"/>
                                        </p:tgtEl>
                                        <p:attrNameLst>
                                          <p:attrName>ppt_x</p:attrName>
                                        </p:attrNameLst>
                                      </p:cBhvr>
                                      <p:tavLst>
                                        <p:tav tm="0">
                                          <p:val>
                                            <p:strVal val="#ppt_x"/>
                                          </p:val>
                                        </p:tav>
                                        <p:tav tm="100000">
                                          <p:val>
                                            <p:strVal val="#ppt_x"/>
                                          </p:val>
                                        </p:tav>
                                      </p:tavLst>
                                    </p:anim>
                                    <p:anim calcmode="lin" valueType="num">
                                      <p:cBhvr additive="base">
                                        <p:cTn id="32" dur="500" fill="hold"/>
                                        <p:tgtEl>
                                          <p:spTgt spid="62"/>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65"/>
                                        </p:tgtEl>
                                        <p:attrNameLst>
                                          <p:attrName>style.visibility</p:attrName>
                                        </p:attrNameLst>
                                      </p:cBhvr>
                                      <p:to>
                                        <p:strVal val="visible"/>
                                      </p:to>
                                    </p:set>
                                    <p:anim calcmode="lin" valueType="num">
                                      <p:cBhvr additive="base">
                                        <p:cTn id="35" dur="500" fill="hold"/>
                                        <p:tgtEl>
                                          <p:spTgt spid="65"/>
                                        </p:tgtEl>
                                        <p:attrNameLst>
                                          <p:attrName>ppt_x</p:attrName>
                                        </p:attrNameLst>
                                      </p:cBhvr>
                                      <p:tavLst>
                                        <p:tav tm="0">
                                          <p:val>
                                            <p:strVal val="#ppt_x"/>
                                          </p:val>
                                        </p:tav>
                                        <p:tav tm="100000">
                                          <p:val>
                                            <p:strVal val="#ppt_x"/>
                                          </p:val>
                                        </p:tav>
                                      </p:tavLst>
                                    </p:anim>
                                    <p:anim calcmode="lin" valueType="num">
                                      <p:cBhvr additive="base">
                                        <p:cTn id="36" dur="500" fill="hold"/>
                                        <p:tgtEl>
                                          <p:spTgt spid="65"/>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68"/>
                                        </p:tgtEl>
                                        <p:attrNameLst>
                                          <p:attrName>style.visibility</p:attrName>
                                        </p:attrNameLst>
                                      </p:cBhvr>
                                      <p:to>
                                        <p:strVal val="visible"/>
                                      </p:to>
                                    </p:set>
                                    <p:anim calcmode="lin" valueType="num">
                                      <p:cBhvr additive="base">
                                        <p:cTn id="39" dur="500" fill="hold"/>
                                        <p:tgtEl>
                                          <p:spTgt spid="68"/>
                                        </p:tgtEl>
                                        <p:attrNameLst>
                                          <p:attrName>ppt_x</p:attrName>
                                        </p:attrNameLst>
                                      </p:cBhvr>
                                      <p:tavLst>
                                        <p:tav tm="0">
                                          <p:val>
                                            <p:strVal val="#ppt_x"/>
                                          </p:val>
                                        </p:tav>
                                        <p:tav tm="100000">
                                          <p:val>
                                            <p:strVal val="#ppt_x"/>
                                          </p:val>
                                        </p:tav>
                                      </p:tavLst>
                                    </p:anim>
                                    <p:anim calcmode="lin" valueType="num">
                                      <p:cBhvr additive="base">
                                        <p:cTn id="40" dur="500" fill="hold"/>
                                        <p:tgtEl>
                                          <p:spTgt spid="68"/>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46"/>
                                        </p:tgtEl>
                                        <p:attrNameLst>
                                          <p:attrName>style.visibility</p:attrName>
                                        </p:attrNameLst>
                                      </p:cBhvr>
                                      <p:to>
                                        <p:strVal val="visible"/>
                                      </p:to>
                                    </p:set>
                                    <p:anim calcmode="lin" valueType="num">
                                      <p:cBhvr additive="base">
                                        <p:cTn id="43" dur="500" fill="hold"/>
                                        <p:tgtEl>
                                          <p:spTgt spid="46"/>
                                        </p:tgtEl>
                                        <p:attrNameLst>
                                          <p:attrName>ppt_x</p:attrName>
                                        </p:attrNameLst>
                                      </p:cBhvr>
                                      <p:tavLst>
                                        <p:tav tm="0">
                                          <p:val>
                                            <p:strVal val="#ppt_x"/>
                                          </p:val>
                                        </p:tav>
                                        <p:tav tm="100000">
                                          <p:val>
                                            <p:strVal val="#ppt_x"/>
                                          </p:val>
                                        </p:tav>
                                      </p:tavLst>
                                    </p:anim>
                                    <p:anim calcmode="lin" valueType="num">
                                      <p:cBhvr additive="base">
                                        <p:cTn id="44" dur="500" fill="hold"/>
                                        <p:tgtEl>
                                          <p:spTgt spid="46"/>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47"/>
                                        </p:tgtEl>
                                        <p:attrNameLst>
                                          <p:attrName>style.visibility</p:attrName>
                                        </p:attrNameLst>
                                      </p:cBhvr>
                                      <p:to>
                                        <p:strVal val="visible"/>
                                      </p:to>
                                    </p:set>
                                    <p:anim calcmode="lin" valueType="num">
                                      <p:cBhvr additive="base">
                                        <p:cTn id="47" dur="500" fill="hold"/>
                                        <p:tgtEl>
                                          <p:spTgt spid="47"/>
                                        </p:tgtEl>
                                        <p:attrNameLst>
                                          <p:attrName>ppt_x</p:attrName>
                                        </p:attrNameLst>
                                      </p:cBhvr>
                                      <p:tavLst>
                                        <p:tav tm="0">
                                          <p:val>
                                            <p:strVal val="#ppt_x"/>
                                          </p:val>
                                        </p:tav>
                                        <p:tav tm="100000">
                                          <p:val>
                                            <p:strVal val="#ppt_x"/>
                                          </p:val>
                                        </p:tav>
                                      </p:tavLst>
                                    </p:anim>
                                    <p:anim calcmode="lin" valueType="num">
                                      <p:cBhvr additive="base">
                                        <p:cTn id="48" dur="500" fill="hold"/>
                                        <p:tgtEl>
                                          <p:spTgt spid="47"/>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50"/>
                                        </p:tgtEl>
                                        <p:attrNameLst>
                                          <p:attrName>style.visibility</p:attrName>
                                        </p:attrNameLst>
                                      </p:cBhvr>
                                      <p:to>
                                        <p:strVal val="visible"/>
                                      </p:to>
                                    </p:set>
                                    <p:anim calcmode="lin" valueType="num">
                                      <p:cBhvr additive="base">
                                        <p:cTn id="51" dur="500" fill="hold"/>
                                        <p:tgtEl>
                                          <p:spTgt spid="50"/>
                                        </p:tgtEl>
                                        <p:attrNameLst>
                                          <p:attrName>ppt_x</p:attrName>
                                        </p:attrNameLst>
                                      </p:cBhvr>
                                      <p:tavLst>
                                        <p:tav tm="0">
                                          <p:val>
                                            <p:strVal val="#ppt_x"/>
                                          </p:val>
                                        </p:tav>
                                        <p:tav tm="100000">
                                          <p:val>
                                            <p:strVal val="#ppt_x"/>
                                          </p:val>
                                        </p:tav>
                                      </p:tavLst>
                                    </p:anim>
                                    <p:anim calcmode="lin" valueType="num">
                                      <p:cBhvr additive="base">
                                        <p:cTn id="52" dur="500" fill="hold"/>
                                        <p:tgtEl>
                                          <p:spTgt spid="50"/>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42"/>
                                        </p:tgtEl>
                                        <p:attrNameLst>
                                          <p:attrName>style.visibility</p:attrName>
                                        </p:attrNameLst>
                                      </p:cBhvr>
                                      <p:to>
                                        <p:strVal val="visible"/>
                                      </p:to>
                                    </p:set>
                                    <p:anim calcmode="lin" valueType="num">
                                      <p:cBhvr additive="base">
                                        <p:cTn id="55" dur="500" fill="hold"/>
                                        <p:tgtEl>
                                          <p:spTgt spid="42"/>
                                        </p:tgtEl>
                                        <p:attrNameLst>
                                          <p:attrName>ppt_x</p:attrName>
                                        </p:attrNameLst>
                                      </p:cBhvr>
                                      <p:tavLst>
                                        <p:tav tm="0">
                                          <p:val>
                                            <p:strVal val="#ppt_x"/>
                                          </p:val>
                                        </p:tav>
                                        <p:tav tm="100000">
                                          <p:val>
                                            <p:strVal val="#ppt_x"/>
                                          </p:val>
                                        </p:tav>
                                      </p:tavLst>
                                    </p:anim>
                                    <p:anim calcmode="lin" valueType="num">
                                      <p:cBhvr additive="base">
                                        <p:cTn id="56" dur="500" fill="hold"/>
                                        <p:tgtEl>
                                          <p:spTgt spid="42"/>
                                        </p:tgtEl>
                                        <p:attrNameLst>
                                          <p:attrName>ppt_y</p:attrName>
                                        </p:attrNameLst>
                                      </p:cBhvr>
                                      <p:tavLst>
                                        <p:tav tm="0">
                                          <p:val>
                                            <p:strVal val="1+#ppt_h/2"/>
                                          </p:val>
                                        </p:tav>
                                        <p:tav tm="100000">
                                          <p:val>
                                            <p:strVal val="#ppt_y"/>
                                          </p:val>
                                        </p:tav>
                                      </p:tavLst>
                                    </p:anim>
                                  </p:childTnLst>
                                </p:cTn>
                              </p:par>
                              <p:par>
                                <p:cTn id="57" presetID="2" presetClass="entr" presetSubtype="4" fill="hold" nodeType="withEffect">
                                  <p:stCondLst>
                                    <p:cond delay="0"/>
                                  </p:stCondLst>
                                  <p:childTnLst>
                                    <p:set>
                                      <p:cBhvr>
                                        <p:cTn id="58" dur="1" fill="hold">
                                          <p:stCondLst>
                                            <p:cond delay="0"/>
                                          </p:stCondLst>
                                        </p:cTn>
                                        <p:tgtEl>
                                          <p:spTgt spid="53"/>
                                        </p:tgtEl>
                                        <p:attrNameLst>
                                          <p:attrName>style.visibility</p:attrName>
                                        </p:attrNameLst>
                                      </p:cBhvr>
                                      <p:to>
                                        <p:strVal val="visible"/>
                                      </p:to>
                                    </p:set>
                                    <p:anim calcmode="lin" valueType="num">
                                      <p:cBhvr additive="base">
                                        <p:cTn id="59" dur="500" fill="hold"/>
                                        <p:tgtEl>
                                          <p:spTgt spid="53"/>
                                        </p:tgtEl>
                                        <p:attrNameLst>
                                          <p:attrName>ppt_x</p:attrName>
                                        </p:attrNameLst>
                                      </p:cBhvr>
                                      <p:tavLst>
                                        <p:tav tm="0">
                                          <p:val>
                                            <p:strVal val="#ppt_x"/>
                                          </p:val>
                                        </p:tav>
                                        <p:tav tm="100000">
                                          <p:val>
                                            <p:strVal val="#ppt_x"/>
                                          </p:val>
                                        </p:tav>
                                      </p:tavLst>
                                    </p:anim>
                                    <p:anim calcmode="lin" valueType="num">
                                      <p:cBhvr additive="base">
                                        <p:cTn id="60" dur="500" fill="hold"/>
                                        <p:tgtEl>
                                          <p:spTgt spid="53"/>
                                        </p:tgtEl>
                                        <p:attrNameLst>
                                          <p:attrName>ppt_y</p:attrName>
                                        </p:attrNameLst>
                                      </p:cBhvr>
                                      <p:tavLst>
                                        <p:tav tm="0">
                                          <p:val>
                                            <p:strVal val="1+#ppt_h/2"/>
                                          </p:val>
                                        </p:tav>
                                        <p:tav tm="100000">
                                          <p:val>
                                            <p:strVal val="#ppt_y"/>
                                          </p:val>
                                        </p:tav>
                                      </p:tavLst>
                                    </p:anim>
                                  </p:childTnLst>
                                </p:cTn>
                              </p:par>
                              <p:par>
                                <p:cTn id="61" presetID="2" presetClass="entr" presetSubtype="4" fill="hold" grpId="0" nodeType="withEffect">
                                  <p:stCondLst>
                                    <p:cond delay="0"/>
                                  </p:stCondLst>
                                  <p:childTnLst>
                                    <p:set>
                                      <p:cBhvr>
                                        <p:cTn id="62" dur="1" fill="hold">
                                          <p:stCondLst>
                                            <p:cond delay="0"/>
                                          </p:stCondLst>
                                        </p:cTn>
                                        <p:tgtEl>
                                          <p:spTgt spid="41"/>
                                        </p:tgtEl>
                                        <p:attrNameLst>
                                          <p:attrName>style.visibility</p:attrName>
                                        </p:attrNameLst>
                                      </p:cBhvr>
                                      <p:to>
                                        <p:strVal val="visible"/>
                                      </p:to>
                                    </p:set>
                                    <p:anim calcmode="lin" valueType="num">
                                      <p:cBhvr additive="base">
                                        <p:cTn id="63" dur="500" fill="hold"/>
                                        <p:tgtEl>
                                          <p:spTgt spid="41"/>
                                        </p:tgtEl>
                                        <p:attrNameLst>
                                          <p:attrName>ppt_x</p:attrName>
                                        </p:attrNameLst>
                                      </p:cBhvr>
                                      <p:tavLst>
                                        <p:tav tm="0">
                                          <p:val>
                                            <p:strVal val="#ppt_x"/>
                                          </p:val>
                                        </p:tav>
                                        <p:tav tm="100000">
                                          <p:val>
                                            <p:strVal val="#ppt_x"/>
                                          </p:val>
                                        </p:tav>
                                      </p:tavLst>
                                    </p:anim>
                                    <p:anim calcmode="lin" valueType="num">
                                      <p:cBhvr additive="base">
                                        <p:cTn id="64" dur="500" fill="hold"/>
                                        <p:tgtEl>
                                          <p:spTgt spid="41"/>
                                        </p:tgtEl>
                                        <p:attrNameLst>
                                          <p:attrName>ppt_y</p:attrName>
                                        </p:attrNameLst>
                                      </p:cBhvr>
                                      <p:tavLst>
                                        <p:tav tm="0">
                                          <p:val>
                                            <p:strVal val="1+#ppt_h/2"/>
                                          </p:val>
                                        </p:tav>
                                        <p:tav tm="100000">
                                          <p:val>
                                            <p:strVal val="#ppt_y"/>
                                          </p:val>
                                        </p:tav>
                                      </p:tavLst>
                                    </p:anim>
                                  </p:childTnLst>
                                </p:cTn>
                              </p:par>
                              <p:par>
                                <p:cTn id="65" presetID="2" presetClass="entr" presetSubtype="4" fill="hold" nodeType="withEffect">
                                  <p:stCondLst>
                                    <p:cond delay="0"/>
                                  </p:stCondLst>
                                  <p:childTnLst>
                                    <p:set>
                                      <p:cBhvr>
                                        <p:cTn id="66" dur="1" fill="hold">
                                          <p:stCondLst>
                                            <p:cond delay="0"/>
                                          </p:stCondLst>
                                        </p:cTn>
                                        <p:tgtEl>
                                          <p:spTgt spid="59"/>
                                        </p:tgtEl>
                                        <p:attrNameLst>
                                          <p:attrName>style.visibility</p:attrName>
                                        </p:attrNameLst>
                                      </p:cBhvr>
                                      <p:to>
                                        <p:strVal val="visible"/>
                                      </p:to>
                                    </p:set>
                                    <p:anim calcmode="lin" valueType="num">
                                      <p:cBhvr additive="base">
                                        <p:cTn id="67" dur="500" fill="hold"/>
                                        <p:tgtEl>
                                          <p:spTgt spid="59"/>
                                        </p:tgtEl>
                                        <p:attrNameLst>
                                          <p:attrName>ppt_x</p:attrName>
                                        </p:attrNameLst>
                                      </p:cBhvr>
                                      <p:tavLst>
                                        <p:tav tm="0">
                                          <p:val>
                                            <p:strVal val="#ppt_x"/>
                                          </p:val>
                                        </p:tav>
                                        <p:tav tm="100000">
                                          <p:val>
                                            <p:strVal val="#ppt_x"/>
                                          </p:val>
                                        </p:tav>
                                      </p:tavLst>
                                    </p:anim>
                                    <p:anim calcmode="lin" valueType="num">
                                      <p:cBhvr additive="base">
                                        <p:cTn id="68" dur="500" fill="hold"/>
                                        <p:tgtEl>
                                          <p:spTgt spid="59"/>
                                        </p:tgtEl>
                                        <p:attrNameLst>
                                          <p:attrName>ppt_y</p:attrName>
                                        </p:attrNameLst>
                                      </p:cBhvr>
                                      <p:tavLst>
                                        <p:tav tm="0">
                                          <p:val>
                                            <p:strVal val="1+#ppt_h/2"/>
                                          </p:val>
                                        </p:tav>
                                        <p:tav tm="100000">
                                          <p:val>
                                            <p:strVal val="#ppt_y"/>
                                          </p:val>
                                        </p:tav>
                                      </p:tavLst>
                                    </p:anim>
                                  </p:childTnLst>
                                </p:cTn>
                              </p:par>
                              <p:par>
                                <p:cTn id="69" presetID="2" presetClass="entr" presetSubtype="4" fill="hold" nodeType="withEffect">
                                  <p:stCondLst>
                                    <p:cond delay="0"/>
                                  </p:stCondLst>
                                  <p:childTnLst>
                                    <p:set>
                                      <p:cBhvr>
                                        <p:cTn id="70" dur="1" fill="hold">
                                          <p:stCondLst>
                                            <p:cond delay="0"/>
                                          </p:stCondLst>
                                        </p:cTn>
                                        <p:tgtEl>
                                          <p:spTgt spid="56"/>
                                        </p:tgtEl>
                                        <p:attrNameLst>
                                          <p:attrName>style.visibility</p:attrName>
                                        </p:attrNameLst>
                                      </p:cBhvr>
                                      <p:to>
                                        <p:strVal val="visible"/>
                                      </p:to>
                                    </p:set>
                                    <p:anim calcmode="lin" valueType="num">
                                      <p:cBhvr additive="base">
                                        <p:cTn id="71" dur="500" fill="hold"/>
                                        <p:tgtEl>
                                          <p:spTgt spid="56"/>
                                        </p:tgtEl>
                                        <p:attrNameLst>
                                          <p:attrName>ppt_x</p:attrName>
                                        </p:attrNameLst>
                                      </p:cBhvr>
                                      <p:tavLst>
                                        <p:tav tm="0">
                                          <p:val>
                                            <p:strVal val="#ppt_x"/>
                                          </p:val>
                                        </p:tav>
                                        <p:tav tm="100000">
                                          <p:val>
                                            <p:strVal val="#ppt_x"/>
                                          </p:val>
                                        </p:tav>
                                      </p:tavLst>
                                    </p:anim>
                                    <p:anim calcmode="lin" valueType="num">
                                      <p:cBhvr additive="base">
                                        <p:cTn id="72" dur="500" fill="hold"/>
                                        <p:tgtEl>
                                          <p:spTgt spid="56"/>
                                        </p:tgtEl>
                                        <p:attrNameLst>
                                          <p:attrName>ppt_y</p:attrName>
                                        </p:attrNameLst>
                                      </p:cBhvr>
                                      <p:tavLst>
                                        <p:tav tm="0">
                                          <p:val>
                                            <p:strVal val="1+#ppt_h/2"/>
                                          </p:val>
                                        </p:tav>
                                        <p:tav tm="100000">
                                          <p:val>
                                            <p:strVal val="#ppt_y"/>
                                          </p:val>
                                        </p:tav>
                                      </p:tavLst>
                                    </p:anim>
                                  </p:childTnLst>
                                </p:cTn>
                              </p:par>
                              <p:par>
                                <p:cTn id="73" presetID="2" presetClass="entr" presetSubtype="4" fill="hold" grpId="0" nodeType="withEffect">
                                  <p:stCondLst>
                                    <p:cond delay="0"/>
                                  </p:stCondLst>
                                  <p:childTnLst>
                                    <p:set>
                                      <p:cBhvr>
                                        <p:cTn id="74" dur="1" fill="hold">
                                          <p:stCondLst>
                                            <p:cond delay="0"/>
                                          </p:stCondLst>
                                        </p:cTn>
                                        <p:tgtEl>
                                          <p:spTgt spid="66"/>
                                        </p:tgtEl>
                                        <p:attrNameLst>
                                          <p:attrName>style.visibility</p:attrName>
                                        </p:attrNameLst>
                                      </p:cBhvr>
                                      <p:to>
                                        <p:strVal val="visible"/>
                                      </p:to>
                                    </p:set>
                                    <p:anim calcmode="lin" valueType="num">
                                      <p:cBhvr additive="base">
                                        <p:cTn id="75" dur="500" fill="hold"/>
                                        <p:tgtEl>
                                          <p:spTgt spid="66"/>
                                        </p:tgtEl>
                                        <p:attrNameLst>
                                          <p:attrName>ppt_x</p:attrName>
                                        </p:attrNameLst>
                                      </p:cBhvr>
                                      <p:tavLst>
                                        <p:tav tm="0">
                                          <p:val>
                                            <p:strVal val="#ppt_x"/>
                                          </p:val>
                                        </p:tav>
                                        <p:tav tm="100000">
                                          <p:val>
                                            <p:strVal val="#ppt_x"/>
                                          </p:val>
                                        </p:tav>
                                      </p:tavLst>
                                    </p:anim>
                                    <p:anim calcmode="lin" valueType="num">
                                      <p:cBhvr additive="base">
                                        <p:cTn id="76" dur="500" fill="hold"/>
                                        <p:tgtEl>
                                          <p:spTgt spid="66"/>
                                        </p:tgtEl>
                                        <p:attrNameLst>
                                          <p:attrName>ppt_y</p:attrName>
                                        </p:attrNameLst>
                                      </p:cBhvr>
                                      <p:tavLst>
                                        <p:tav tm="0">
                                          <p:val>
                                            <p:strVal val="1+#ppt_h/2"/>
                                          </p:val>
                                        </p:tav>
                                        <p:tav tm="100000">
                                          <p:val>
                                            <p:strVal val="#ppt_y"/>
                                          </p:val>
                                        </p:tav>
                                      </p:tavLst>
                                    </p:anim>
                                  </p:childTnLst>
                                </p:cTn>
                              </p:par>
                              <p:par>
                                <p:cTn id="77" presetID="2" presetClass="entr" presetSubtype="4" fill="hold" nodeType="withEffect">
                                  <p:stCondLst>
                                    <p:cond delay="0"/>
                                  </p:stCondLst>
                                  <p:childTnLst>
                                    <p:set>
                                      <p:cBhvr>
                                        <p:cTn id="78" dur="1" fill="hold">
                                          <p:stCondLst>
                                            <p:cond delay="0"/>
                                          </p:stCondLst>
                                        </p:cTn>
                                        <p:tgtEl>
                                          <p:spTgt spid="43"/>
                                        </p:tgtEl>
                                        <p:attrNameLst>
                                          <p:attrName>style.visibility</p:attrName>
                                        </p:attrNameLst>
                                      </p:cBhvr>
                                      <p:to>
                                        <p:strVal val="visible"/>
                                      </p:to>
                                    </p:set>
                                    <p:anim calcmode="lin" valueType="num">
                                      <p:cBhvr additive="base">
                                        <p:cTn id="79" dur="500" fill="hold"/>
                                        <p:tgtEl>
                                          <p:spTgt spid="43"/>
                                        </p:tgtEl>
                                        <p:attrNameLst>
                                          <p:attrName>ppt_x</p:attrName>
                                        </p:attrNameLst>
                                      </p:cBhvr>
                                      <p:tavLst>
                                        <p:tav tm="0">
                                          <p:val>
                                            <p:strVal val="#ppt_x"/>
                                          </p:val>
                                        </p:tav>
                                        <p:tav tm="100000">
                                          <p:val>
                                            <p:strVal val="#ppt_x"/>
                                          </p:val>
                                        </p:tav>
                                      </p:tavLst>
                                    </p:anim>
                                    <p:anim calcmode="lin" valueType="num">
                                      <p:cBhvr additive="base">
                                        <p:cTn id="80" dur="500" fill="hold"/>
                                        <p:tgtEl>
                                          <p:spTgt spid="43"/>
                                        </p:tgtEl>
                                        <p:attrNameLst>
                                          <p:attrName>ppt_y</p:attrName>
                                        </p:attrNameLst>
                                      </p:cBhvr>
                                      <p:tavLst>
                                        <p:tav tm="0">
                                          <p:val>
                                            <p:strVal val="1+#ppt_h/2"/>
                                          </p:val>
                                        </p:tav>
                                        <p:tav tm="100000">
                                          <p:val>
                                            <p:strVal val="#ppt_y"/>
                                          </p:val>
                                        </p:tav>
                                      </p:tavLst>
                                    </p:anim>
                                  </p:childTnLst>
                                </p:cTn>
                              </p:par>
                              <p:par>
                                <p:cTn id="81" presetID="2" presetClass="entr" presetSubtype="4" fill="hold" nodeType="withEffect">
                                  <p:stCondLst>
                                    <p:cond delay="0"/>
                                  </p:stCondLst>
                                  <p:childTnLst>
                                    <p:set>
                                      <p:cBhvr>
                                        <p:cTn id="82" dur="1" fill="hold">
                                          <p:stCondLst>
                                            <p:cond delay="0"/>
                                          </p:stCondLst>
                                        </p:cTn>
                                        <p:tgtEl>
                                          <p:spTgt spid="67"/>
                                        </p:tgtEl>
                                        <p:attrNameLst>
                                          <p:attrName>style.visibility</p:attrName>
                                        </p:attrNameLst>
                                      </p:cBhvr>
                                      <p:to>
                                        <p:strVal val="visible"/>
                                      </p:to>
                                    </p:set>
                                    <p:anim calcmode="lin" valueType="num">
                                      <p:cBhvr additive="base">
                                        <p:cTn id="83" dur="500" fill="hold"/>
                                        <p:tgtEl>
                                          <p:spTgt spid="67"/>
                                        </p:tgtEl>
                                        <p:attrNameLst>
                                          <p:attrName>ppt_x</p:attrName>
                                        </p:attrNameLst>
                                      </p:cBhvr>
                                      <p:tavLst>
                                        <p:tav tm="0">
                                          <p:val>
                                            <p:strVal val="#ppt_x"/>
                                          </p:val>
                                        </p:tav>
                                        <p:tav tm="100000">
                                          <p:val>
                                            <p:strVal val="#ppt_x"/>
                                          </p:val>
                                        </p:tav>
                                      </p:tavLst>
                                    </p:anim>
                                    <p:anim calcmode="lin" valueType="num">
                                      <p:cBhvr additive="base">
                                        <p:cTn id="84" dur="500" fill="hold"/>
                                        <p:tgtEl>
                                          <p:spTgt spid="67"/>
                                        </p:tgtEl>
                                        <p:attrNameLst>
                                          <p:attrName>ppt_y</p:attrName>
                                        </p:attrNameLst>
                                      </p:cBhvr>
                                      <p:tavLst>
                                        <p:tav tm="0">
                                          <p:val>
                                            <p:strVal val="1+#ppt_h/2"/>
                                          </p:val>
                                        </p:tav>
                                        <p:tav tm="100000">
                                          <p:val>
                                            <p:strVal val="#ppt_y"/>
                                          </p:val>
                                        </p:tav>
                                      </p:tavLst>
                                    </p:anim>
                                  </p:childTnLst>
                                </p:cTn>
                              </p:par>
                              <p:par>
                                <p:cTn id="85" presetID="2" presetClass="entr" presetSubtype="4" fill="hold" nodeType="withEffect">
                                  <p:stCondLst>
                                    <p:cond delay="0"/>
                                  </p:stCondLst>
                                  <p:childTnLst>
                                    <p:set>
                                      <p:cBhvr>
                                        <p:cTn id="86" dur="1" fill="hold">
                                          <p:stCondLst>
                                            <p:cond delay="0"/>
                                          </p:stCondLst>
                                        </p:cTn>
                                        <p:tgtEl>
                                          <p:spTgt spid="69"/>
                                        </p:tgtEl>
                                        <p:attrNameLst>
                                          <p:attrName>style.visibility</p:attrName>
                                        </p:attrNameLst>
                                      </p:cBhvr>
                                      <p:to>
                                        <p:strVal val="visible"/>
                                      </p:to>
                                    </p:set>
                                    <p:anim calcmode="lin" valueType="num">
                                      <p:cBhvr additive="base">
                                        <p:cTn id="87" dur="500" fill="hold"/>
                                        <p:tgtEl>
                                          <p:spTgt spid="69"/>
                                        </p:tgtEl>
                                        <p:attrNameLst>
                                          <p:attrName>ppt_x</p:attrName>
                                        </p:attrNameLst>
                                      </p:cBhvr>
                                      <p:tavLst>
                                        <p:tav tm="0">
                                          <p:val>
                                            <p:strVal val="#ppt_x"/>
                                          </p:val>
                                        </p:tav>
                                        <p:tav tm="100000">
                                          <p:val>
                                            <p:strVal val="#ppt_x"/>
                                          </p:val>
                                        </p:tav>
                                      </p:tavLst>
                                    </p:anim>
                                    <p:anim calcmode="lin" valueType="num">
                                      <p:cBhvr additive="base">
                                        <p:cTn id="88" dur="500" fill="hold"/>
                                        <p:tgtEl>
                                          <p:spTgt spid="6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10" grpId="0"/>
      <p:bldP spid="10" grpId="1"/>
      <p:bldP spid="42" grpId="0" bldLvl="0" animBg="1"/>
      <p:bldP spid="42" grpId="1" animBg="1"/>
      <p:bldP spid="66" grpId="0" bldLvl="0" animBg="1"/>
      <p:bldP spid="66" grpId="1" animBg="1"/>
      <p:bldP spid="41" grpId="0" bldLvl="0" animBg="1"/>
      <p:bldP spid="41" grpId="1" animBg="1"/>
      <p:bldP spid="46" grpId="0" bldLvl="0" animBg="1"/>
      <p:bldP spid="46" grpId="1" animBg="1"/>
      <p:bldP spid="2" grpId="0"/>
      <p:bldP spid="15" grpId="0"/>
      <p:bldP spid="15" grpId="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1188720" y="448310"/>
            <a:ext cx="4146550" cy="645160"/>
          </a:xfrm>
          <a:prstGeom prst="rect">
            <a:avLst/>
          </a:prstGeom>
          <a:noFill/>
        </p:spPr>
        <p:txBody>
          <a:bodyPr wrap="square" rtlCol="0">
            <a:spAutoFit/>
          </a:bodyPr>
          <a:lstStyle/>
          <a:p>
            <a:r>
              <a:rPr lang="zh-CN" altLang="en-US" sz="3600" b="1" smtClean="0">
                <a:solidFill>
                  <a:srgbClr val="1D0DEF"/>
                </a:solidFill>
                <a:latin typeface="Arial Black" panose="020B0A04020102020204" charset="0"/>
                <a:ea typeface="微软雅黑" panose="020B0503020204020204" charset="-122"/>
                <a:cs typeface="Arial Black" panose="020B0A04020102020204" charset="0"/>
              </a:rPr>
              <a:t>小结：</a:t>
            </a:r>
          </a:p>
        </p:txBody>
      </p:sp>
      <p:sp>
        <p:nvSpPr>
          <p:cNvPr id="5" name="文本框 4"/>
          <p:cNvSpPr txBox="1"/>
          <p:nvPr/>
        </p:nvSpPr>
        <p:spPr>
          <a:xfrm>
            <a:off x="1424305" y="1189355"/>
            <a:ext cx="7028180" cy="5015865"/>
          </a:xfrm>
          <a:prstGeom prst="rect">
            <a:avLst/>
          </a:prstGeom>
          <a:noFill/>
        </p:spPr>
        <p:txBody>
          <a:bodyPr wrap="square" rtlCol="0">
            <a:spAutoFit/>
          </a:bodyPr>
          <a:lstStyle/>
          <a:p>
            <a:r>
              <a:rPr lang="en-US" altLang="zh-CN" sz="3200">
                <a:latin typeface="微软雅黑" panose="020B0503020204020204" charset="-122"/>
                <a:ea typeface="微软雅黑" panose="020B0503020204020204" charset="-122"/>
                <a:cs typeface="微软雅黑" panose="020B0503020204020204" charset="-122"/>
              </a:rPr>
              <a:t>1.</a:t>
            </a:r>
            <a:r>
              <a:rPr lang="zh-CN" altLang="en-US" sz="3200">
                <a:latin typeface="微软雅黑" panose="020B0503020204020204" charset="-122"/>
                <a:ea typeface="微软雅黑" panose="020B0503020204020204" charset="-122"/>
                <a:cs typeface="微软雅黑" panose="020B0503020204020204" charset="-122"/>
              </a:rPr>
              <a:t>血糖的概念</a:t>
            </a:r>
          </a:p>
          <a:p>
            <a:r>
              <a:rPr lang="en-US" altLang="zh-CN" sz="3200">
                <a:latin typeface="微软雅黑" panose="020B0503020204020204" charset="-122"/>
                <a:ea typeface="微软雅黑" panose="020B0503020204020204" charset="-122"/>
                <a:cs typeface="微软雅黑" panose="020B0503020204020204" charset="-122"/>
              </a:rPr>
              <a:t>2.</a:t>
            </a:r>
            <a:r>
              <a:rPr lang="zh-CN" altLang="en-US" sz="3200">
                <a:latin typeface="微软雅黑" panose="020B0503020204020204" charset="-122"/>
                <a:ea typeface="微软雅黑" panose="020B0503020204020204" charset="-122"/>
                <a:cs typeface="微软雅黑" panose="020B0503020204020204" charset="-122"/>
              </a:rPr>
              <a:t>血糖的正常范围</a:t>
            </a:r>
          </a:p>
          <a:p>
            <a:r>
              <a:rPr lang="en-US" altLang="zh-CN" sz="3200">
                <a:latin typeface="微软雅黑" panose="020B0503020204020204" charset="-122"/>
                <a:ea typeface="微软雅黑" panose="020B0503020204020204" charset="-122"/>
                <a:cs typeface="微软雅黑" panose="020B0503020204020204" charset="-122"/>
              </a:rPr>
              <a:t>3.</a:t>
            </a:r>
            <a:r>
              <a:rPr lang="zh-CN" altLang="en-US" sz="3200">
                <a:latin typeface="微软雅黑" panose="020B0503020204020204" charset="-122"/>
                <a:ea typeface="微软雅黑" panose="020B0503020204020204" charset="-122"/>
                <a:cs typeface="微软雅黑" panose="020B0503020204020204" charset="-122"/>
              </a:rPr>
              <a:t>血糖的来源和去路</a:t>
            </a:r>
          </a:p>
          <a:p>
            <a:r>
              <a:rPr lang="en-US" altLang="zh-CN" sz="3200">
                <a:latin typeface="微软雅黑" panose="020B0503020204020204" charset="-122"/>
                <a:ea typeface="微软雅黑" panose="020B0503020204020204" charset="-122"/>
                <a:cs typeface="微软雅黑" panose="020B0503020204020204" charset="-122"/>
              </a:rPr>
              <a:t>4.</a:t>
            </a:r>
            <a:r>
              <a:rPr lang="zh-CN" altLang="en-US" sz="3200">
                <a:latin typeface="微软雅黑" panose="020B0503020204020204" charset="-122"/>
                <a:ea typeface="微软雅黑" panose="020B0503020204020204" charset="-122"/>
                <a:cs typeface="微软雅黑" panose="020B0503020204020204" charset="-122"/>
              </a:rPr>
              <a:t>血糖平衡的调节过程</a:t>
            </a:r>
          </a:p>
          <a:p>
            <a:r>
              <a:rPr lang="en-US" altLang="zh-CN" sz="3200">
                <a:latin typeface="微软雅黑" panose="020B0503020204020204" charset="-122"/>
                <a:ea typeface="微软雅黑" panose="020B0503020204020204" charset="-122"/>
                <a:cs typeface="微软雅黑" panose="020B0503020204020204" charset="-122"/>
              </a:rPr>
              <a:t>5.</a:t>
            </a:r>
            <a:r>
              <a:rPr lang="zh-CN" altLang="en-US" sz="3200">
                <a:latin typeface="微软雅黑" panose="020B0503020204020204" charset="-122"/>
                <a:ea typeface="微软雅黑" panose="020B0503020204020204" charset="-122"/>
                <a:cs typeface="微软雅黑" panose="020B0503020204020204" charset="-122"/>
              </a:rPr>
              <a:t>胰岛素</a:t>
            </a:r>
          </a:p>
          <a:p>
            <a:r>
              <a:rPr lang="en-US" altLang="zh-CN" sz="3200">
                <a:latin typeface="微软雅黑" panose="020B0503020204020204" charset="-122"/>
                <a:ea typeface="微软雅黑" panose="020B0503020204020204" charset="-122"/>
                <a:cs typeface="微软雅黑" panose="020B0503020204020204" charset="-122"/>
              </a:rPr>
              <a:t>6.</a:t>
            </a:r>
            <a:r>
              <a:rPr lang="zh-CN" altLang="en-US" sz="3200">
                <a:latin typeface="微软雅黑" panose="020B0503020204020204" charset="-122"/>
                <a:ea typeface="微软雅黑" panose="020B0503020204020204" charset="-122"/>
                <a:cs typeface="微软雅黑" panose="020B0503020204020204" charset="-122"/>
              </a:rPr>
              <a:t>胰高血糖素</a:t>
            </a:r>
          </a:p>
          <a:p>
            <a:r>
              <a:rPr lang="en-US" altLang="zh-CN" sz="3200">
                <a:latin typeface="微软雅黑" panose="020B0503020204020204" charset="-122"/>
                <a:ea typeface="微软雅黑" panose="020B0503020204020204" charset="-122"/>
                <a:cs typeface="微软雅黑" panose="020B0503020204020204" charset="-122"/>
              </a:rPr>
              <a:t>7.</a:t>
            </a:r>
            <a:r>
              <a:rPr lang="zh-CN" altLang="en-US" sz="3200">
                <a:latin typeface="微软雅黑" panose="020B0503020204020204" charset="-122"/>
                <a:ea typeface="微软雅黑" panose="020B0503020204020204" charset="-122"/>
                <a:cs typeface="微软雅黑" panose="020B0503020204020204" charset="-122"/>
              </a:rPr>
              <a:t>影响胰岛素和胰高血糖素分泌的因素</a:t>
            </a:r>
          </a:p>
          <a:p>
            <a:r>
              <a:rPr lang="en-US" altLang="zh-CN" sz="3200">
                <a:latin typeface="微软雅黑" panose="020B0503020204020204" charset="-122"/>
                <a:ea typeface="微软雅黑" panose="020B0503020204020204" charset="-122"/>
                <a:cs typeface="微软雅黑" panose="020B0503020204020204" charset="-122"/>
              </a:rPr>
              <a:t>8.</a:t>
            </a:r>
            <a:r>
              <a:rPr lang="zh-CN" altLang="en-US" sz="3200">
                <a:latin typeface="微软雅黑" panose="020B0503020204020204" charset="-122"/>
                <a:ea typeface="微软雅黑" panose="020B0503020204020204" charset="-122"/>
                <a:cs typeface="微软雅黑" panose="020B0503020204020204" charset="-122"/>
              </a:rPr>
              <a:t>糖尿病</a:t>
            </a:r>
          </a:p>
          <a:p>
            <a:r>
              <a:rPr lang="en-US" altLang="zh-CN" sz="3200">
                <a:latin typeface="微软雅黑" panose="020B0503020204020204" charset="-122"/>
                <a:ea typeface="微软雅黑" panose="020B0503020204020204" charset="-122"/>
                <a:cs typeface="微软雅黑" panose="020B0503020204020204" charset="-122"/>
              </a:rPr>
              <a:t>9.</a:t>
            </a:r>
            <a:r>
              <a:rPr lang="zh-CN" altLang="en-US" sz="3200">
                <a:latin typeface="微软雅黑" panose="020B0503020204020204" charset="-122"/>
                <a:ea typeface="微软雅黑" panose="020B0503020204020204" charset="-122"/>
                <a:cs typeface="微软雅黑" panose="020B0503020204020204" charset="-122"/>
              </a:rPr>
              <a:t>反馈调节</a:t>
            </a:r>
          </a:p>
          <a:p>
            <a:endParaRPr lang="zh-CN" altLang="en-US" sz="3200">
              <a:latin typeface="微软雅黑" panose="020B0503020204020204" charset="-122"/>
              <a:ea typeface="微软雅黑" panose="020B0503020204020204" charset="-122"/>
              <a:cs typeface="微软雅黑"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文本框 14"/>
          <p:cNvSpPr txBox="1"/>
          <p:nvPr>
            <p:custDataLst>
              <p:tags r:id="rId1"/>
            </p:custDataLst>
          </p:nvPr>
        </p:nvSpPr>
        <p:spPr>
          <a:xfrm>
            <a:off x="2081" y="579458"/>
            <a:ext cx="6279276" cy="521970"/>
          </a:xfrm>
          <a:prstGeom prst="rect">
            <a:avLst/>
          </a:prstGeom>
          <a:noFill/>
        </p:spPr>
        <p:txBody>
          <a:bodyPr wrap="square">
            <a:spAutoFit/>
          </a:bodyPr>
          <a:lstStyle/>
          <a:p>
            <a:r>
              <a:rPr lang="en-US" altLang="zh-CN" sz="2800" b="1">
                <a:solidFill>
                  <a:srgbClr val="1D0DEF"/>
                </a:solidFill>
                <a:effectLst/>
                <a:latin typeface="Arial Black" panose="020B0A04020102020204" charset="0"/>
                <a:ea typeface="微软雅黑" panose="020B0503020204020204" charset="-122"/>
                <a:cs typeface="Arial Black" panose="020B0A04020102020204" charset="0"/>
              </a:rPr>
              <a:t>3.</a:t>
            </a:r>
            <a:r>
              <a:rPr lang="zh-CN" altLang="en-US" sz="2800" b="1">
                <a:solidFill>
                  <a:srgbClr val="1D0DEF"/>
                </a:solidFill>
                <a:effectLst/>
                <a:latin typeface="Arial Black" panose="020B0A04020102020204" charset="0"/>
                <a:ea typeface="微软雅黑" panose="020B0503020204020204" charset="-122"/>
                <a:cs typeface="Arial Black" panose="020B0A04020102020204" charset="0"/>
              </a:rPr>
              <a:t>血糖的来源和去路 </a:t>
            </a:r>
          </a:p>
        </p:txBody>
      </p:sp>
      <p:grpSp>
        <p:nvGrpSpPr>
          <p:cNvPr id="10" name="组合 9"/>
          <p:cNvGrpSpPr/>
          <p:nvPr>
            <p:custDataLst>
              <p:tags r:id="rId2"/>
            </p:custDataLst>
          </p:nvPr>
        </p:nvGrpSpPr>
        <p:grpSpPr>
          <a:xfrm>
            <a:off x="4661390" y="1324059"/>
            <a:ext cx="3431639" cy="2523264"/>
            <a:chOff x="3159179" y="1418770"/>
            <a:chExt cx="2826385" cy="2353299"/>
          </a:xfrm>
        </p:grpSpPr>
        <p:pic>
          <p:nvPicPr>
            <p:cNvPr id="4" name="图片 3"/>
            <p:cNvPicPr>
              <a:picLocks noChangeAspect="1"/>
            </p:cNvPicPr>
            <p:nvPr>
              <p:custDataLst>
                <p:tags r:id="rId30"/>
              </p:custDataLst>
            </p:nvPr>
          </p:nvPicPr>
          <p:blipFill>
            <a:blip r:embed="rId34"/>
            <a:stretch>
              <a:fillRect/>
            </a:stretch>
          </p:blipFill>
          <p:spPr>
            <a:xfrm>
              <a:off x="3172659" y="1418770"/>
              <a:ext cx="2340251" cy="2353299"/>
            </a:xfrm>
            <a:prstGeom prst="rect">
              <a:avLst/>
            </a:prstGeom>
          </p:spPr>
        </p:pic>
        <p:sp>
          <p:nvSpPr>
            <p:cNvPr id="6" name="文本框 5"/>
            <p:cNvSpPr txBox="1"/>
            <p:nvPr>
              <p:custDataLst>
                <p:tags r:id="rId31"/>
              </p:custDataLst>
            </p:nvPr>
          </p:nvSpPr>
          <p:spPr>
            <a:xfrm>
              <a:off x="3765236" y="1952892"/>
              <a:ext cx="1156253" cy="544257"/>
            </a:xfrm>
            <a:prstGeom prst="rect">
              <a:avLst/>
            </a:prstGeom>
            <a:noFill/>
          </p:spPr>
          <p:txBody>
            <a:bodyPr wrap="square" rtlCol="0">
              <a:spAutoFit/>
            </a:bodyPr>
            <a:lstStyle/>
            <a:p>
              <a:r>
                <a:rPr lang="zh-CN" altLang="en-US" sz="3200" b="1">
                  <a:solidFill>
                    <a:srgbClr val="C00000"/>
                  </a:solidFill>
                  <a:latin typeface="Arial Black" panose="020B0A04020102020204" charset="0"/>
                  <a:ea typeface="微软雅黑" panose="020B0503020204020204" charset="-122"/>
                </a:rPr>
                <a:t>血糖</a:t>
              </a:r>
            </a:p>
          </p:txBody>
        </p:sp>
        <p:sp>
          <p:nvSpPr>
            <p:cNvPr id="16" name="文本框 15"/>
            <p:cNvSpPr txBox="1"/>
            <p:nvPr>
              <p:custDataLst>
                <p:tags r:id="rId32"/>
              </p:custDataLst>
            </p:nvPr>
          </p:nvSpPr>
          <p:spPr>
            <a:xfrm>
              <a:off x="3159179" y="2524530"/>
              <a:ext cx="2826385" cy="343492"/>
            </a:xfrm>
            <a:prstGeom prst="rect">
              <a:avLst/>
            </a:prstGeom>
            <a:noFill/>
          </p:spPr>
          <p:txBody>
            <a:bodyPr wrap="square" rtlCol="0">
              <a:spAutoFit/>
            </a:bodyPr>
            <a:lstStyle/>
            <a:p>
              <a:r>
                <a:rPr lang="en-US" altLang="zh-CN" b="1">
                  <a:latin typeface="Arial Black" panose="020B0A04020102020204" charset="0"/>
                  <a:ea typeface="微软雅黑" panose="020B0503020204020204" charset="-122"/>
                  <a:cs typeface="Arial Black" panose="020B0A04020102020204" charset="0"/>
                </a:rPr>
                <a:t>(3.9~6.1mmol/L)</a:t>
              </a:r>
            </a:p>
          </p:txBody>
        </p:sp>
      </p:grpSp>
      <p:grpSp>
        <p:nvGrpSpPr>
          <p:cNvPr id="11" name="组合 10"/>
          <p:cNvGrpSpPr/>
          <p:nvPr>
            <p:custDataLst>
              <p:tags r:id="rId3"/>
            </p:custDataLst>
          </p:nvPr>
        </p:nvGrpSpPr>
        <p:grpSpPr>
          <a:xfrm>
            <a:off x="1024572" y="1248579"/>
            <a:ext cx="4192112" cy="600505"/>
            <a:chOff x="-463060" y="1124009"/>
            <a:chExt cx="4193543" cy="600710"/>
          </a:xfrm>
        </p:grpSpPr>
        <p:sp>
          <p:nvSpPr>
            <p:cNvPr id="7" name="矩形: 圆角 6"/>
            <p:cNvSpPr/>
            <p:nvPr>
              <p:custDataLst>
                <p:tags r:id="rId28"/>
              </p:custDataLst>
            </p:nvPr>
          </p:nvSpPr>
          <p:spPr>
            <a:xfrm>
              <a:off x="-463060" y="1124009"/>
              <a:ext cx="2412365" cy="600710"/>
            </a:xfrm>
            <a:prstGeom prst="roundRect">
              <a:avLst>
                <a:gd name="adj" fmla="val 11888"/>
              </a:avLst>
            </a:prstGeom>
            <a:solidFill>
              <a:schemeClr val="accent3">
                <a:lumMod val="40000"/>
                <a:lumOff val="60000"/>
              </a:schemeClr>
            </a:solidFill>
            <a:ln>
              <a:solidFill>
                <a:schemeClr val="accent1"/>
              </a:solidFill>
            </a:ln>
          </p:spPr>
          <p:style>
            <a:lnRef idx="0">
              <a:schemeClr val="accent2"/>
            </a:lnRef>
            <a:fillRef idx="3">
              <a:schemeClr val="accent2"/>
            </a:fillRef>
            <a:effectRef idx="3">
              <a:schemeClr val="accent2"/>
            </a:effectRef>
            <a:fontRef idx="minor">
              <a:schemeClr val="lt1"/>
            </a:fontRef>
          </p:style>
          <p:txBody>
            <a:bodyPr rtlCol="0" anchor="ctr"/>
            <a:lstStyle/>
            <a:p>
              <a:pPr algn="ctr"/>
              <a:r>
                <a:rPr lang="zh-CN" altLang="en-US" b="1">
                  <a:solidFill>
                    <a:schemeClr val="tx1"/>
                  </a:solidFill>
                  <a:latin typeface="Arial Black" panose="020B0A04020102020204" charset="0"/>
                  <a:ea typeface="微软雅黑" panose="020B0503020204020204" charset="-122"/>
                </a:rPr>
                <a:t>食物中的糖类</a:t>
              </a:r>
            </a:p>
          </p:txBody>
        </p:sp>
        <p:sp>
          <p:nvSpPr>
            <p:cNvPr id="8" name="箭头: 右 7"/>
            <p:cNvSpPr/>
            <p:nvPr>
              <p:custDataLst>
                <p:tags r:id="rId29"/>
              </p:custDataLst>
            </p:nvPr>
          </p:nvSpPr>
          <p:spPr>
            <a:xfrm>
              <a:off x="2017256" y="1338633"/>
              <a:ext cx="1713227" cy="177696"/>
            </a:xfrm>
            <a:prstGeom prst="rightArrow">
              <a:avLst>
                <a:gd name="adj1" fmla="val 24945"/>
                <a:gd name="adj2" fmla="val 50000"/>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zh-CN" altLang="en-US" b="1">
                <a:latin typeface="Arial Black" panose="020B0A04020102020204" charset="0"/>
                <a:ea typeface="微软雅黑" panose="020B0503020204020204" charset="-122"/>
                <a:cs typeface="Arial Black" panose="020B0A04020102020204" charset="0"/>
              </a:endParaRPr>
            </a:p>
          </p:txBody>
        </p:sp>
      </p:grpSp>
      <p:grpSp>
        <p:nvGrpSpPr>
          <p:cNvPr id="12" name="组合 11"/>
          <p:cNvGrpSpPr/>
          <p:nvPr>
            <p:custDataLst>
              <p:tags r:id="rId4"/>
            </p:custDataLst>
          </p:nvPr>
        </p:nvGrpSpPr>
        <p:grpSpPr>
          <a:xfrm>
            <a:off x="1734259" y="2299488"/>
            <a:ext cx="2890749" cy="537436"/>
            <a:chOff x="236075" y="2304817"/>
            <a:chExt cx="2891736" cy="537620"/>
          </a:xfrm>
        </p:grpSpPr>
        <p:sp>
          <p:nvSpPr>
            <p:cNvPr id="19" name="矩形: 圆角 18"/>
            <p:cNvSpPr/>
            <p:nvPr>
              <p:custDataLst>
                <p:tags r:id="rId26"/>
              </p:custDataLst>
            </p:nvPr>
          </p:nvSpPr>
          <p:spPr>
            <a:xfrm>
              <a:off x="236075" y="2304817"/>
              <a:ext cx="1713228" cy="537620"/>
            </a:xfrm>
            <a:prstGeom prst="roundRect">
              <a:avLst>
                <a:gd name="adj" fmla="val 11888"/>
              </a:avLst>
            </a:prstGeom>
            <a:solidFill>
              <a:schemeClr val="accent3">
                <a:lumMod val="40000"/>
                <a:lumOff val="60000"/>
              </a:schemeClr>
            </a:solidFill>
            <a:ln>
              <a:solidFill>
                <a:schemeClr val="accent1"/>
              </a:solidFill>
            </a:ln>
          </p:spPr>
          <p:style>
            <a:lnRef idx="0">
              <a:schemeClr val="accent2"/>
            </a:lnRef>
            <a:fillRef idx="3">
              <a:schemeClr val="accent2"/>
            </a:fillRef>
            <a:effectRef idx="3">
              <a:schemeClr val="accent2"/>
            </a:effectRef>
            <a:fontRef idx="minor">
              <a:schemeClr val="lt1"/>
            </a:fontRef>
          </p:style>
          <p:txBody>
            <a:bodyPr rtlCol="0" anchor="ctr"/>
            <a:lstStyle/>
            <a:p>
              <a:pPr algn="ctr"/>
              <a:r>
                <a:rPr lang="zh-CN" altLang="en-US" b="1">
                  <a:solidFill>
                    <a:schemeClr val="tx1"/>
                  </a:solidFill>
                  <a:latin typeface="Arial Black" panose="020B0A04020102020204" charset="0"/>
                  <a:ea typeface="微软雅黑" panose="020B0503020204020204" charset="-122"/>
                </a:rPr>
                <a:t>肝糖原</a:t>
              </a:r>
            </a:p>
          </p:txBody>
        </p:sp>
        <p:sp>
          <p:nvSpPr>
            <p:cNvPr id="25" name="箭头: 右 24"/>
            <p:cNvSpPr/>
            <p:nvPr>
              <p:custDataLst>
                <p:tags r:id="rId27"/>
              </p:custDataLst>
            </p:nvPr>
          </p:nvSpPr>
          <p:spPr>
            <a:xfrm>
              <a:off x="2017257" y="2479861"/>
              <a:ext cx="1110554" cy="177696"/>
            </a:xfrm>
            <a:prstGeom prst="rightArrow">
              <a:avLst>
                <a:gd name="adj1" fmla="val 24945"/>
                <a:gd name="adj2" fmla="val 50000"/>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zh-CN" altLang="en-US" b="1">
                <a:latin typeface="Arial Black" panose="020B0A04020102020204" charset="0"/>
                <a:ea typeface="微软雅黑" panose="020B0503020204020204" charset="-122"/>
                <a:cs typeface="Arial Black" panose="020B0A04020102020204" charset="0"/>
              </a:endParaRPr>
            </a:p>
          </p:txBody>
        </p:sp>
      </p:grpSp>
      <p:grpSp>
        <p:nvGrpSpPr>
          <p:cNvPr id="13" name="组合 12"/>
          <p:cNvGrpSpPr/>
          <p:nvPr>
            <p:custDataLst>
              <p:tags r:id="rId5"/>
            </p:custDataLst>
          </p:nvPr>
        </p:nvGrpSpPr>
        <p:grpSpPr>
          <a:xfrm>
            <a:off x="713991" y="3169680"/>
            <a:ext cx="4445562" cy="590984"/>
            <a:chOff x="-716597" y="3321991"/>
            <a:chExt cx="4447080" cy="591185"/>
          </a:xfrm>
        </p:grpSpPr>
        <p:sp>
          <p:nvSpPr>
            <p:cNvPr id="24" name="矩形: 圆角 23"/>
            <p:cNvSpPr/>
            <p:nvPr>
              <p:custDataLst>
                <p:tags r:id="rId24"/>
              </p:custDataLst>
            </p:nvPr>
          </p:nvSpPr>
          <p:spPr>
            <a:xfrm>
              <a:off x="-716597" y="3321991"/>
              <a:ext cx="2726055" cy="591185"/>
            </a:xfrm>
            <a:prstGeom prst="roundRect">
              <a:avLst>
                <a:gd name="adj" fmla="val 11888"/>
              </a:avLst>
            </a:prstGeom>
            <a:solidFill>
              <a:schemeClr val="accent3">
                <a:lumMod val="40000"/>
                <a:lumOff val="60000"/>
              </a:schemeClr>
            </a:solidFill>
            <a:ln>
              <a:solidFill>
                <a:schemeClr val="accent1"/>
              </a:solidFill>
            </a:ln>
          </p:spPr>
          <p:style>
            <a:lnRef idx="0">
              <a:schemeClr val="accent2"/>
            </a:lnRef>
            <a:fillRef idx="3">
              <a:schemeClr val="accent2"/>
            </a:fillRef>
            <a:effectRef idx="3">
              <a:schemeClr val="accent2"/>
            </a:effectRef>
            <a:fontRef idx="minor">
              <a:schemeClr val="lt1"/>
            </a:fontRef>
          </p:style>
          <p:txBody>
            <a:bodyPr rtlCol="0" anchor="ctr"/>
            <a:lstStyle/>
            <a:p>
              <a:pPr algn="ctr"/>
              <a:r>
                <a:rPr lang="zh-CN" altLang="en-US" b="1">
                  <a:solidFill>
                    <a:schemeClr val="tx1"/>
                  </a:solidFill>
                  <a:latin typeface="Arial Black" panose="020B0A04020102020204" charset="0"/>
                  <a:ea typeface="微软雅黑" panose="020B0503020204020204" charset="-122"/>
                </a:rPr>
                <a:t>脂肪等非糖物质</a:t>
              </a:r>
            </a:p>
          </p:txBody>
        </p:sp>
        <p:sp>
          <p:nvSpPr>
            <p:cNvPr id="26" name="箭头: 右 25"/>
            <p:cNvSpPr/>
            <p:nvPr>
              <p:custDataLst>
                <p:tags r:id="rId25"/>
              </p:custDataLst>
            </p:nvPr>
          </p:nvSpPr>
          <p:spPr>
            <a:xfrm>
              <a:off x="2017257" y="3599823"/>
              <a:ext cx="1713226" cy="172141"/>
            </a:xfrm>
            <a:prstGeom prst="rightArrow">
              <a:avLst>
                <a:gd name="adj1" fmla="val 24945"/>
                <a:gd name="adj2" fmla="val 50000"/>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zh-CN" altLang="en-US" b="1">
                <a:latin typeface="Arial Black" panose="020B0A04020102020204" charset="0"/>
                <a:ea typeface="微软雅黑" panose="020B0503020204020204" charset="-122"/>
                <a:cs typeface="Arial Black" panose="020B0A04020102020204" charset="0"/>
              </a:endParaRPr>
            </a:p>
          </p:txBody>
        </p:sp>
      </p:grpSp>
      <p:sp>
        <p:nvSpPr>
          <p:cNvPr id="27" name="文本框 26"/>
          <p:cNvSpPr txBox="1"/>
          <p:nvPr>
            <p:custDataLst>
              <p:tags r:id="rId6"/>
            </p:custDataLst>
          </p:nvPr>
        </p:nvSpPr>
        <p:spPr>
          <a:xfrm>
            <a:off x="3526230" y="1042311"/>
            <a:ext cx="1870692" cy="368300"/>
          </a:xfrm>
          <a:prstGeom prst="rect">
            <a:avLst/>
          </a:prstGeom>
          <a:noFill/>
        </p:spPr>
        <p:txBody>
          <a:bodyPr wrap="square">
            <a:spAutoFit/>
          </a:bodyPr>
          <a:lstStyle/>
          <a:p>
            <a:r>
              <a:rPr lang="zh-CN" altLang="en-US" b="1">
                <a:solidFill>
                  <a:srgbClr val="000000"/>
                </a:solidFill>
                <a:effectLst/>
                <a:latin typeface="Arial Black" panose="020B0A04020102020204" charset="0"/>
                <a:ea typeface="微软雅黑" panose="020B0503020204020204" charset="-122"/>
              </a:rPr>
              <a:t>消化、吸收</a:t>
            </a:r>
          </a:p>
        </p:txBody>
      </p:sp>
      <p:sp>
        <p:nvSpPr>
          <p:cNvPr id="28" name="文本框 27"/>
          <p:cNvSpPr txBox="1"/>
          <p:nvPr>
            <p:custDataLst>
              <p:tags r:id="rId7"/>
            </p:custDataLst>
          </p:nvPr>
        </p:nvSpPr>
        <p:spPr>
          <a:xfrm>
            <a:off x="3722593" y="2094367"/>
            <a:ext cx="930100" cy="368300"/>
          </a:xfrm>
          <a:prstGeom prst="rect">
            <a:avLst/>
          </a:prstGeom>
          <a:noFill/>
        </p:spPr>
        <p:txBody>
          <a:bodyPr wrap="square">
            <a:spAutoFit/>
          </a:bodyPr>
          <a:lstStyle/>
          <a:p>
            <a:r>
              <a:rPr lang="zh-CN" altLang="en-US" b="1">
                <a:solidFill>
                  <a:srgbClr val="000000"/>
                </a:solidFill>
                <a:effectLst/>
                <a:latin typeface="Arial Black" panose="020B0A04020102020204" charset="0"/>
                <a:ea typeface="微软雅黑" panose="020B0503020204020204" charset="-122"/>
              </a:rPr>
              <a:t>分解</a:t>
            </a:r>
          </a:p>
        </p:txBody>
      </p:sp>
      <p:sp>
        <p:nvSpPr>
          <p:cNvPr id="29" name="文本框 28"/>
          <p:cNvSpPr txBox="1"/>
          <p:nvPr>
            <p:custDataLst>
              <p:tags r:id="rId8"/>
            </p:custDataLst>
          </p:nvPr>
        </p:nvSpPr>
        <p:spPr>
          <a:xfrm>
            <a:off x="3693452" y="3077551"/>
            <a:ext cx="930100" cy="368300"/>
          </a:xfrm>
          <a:prstGeom prst="rect">
            <a:avLst/>
          </a:prstGeom>
          <a:noFill/>
        </p:spPr>
        <p:txBody>
          <a:bodyPr wrap="square">
            <a:spAutoFit/>
          </a:bodyPr>
          <a:lstStyle/>
          <a:p>
            <a:r>
              <a:rPr lang="zh-CN" altLang="en-US" b="1">
                <a:solidFill>
                  <a:srgbClr val="000000"/>
                </a:solidFill>
                <a:effectLst/>
                <a:latin typeface="Arial Black" panose="020B0A04020102020204" charset="0"/>
                <a:ea typeface="微软雅黑" panose="020B0503020204020204" charset="-122"/>
              </a:rPr>
              <a:t>转化</a:t>
            </a:r>
          </a:p>
        </p:txBody>
      </p:sp>
      <p:grpSp>
        <p:nvGrpSpPr>
          <p:cNvPr id="17" name="组合 16"/>
          <p:cNvGrpSpPr/>
          <p:nvPr>
            <p:custDataLst>
              <p:tags r:id="rId9"/>
            </p:custDataLst>
          </p:nvPr>
        </p:nvGrpSpPr>
        <p:grpSpPr>
          <a:xfrm>
            <a:off x="6911062" y="1294859"/>
            <a:ext cx="4105143" cy="523061"/>
            <a:chOff x="4756298" y="1170447"/>
            <a:chExt cx="4147185" cy="523240"/>
          </a:xfrm>
        </p:grpSpPr>
        <p:sp>
          <p:nvSpPr>
            <p:cNvPr id="30" name="矩形: 圆角 29"/>
            <p:cNvSpPr/>
            <p:nvPr>
              <p:custDataLst>
                <p:tags r:id="rId22"/>
              </p:custDataLst>
            </p:nvPr>
          </p:nvSpPr>
          <p:spPr>
            <a:xfrm>
              <a:off x="6293633" y="1170447"/>
              <a:ext cx="2609850" cy="523240"/>
            </a:xfrm>
            <a:prstGeom prst="roundRect">
              <a:avLst>
                <a:gd name="adj" fmla="val 11888"/>
              </a:avLst>
            </a:prstGeom>
            <a:solidFill>
              <a:schemeClr val="accent6">
                <a:lumMod val="20000"/>
                <a:lumOff val="80000"/>
              </a:schemeClr>
            </a:solidFill>
            <a:ln>
              <a:solidFill>
                <a:schemeClr val="accent1"/>
              </a:solidFill>
            </a:ln>
          </p:spPr>
          <p:style>
            <a:lnRef idx="0">
              <a:schemeClr val="accent2"/>
            </a:lnRef>
            <a:fillRef idx="3">
              <a:schemeClr val="accent2"/>
            </a:fillRef>
            <a:effectRef idx="3">
              <a:schemeClr val="accent2"/>
            </a:effectRef>
            <a:fontRef idx="minor">
              <a:schemeClr val="lt1"/>
            </a:fontRef>
          </p:style>
          <p:txBody>
            <a:bodyPr rtlCol="0" anchor="ctr"/>
            <a:lstStyle/>
            <a:p>
              <a:pPr algn="ctr"/>
              <a:r>
                <a:rPr lang="en-US" altLang="zh-CN" b="1">
                  <a:solidFill>
                    <a:schemeClr val="tx1"/>
                  </a:solidFill>
                  <a:latin typeface="Arial Black" panose="020B0A04020102020204" charset="0"/>
                  <a:ea typeface="微软雅黑" panose="020B0503020204020204" charset="-122"/>
                  <a:cs typeface="Arial Black" panose="020B0A04020102020204" charset="0"/>
                </a:rPr>
                <a:t>CO</a:t>
              </a:r>
              <a:r>
                <a:rPr lang="en-US" altLang="zh-CN" b="1" baseline="-25000">
                  <a:solidFill>
                    <a:schemeClr val="tx1"/>
                  </a:solidFill>
                  <a:latin typeface="Arial Black" panose="020B0A04020102020204" charset="0"/>
                  <a:ea typeface="微软雅黑" panose="020B0503020204020204" charset="-122"/>
                  <a:cs typeface="Arial Black" panose="020B0A04020102020204" charset="0"/>
                </a:rPr>
                <a:t>2</a:t>
              </a:r>
              <a:r>
                <a:rPr lang="en-US" altLang="zh-CN" b="1">
                  <a:solidFill>
                    <a:schemeClr val="tx1"/>
                  </a:solidFill>
                  <a:latin typeface="Arial Black" panose="020B0A04020102020204" charset="0"/>
                  <a:ea typeface="微软雅黑" panose="020B0503020204020204" charset="-122"/>
                  <a:cs typeface="Arial Black" panose="020B0A04020102020204" charset="0"/>
                </a:rPr>
                <a:t>+H</a:t>
              </a:r>
              <a:r>
                <a:rPr lang="en-US" altLang="zh-CN" b="1" baseline="-25000">
                  <a:solidFill>
                    <a:schemeClr val="tx1"/>
                  </a:solidFill>
                  <a:latin typeface="Arial Black" panose="020B0A04020102020204" charset="0"/>
                  <a:ea typeface="微软雅黑" panose="020B0503020204020204" charset="-122"/>
                  <a:cs typeface="Arial Black" panose="020B0A04020102020204" charset="0"/>
                </a:rPr>
                <a:t>2</a:t>
              </a:r>
              <a:r>
                <a:rPr lang="en-US" altLang="zh-CN" b="1">
                  <a:solidFill>
                    <a:schemeClr val="tx1"/>
                  </a:solidFill>
                  <a:latin typeface="Arial Black" panose="020B0A04020102020204" charset="0"/>
                  <a:ea typeface="微软雅黑" panose="020B0503020204020204" charset="-122"/>
                  <a:cs typeface="Arial Black" panose="020B0A04020102020204" charset="0"/>
                </a:rPr>
                <a:t>O+</a:t>
              </a:r>
              <a:r>
                <a:rPr lang="zh-CN" altLang="en-US" b="1">
                  <a:solidFill>
                    <a:schemeClr val="tx1"/>
                  </a:solidFill>
                  <a:latin typeface="Arial Black" panose="020B0A04020102020204" charset="0"/>
                  <a:ea typeface="微软雅黑" panose="020B0503020204020204" charset="-122"/>
                  <a:cs typeface="Arial Black" panose="020B0A04020102020204" charset="0"/>
                </a:rPr>
                <a:t>能量</a:t>
              </a:r>
            </a:p>
          </p:txBody>
        </p:sp>
        <p:sp>
          <p:nvSpPr>
            <p:cNvPr id="33" name="箭头: 右 32"/>
            <p:cNvSpPr/>
            <p:nvPr>
              <p:custDataLst>
                <p:tags r:id="rId23"/>
              </p:custDataLst>
            </p:nvPr>
          </p:nvSpPr>
          <p:spPr>
            <a:xfrm>
              <a:off x="4756298" y="1338632"/>
              <a:ext cx="1455115" cy="227911"/>
            </a:xfrm>
            <a:prstGeom prst="rightArrow">
              <a:avLst>
                <a:gd name="adj1" fmla="val 24945"/>
                <a:gd name="adj2" fmla="val 50000"/>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zh-CN" altLang="en-US" b="1">
                <a:latin typeface="Arial Black" panose="020B0A04020102020204" charset="0"/>
                <a:ea typeface="微软雅黑" panose="020B0503020204020204" charset="-122"/>
                <a:cs typeface="Arial Black" panose="020B0A04020102020204" charset="0"/>
              </a:endParaRPr>
            </a:p>
          </p:txBody>
        </p:sp>
      </p:grpSp>
      <p:sp>
        <p:nvSpPr>
          <p:cNvPr id="34" name="文本框 33"/>
          <p:cNvSpPr txBox="1"/>
          <p:nvPr>
            <p:custDataLst>
              <p:tags r:id="rId10"/>
            </p:custDataLst>
          </p:nvPr>
        </p:nvSpPr>
        <p:spPr>
          <a:xfrm>
            <a:off x="6911573" y="1059918"/>
            <a:ext cx="1454619" cy="368300"/>
          </a:xfrm>
          <a:prstGeom prst="rect">
            <a:avLst/>
          </a:prstGeom>
          <a:noFill/>
        </p:spPr>
        <p:txBody>
          <a:bodyPr wrap="square">
            <a:spAutoFit/>
          </a:bodyPr>
          <a:lstStyle/>
          <a:p>
            <a:r>
              <a:rPr lang="zh-CN" altLang="en-US" b="1">
                <a:solidFill>
                  <a:srgbClr val="000000"/>
                </a:solidFill>
                <a:effectLst/>
                <a:latin typeface="Arial Black" panose="020B0A04020102020204" charset="0"/>
                <a:ea typeface="微软雅黑" panose="020B0503020204020204" charset="-122"/>
              </a:rPr>
              <a:t>氧化分解</a:t>
            </a:r>
          </a:p>
        </p:txBody>
      </p:sp>
      <p:sp>
        <p:nvSpPr>
          <p:cNvPr id="35" name="文本框 34"/>
          <p:cNvSpPr txBox="1"/>
          <p:nvPr>
            <p:custDataLst>
              <p:tags r:id="rId11"/>
            </p:custDataLst>
          </p:nvPr>
        </p:nvSpPr>
        <p:spPr>
          <a:xfrm>
            <a:off x="7764597" y="2103233"/>
            <a:ext cx="930100" cy="368300"/>
          </a:xfrm>
          <a:prstGeom prst="rect">
            <a:avLst/>
          </a:prstGeom>
          <a:noFill/>
        </p:spPr>
        <p:txBody>
          <a:bodyPr wrap="square">
            <a:spAutoFit/>
          </a:bodyPr>
          <a:lstStyle/>
          <a:p>
            <a:r>
              <a:rPr lang="zh-CN" altLang="en-US" b="1">
                <a:solidFill>
                  <a:srgbClr val="000000"/>
                </a:solidFill>
                <a:effectLst/>
                <a:latin typeface="Arial Black" panose="020B0A04020102020204" charset="0"/>
                <a:ea typeface="微软雅黑" panose="020B0503020204020204" charset="-122"/>
              </a:rPr>
              <a:t>合成</a:t>
            </a:r>
          </a:p>
        </p:txBody>
      </p:sp>
      <p:grpSp>
        <p:nvGrpSpPr>
          <p:cNvPr id="46" name="组合 45"/>
          <p:cNvGrpSpPr/>
          <p:nvPr>
            <p:custDataLst>
              <p:tags r:id="rId12"/>
            </p:custDataLst>
          </p:nvPr>
        </p:nvGrpSpPr>
        <p:grpSpPr>
          <a:xfrm>
            <a:off x="7535064" y="2251727"/>
            <a:ext cx="4054995" cy="537661"/>
            <a:chOff x="5554355" y="2251325"/>
            <a:chExt cx="4056380" cy="537845"/>
          </a:xfrm>
        </p:grpSpPr>
        <p:sp>
          <p:nvSpPr>
            <p:cNvPr id="31" name="矩形: 圆角 30"/>
            <p:cNvSpPr/>
            <p:nvPr>
              <p:custDataLst>
                <p:tags r:id="rId20"/>
              </p:custDataLst>
            </p:nvPr>
          </p:nvSpPr>
          <p:spPr>
            <a:xfrm>
              <a:off x="6844675" y="2251325"/>
              <a:ext cx="2766060" cy="537845"/>
            </a:xfrm>
            <a:prstGeom prst="roundRect">
              <a:avLst>
                <a:gd name="adj" fmla="val 11888"/>
              </a:avLst>
            </a:prstGeom>
            <a:solidFill>
              <a:schemeClr val="accent6">
                <a:lumMod val="20000"/>
                <a:lumOff val="80000"/>
              </a:schemeClr>
            </a:solidFill>
            <a:ln>
              <a:solidFill>
                <a:schemeClr val="accent1"/>
              </a:solidFill>
            </a:ln>
          </p:spPr>
          <p:style>
            <a:lnRef idx="0">
              <a:schemeClr val="accent2"/>
            </a:lnRef>
            <a:fillRef idx="3">
              <a:schemeClr val="accent2"/>
            </a:fillRef>
            <a:effectRef idx="3">
              <a:schemeClr val="accent2"/>
            </a:effectRef>
            <a:fontRef idx="minor">
              <a:schemeClr val="lt1"/>
            </a:fontRef>
          </p:style>
          <p:txBody>
            <a:bodyPr rtlCol="0" anchor="ctr"/>
            <a:lstStyle/>
            <a:p>
              <a:pPr algn="ctr"/>
              <a:r>
                <a:rPr lang="zh-CN" altLang="en-US" b="1">
                  <a:solidFill>
                    <a:schemeClr val="tx1"/>
                  </a:solidFill>
                  <a:latin typeface="Arial Black" panose="020B0A04020102020204" charset="0"/>
                  <a:ea typeface="微软雅黑" panose="020B0503020204020204" charset="-122"/>
                </a:rPr>
                <a:t>肝糖原</a:t>
              </a:r>
              <a:r>
                <a:rPr lang="zh-CN" altLang="en-US" b="1">
                  <a:solidFill>
                    <a:schemeClr val="tx1"/>
                  </a:solidFill>
                  <a:latin typeface="Arial Black" panose="020B0A04020102020204" charset="0"/>
                  <a:ea typeface="微软雅黑" panose="020B0503020204020204" charset="-122"/>
                  <a:sym typeface="+mn-ea"/>
                </a:rPr>
                <a:t>、</a:t>
              </a:r>
              <a:r>
                <a:rPr lang="zh-CN" altLang="en-US" b="1">
                  <a:solidFill>
                    <a:schemeClr val="tx1"/>
                  </a:solidFill>
                  <a:latin typeface="Arial Black" panose="020B0A04020102020204" charset="0"/>
                  <a:ea typeface="微软雅黑" panose="020B0503020204020204" charset="-122"/>
                </a:rPr>
                <a:t>肌糖原</a:t>
              </a:r>
            </a:p>
          </p:txBody>
        </p:sp>
        <p:sp>
          <p:nvSpPr>
            <p:cNvPr id="36" name="箭头: 右 35"/>
            <p:cNvSpPr/>
            <p:nvPr>
              <p:custDataLst>
                <p:tags r:id="rId21"/>
              </p:custDataLst>
            </p:nvPr>
          </p:nvSpPr>
          <p:spPr>
            <a:xfrm>
              <a:off x="5554355" y="2479861"/>
              <a:ext cx="1271748" cy="177599"/>
            </a:xfrm>
            <a:prstGeom prst="rightArrow">
              <a:avLst>
                <a:gd name="adj1" fmla="val 24945"/>
                <a:gd name="adj2" fmla="val 50000"/>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zh-CN" altLang="en-US" b="1">
                <a:latin typeface="Arial Black" panose="020B0A04020102020204" charset="0"/>
                <a:ea typeface="微软雅黑" panose="020B0503020204020204" charset="-122"/>
                <a:cs typeface="Arial Black" panose="020B0A04020102020204" charset="0"/>
              </a:endParaRPr>
            </a:p>
          </p:txBody>
        </p:sp>
      </p:grpSp>
      <p:grpSp>
        <p:nvGrpSpPr>
          <p:cNvPr id="47" name="组合 46"/>
          <p:cNvGrpSpPr/>
          <p:nvPr>
            <p:custDataLst>
              <p:tags r:id="rId13"/>
            </p:custDataLst>
          </p:nvPr>
        </p:nvGrpSpPr>
        <p:grpSpPr>
          <a:xfrm>
            <a:off x="7053888" y="3176991"/>
            <a:ext cx="5052239" cy="496400"/>
            <a:chOff x="4944754" y="3419194"/>
            <a:chExt cx="5151120" cy="496570"/>
          </a:xfrm>
        </p:grpSpPr>
        <p:sp>
          <p:nvSpPr>
            <p:cNvPr id="32" name="矩形: 圆角 31"/>
            <p:cNvSpPr/>
            <p:nvPr>
              <p:custDataLst>
                <p:tags r:id="rId18"/>
              </p:custDataLst>
            </p:nvPr>
          </p:nvSpPr>
          <p:spPr>
            <a:xfrm>
              <a:off x="6746249" y="3419194"/>
              <a:ext cx="3349625" cy="496570"/>
            </a:xfrm>
            <a:prstGeom prst="roundRect">
              <a:avLst>
                <a:gd name="adj" fmla="val 11888"/>
              </a:avLst>
            </a:prstGeom>
            <a:solidFill>
              <a:schemeClr val="accent6">
                <a:lumMod val="20000"/>
                <a:lumOff val="80000"/>
              </a:schemeClr>
            </a:solidFill>
            <a:ln>
              <a:solidFill>
                <a:schemeClr val="accent1"/>
              </a:solidFill>
            </a:ln>
          </p:spPr>
          <p:style>
            <a:lnRef idx="0">
              <a:schemeClr val="accent2"/>
            </a:lnRef>
            <a:fillRef idx="3">
              <a:schemeClr val="accent2"/>
            </a:fillRef>
            <a:effectRef idx="3">
              <a:schemeClr val="accent2"/>
            </a:effectRef>
            <a:fontRef idx="minor">
              <a:schemeClr val="lt1"/>
            </a:fontRef>
          </p:style>
          <p:txBody>
            <a:bodyPr rtlCol="0" anchor="ctr"/>
            <a:lstStyle/>
            <a:p>
              <a:pPr algn="ctr"/>
              <a:r>
                <a:rPr lang="zh-CN" altLang="en-US" b="1">
                  <a:solidFill>
                    <a:schemeClr val="tx1"/>
                  </a:solidFill>
                  <a:latin typeface="Arial Black" panose="020B0A04020102020204" charset="0"/>
                  <a:ea typeface="微软雅黑" panose="020B0503020204020204" charset="-122"/>
                </a:rPr>
                <a:t>甘油三酯、某些氨基酸</a:t>
              </a:r>
            </a:p>
          </p:txBody>
        </p:sp>
        <p:sp>
          <p:nvSpPr>
            <p:cNvPr id="37" name="箭头: 右 36"/>
            <p:cNvSpPr/>
            <p:nvPr>
              <p:custDataLst>
                <p:tags r:id="rId19"/>
              </p:custDataLst>
            </p:nvPr>
          </p:nvSpPr>
          <p:spPr>
            <a:xfrm>
              <a:off x="4944754" y="3599823"/>
              <a:ext cx="1713226" cy="172141"/>
            </a:xfrm>
            <a:prstGeom prst="rightArrow">
              <a:avLst>
                <a:gd name="adj1" fmla="val 24945"/>
                <a:gd name="adj2" fmla="val 50000"/>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zh-CN" altLang="en-US" b="1">
                <a:latin typeface="Arial Black" panose="020B0A04020102020204" charset="0"/>
                <a:ea typeface="微软雅黑" panose="020B0503020204020204" charset="-122"/>
                <a:cs typeface="Arial Black" panose="020B0A04020102020204" charset="0"/>
              </a:endParaRPr>
            </a:p>
          </p:txBody>
        </p:sp>
      </p:grpSp>
      <p:sp>
        <p:nvSpPr>
          <p:cNvPr id="38" name="文本框 37"/>
          <p:cNvSpPr txBox="1"/>
          <p:nvPr>
            <p:custDataLst>
              <p:tags r:id="rId14"/>
            </p:custDataLst>
          </p:nvPr>
        </p:nvSpPr>
        <p:spPr>
          <a:xfrm>
            <a:off x="7735010" y="2999252"/>
            <a:ext cx="878540" cy="368300"/>
          </a:xfrm>
          <a:prstGeom prst="rect">
            <a:avLst/>
          </a:prstGeom>
          <a:noFill/>
        </p:spPr>
        <p:txBody>
          <a:bodyPr wrap="square">
            <a:spAutoFit/>
          </a:bodyPr>
          <a:lstStyle/>
          <a:p>
            <a:r>
              <a:rPr lang="zh-CN" altLang="en-US" b="1">
                <a:solidFill>
                  <a:srgbClr val="000000"/>
                </a:solidFill>
                <a:effectLst/>
                <a:latin typeface="Arial Black" panose="020B0A04020102020204" charset="0"/>
                <a:ea typeface="微软雅黑" panose="020B0503020204020204" charset="-122"/>
              </a:rPr>
              <a:t>转化</a:t>
            </a:r>
          </a:p>
        </p:txBody>
      </p:sp>
      <p:sp>
        <p:nvSpPr>
          <p:cNvPr id="20" name="文本框 19"/>
          <p:cNvSpPr txBox="1"/>
          <p:nvPr>
            <p:custDataLst>
              <p:tags r:id="rId15"/>
            </p:custDataLst>
          </p:nvPr>
        </p:nvSpPr>
        <p:spPr>
          <a:xfrm>
            <a:off x="48420" y="3854305"/>
            <a:ext cx="12141499" cy="2330450"/>
          </a:xfrm>
          <a:prstGeom prst="rect">
            <a:avLst/>
          </a:prstGeom>
          <a:noFill/>
        </p:spPr>
        <p:txBody>
          <a:bodyPr wrap="square" rtlCol="0" anchor="t">
            <a:spAutoFit/>
          </a:bodyPr>
          <a:lstStyle/>
          <a:p>
            <a:pPr marL="457200" indent="-457200" algn="l">
              <a:lnSpc>
                <a:spcPct val="130000"/>
              </a:lnSpc>
              <a:buClrTx/>
              <a:buSzTx/>
              <a:buFont typeface="Wingdings" panose="05000000000000000000" charset="0"/>
              <a:buChar char="Ø"/>
            </a:pPr>
            <a:r>
              <a:rPr lang="zh-CN" altLang="en-US" sz="2800" b="1" smtClean="0">
                <a:solidFill>
                  <a:srgbClr val="1313E4"/>
                </a:solidFill>
                <a:latin typeface="Arial Black" panose="020B0A04020102020204" charset="0"/>
                <a:ea typeface="微软雅黑" panose="020B0503020204020204" charset="-122"/>
                <a:cs typeface="Arial Black" panose="020B0A04020102020204" charset="0"/>
                <a:sym typeface="+mn-ea"/>
              </a:rPr>
              <a:t>三个来源</a:t>
            </a:r>
            <a:r>
              <a:rPr lang="en-US" altLang="zh-CN" sz="2800" b="1" smtClean="0">
                <a:solidFill>
                  <a:srgbClr val="1313E4"/>
                </a:solidFill>
                <a:latin typeface="Arial Black" panose="020B0A04020102020204" charset="0"/>
                <a:ea typeface="微软雅黑" panose="020B0503020204020204" charset="-122"/>
                <a:cs typeface="Arial Black" panose="020B0A04020102020204" charset="0"/>
                <a:sym typeface="+mn-ea"/>
              </a:rPr>
              <a:t>:</a:t>
            </a:r>
            <a:endParaRPr lang="zh-CN" altLang="en-US" sz="2800" b="1" smtClean="0">
              <a:solidFill>
                <a:srgbClr val="1313E4"/>
              </a:solidFill>
              <a:latin typeface="Arial Black" panose="020B0A04020102020204" charset="0"/>
              <a:ea typeface="微软雅黑" panose="020B0503020204020204" charset="-122"/>
              <a:cs typeface="Arial Black" panose="020B0A04020102020204" charset="0"/>
              <a:sym typeface="+mn-ea"/>
            </a:endParaRPr>
          </a:p>
          <a:p>
            <a:pPr algn="l">
              <a:lnSpc>
                <a:spcPct val="130000"/>
              </a:lnSpc>
              <a:buClrTx/>
              <a:buSzTx/>
              <a:buFontTx/>
            </a:pPr>
            <a:r>
              <a:rPr lang="zh-CN" altLang="en-US" sz="2800" b="1" smtClean="0">
                <a:latin typeface="Arial Black" panose="020B0A04020102020204" charset="0"/>
                <a:ea typeface="微软雅黑" panose="020B0503020204020204" charset="-122"/>
                <a:cs typeface="Arial Black" panose="020B0A04020102020204" charset="0"/>
                <a:sym typeface="+mn-ea"/>
              </a:rPr>
              <a:t>①食物中的糖类经消化、吸收进入血液，是血糖的_________</a:t>
            </a:r>
            <a:r>
              <a:rPr lang="en-US" altLang="zh-CN" sz="2800" b="1" smtClean="0">
                <a:latin typeface="Arial Black" panose="020B0A04020102020204" charset="0"/>
                <a:ea typeface="微软雅黑" panose="020B0503020204020204" charset="-122"/>
                <a:cs typeface="Arial Black" panose="020B0A04020102020204" charset="0"/>
                <a:sym typeface="+mn-ea"/>
              </a:rPr>
              <a:t>____</a:t>
            </a:r>
            <a:endParaRPr lang="zh-CN" altLang="en-US" sz="2800" b="1" smtClean="0">
              <a:latin typeface="Arial Black" panose="020B0A04020102020204" charset="0"/>
              <a:ea typeface="微软雅黑" panose="020B0503020204020204" charset="-122"/>
              <a:cs typeface="Arial Black" panose="020B0A04020102020204" charset="0"/>
            </a:endParaRPr>
          </a:p>
          <a:p>
            <a:pPr algn="l">
              <a:lnSpc>
                <a:spcPct val="130000"/>
              </a:lnSpc>
              <a:buClrTx/>
              <a:buSzTx/>
              <a:buFontTx/>
            </a:pPr>
            <a:r>
              <a:rPr lang="zh-CN" altLang="en-US" sz="2800" b="1" smtClean="0">
                <a:latin typeface="Arial Black" panose="020B0A04020102020204" charset="0"/>
                <a:ea typeface="微软雅黑" panose="020B0503020204020204" charset="-122"/>
                <a:cs typeface="Arial Black" panose="020B0A04020102020204" charset="0"/>
                <a:sym typeface="+mn-ea"/>
              </a:rPr>
              <a:t>②肝糖原分解成葡萄糖进入血液，是_____</a:t>
            </a:r>
            <a:r>
              <a:rPr lang="en-US" altLang="zh-CN" sz="2800" b="1" smtClean="0">
                <a:latin typeface="Arial Black" panose="020B0A04020102020204" charset="0"/>
                <a:ea typeface="微软雅黑" panose="020B0503020204020204" charset="-122"/>
                <a:cs typeface="Arial Black" panose="020B0A04020102020204" charset="0"/>
                <a:sym typeface="+mn-ea"/>
              </a:rPr>
              <a:t>_</a:t>
            </a:r>
            <a:r>
              <a:rPr lang="zh-CN" altLang="en-US" sz="2800" b="1" smtClean="0">
                <a:latin typeface="Arial Black" panose="020B0A04020102020204" charset="0"/>
                <a:ea typeface="微软雅黑" panose="020B0503020204020204" charset="-122"/>
                <a:cs typeface="Arial Black" panose="020B0A04020102020204" charset="0"/>
                <a:sym typeface="+mn-ea"/>
              </a:rPr>
              <a:t>_血糖的重要来源。</a:t>
            </a:r>
            <a:endParaRPr lang="zh-CN" altLang="en-US" sz="2800" b="1" smtClean="0">
              <a:latin typeface="Arial Black" panose="020B0A04020102020204" charset="0"/>
              <a:ea typeface="微软雅黑" panose="020B0503020204020204" charset="-122"/>
              <a:cs typeface="Arial Black" panose="020B0A04020102020204" charset="0"/>
            </a:endParaRPr>
          </a:p>
          <a:p>
            <a:pPr algn="l">
              <a:lnSpc>
                <a:spcPct val="130000"/>
              </a:lnSpc>
              <a:buClrTx/>
              <a:buSzTx/>
              <a:buFontTx/>
            </a:pPr>
            <a:r>
              <a:rPr lang="zh-CN" altLang="en-US" sz="2800" b="1" smtClean="0">
                <a:latin typeface="Arial Black" panose="020B0A04020102020204" charset="0"/>
                <a:ea typeface="微软雅黑" panose="020B0503020204020204" charset="-122"/>
                <a:cs typeface="Arial Black" panose="020B0A04020102020204" charset="0"/>
                <a:sym typeface="+mn-ea"/>
              </a:rPr>
              <a:t>③非糖物质可以转化为葡萄糖进入血液，补充血糖。（长期饥饿时血糖来源）</a:t>
            </a:r>
          </a:p>
        </p:txBody>
      </p:sp>
      <p:sp>
        <p:nvSpPr>
          <p:cNvPr id="21" name="文本框 20"/>
          <p:cNvSpPr txBox="1"/>
          <p:nvPr>
            <p:custDataLst>
              <p:tags r:id="rId16"/>
            </p:custDataLst>
          </p:nvPr>
        </p:nvSpPr>
        <p:spPr>
          <a:xfrm>
            <a:off x="8093658" y="4445447"/>
            <a:ext cx="2048766" cy="521970"/>
          </a:xfrm>
          <a:prstGeom prst="rect">
            <a:avLst/>
          </a:prstGeom>
          <a:noFill/>
        </p:spPr>
        <p:txBody>
          <a:bodyPr wrap="square" rtlCol="0">
            <a:spAutoFit/>
          </a:bodyPr>
          <a:lstStyle/>
          <a:p>
            <a:pPr algn="l">
              <a:lnSpc>
                <a:spcPct val="100000"/>
              </a:lnSpc>
            </a:pPr>
            <a:r>
              <a:rPr lang="zh-CN" altLang="en-US" sz="2800" b="1" smtClean="0">
                <a:solidFill>
                  <a:srgbClr val="FF0000"/>
                </a:solidFill>
                <a:latin typeface="Arial Black" panose="020B0A04020102020204" charset="0"/>
                <a:ea typeface="微软雅黑" panose="020B0503020204020204" charset="-122"/>
                <a:cs typeface="宋体" panose="02010600030101010101" pitchFamily="2" charset="-122"/>
                <a:sym typeface="+mn-ea"/>
              </a:rPr>
              <a:t>主要来源</a:t>
            </a:r>
          </a:p>
        </p:txBody>
      </p:sp>
      <p:sp>
        <p:nvSpPr>
          <p:cNvPr id="22" name="文本框 21"/>
          <p:cNvSpPr txBox="1"/>
          <p:nvPr>
            <p:custDataLst>
              <p:tags r:id="rId17"/>
            </p:custDataLst>
          </p:nvPr>
        </p:nvSpPr>
        <p:spPr>
          <a:xfrm>
            <a:off x="5850618" y="5001604"/>
            <a:ext cx="1370076" cy="521970"/>
          </a:xfrm>
          <a:prstGeom prst="rect">
            <a:avLst/>
          </a:prstGeom>
          <a:noFill/>
        </p:spPr>
        <p:txBody>
          <a:bodyPr wrap="square" rtlCol="0">
            <a:spAutoFit/>
          </a:bodyPr>
          <a:lstStyle/>
          <a:p>
            <a:pPr algn="l">
              <a:lnSpc>
                <a:spcPct val="100000"/>
              </a:lnSpc>
            </a:pPr>
            <a:r>
              <a:rPr lang="zh-CN" altLang="en-US" sz="2800" b="1" smtClean="0">
                <a:solidFill>
                  <a:srgbClr val="FF0000"/>
                </a:solidFill>
                <a:latin typeface="Arial Black" panose="020B0A04020102020204" charset="0"/>
                <a:ea typeface="微软雅黑" panose="020B0503020204020204" charset="-122"/>
                <a:cs typeface="宋体" panose="02010600030101010101" pitchFamily="2" charset="-122"/>
                <a:sym typeface="+mn-ea"/>
              </a:rPr>
              <a:t>空腹时</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4"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6"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7"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4"/>
      <p:bldP spid="21" grpId="6"/>
      <p:bldP spid="22" grpId="7"/>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文本框 14"/>
          <p:cNvSpPr txBox="1"/>
          <p:nvPr>
            <p:custDataLst>
              <p:tags r:id="rId1"/>
            </p:custDataLst>
          </p:nvPr>
        </p:nvSpPr>
        <p:spPr>
          <a:xfrm>
            <a:off x="2081" y="579458"/>
            <a:ext cx="6279276" cy="521970"/>
          </a:xfrm>
          <a:prstGeom prst="rect">
            <a:avLst/>
          </a:prstGeom>
          <a:noFill/>
        </p:spPr>
        <p:txBody>
          <a:bodyPr wrap="square">
            <a:spAutoFit/>
          </a:bodyPr>
          <a:lstStyle/>
          <a:p>
            <a:r>
              <a:rPr lang="en-US" altLang="zh-CN" sz="2800" b="1">
                <a:solidFill>
                  <a:srgbClr val="1D0DEF"/>
                </a:solidFill>
                <a:effectLst/>
                <a:latin typeface="Arial Black" panose="020B0A04020102020204" charset="0"/>
                <a:ea typeface="微软雅黑" panose="020B0503020204020204" charset="-122"/>
                <a:cs typeface="Arial Black" panose="020B0A04020102020204" charset="0"/>
              </a:rPr>
              <a:t>3.</a:t>
            </a:r>
            <a:r>
              <a:rPr lang="zh-CN" altLang="en-US" sz="2800" b="1">
                <a:solidFill>
                  <a:srgbClr val="1D0DEF"/>
                </a:solidFill>
                <a:effectLst/>
                <a:latin typeface="Arial Black" panose="020B0A04020102020204" charset="0"/>
                <a:ea typeface="微软雅黑" panose="020B0503020204020204" charset="-122"/>
                <a:cs typeface="Arial Black" panose="020B0A04020102020204" charset="0"/>
              </a:rPr>
              <a:t>血糖的来源和去路 </a:t>
            </a:r>
          </a:p>
        </p:txBody>
      </p:sp>
      <p:grpSp>
        <p:nvGrpSpPr>
          <p:cNvPr id="10" name="组合 9"/>
          <p:cNvGrpSpPr/>
          <p:nvPr>
            <p:custDataLst>
              <p:tags r:id="rId2"/>
            </p:custDataLst>
          </p:nvPr>
        </p:nvGrpSpPr>
        <p:grpSpPr>
          <a:xfrm>
            <a:off x="4661390" y="1324059"/>
            <a:ext cx="3431639" cy="2523264"/>
            <a:chOff x="3159179" y="1418770"/>
            <a:chExt cx="2826385" cy="2353299"/>
          </a:xfrm>
        </p:grpSpPr>
        <p:pic>
          <p:nvPicPr>
            <p:cNvPr id="4" name="图片 3"/>
            <p:cNvPicPr>
              <a:picLocks noChangeAspect="1"/>
            </p:cNvPicPr>
            <p:nvPr>
              <p:custDataLst>
                <p:tags r:id="rId35"/>
              </p:custDataLst>
            </p:nvPr>
          </p:nvPicPr>
          <p:blipFill>
            <a:blip r:embed="rId39"/>
            <a:stretch>
              <a:fillRect/>
            </a:stretch>
          </p:blipFill>
          <p:spPr>
            <a:xfrm>
              <a:off x="3172659" y="1418770"/>
              <a:ext cx="2340251" cy="2353299"/>
            </a:xfrm>
            <a:prstGeom prst="rect">
              <a:avLst/>
            </a:prstGeom>
          </p:spPr>
        </p:pic>
        <p:sp>
          <p:nvSpPr>
            <p:cNvPr id="6" name="文本框 5"/>
            <p:cNvSpPr txBox="1"/>
            <p:nvPr>
              <p:custDataLst>
                <p:tags r:id="rId36"/>
              </p:custDataLst>
            </p:nvPr>
          </p:nvSpPr>
          <p:spPr>
            <a:xfrm>
              <a:off x="3765236" y="1952892"/>
              <a:ext cx="1156253" cy="544257"/>
            </a:xfrm>
            <a:prstGeom prst="rect">
              <a:avLst/>
            </a:prstGeom>
            <a:noFill/>
          </p:spPr>
          <p:txBody>
            <a:bodyPr wrap="square" rtlCol="0">
              <a:spAutoFit/>
            </a:bodyPr>
            <a:lstStyle/>
            <a:p>
              <a:r>
                <a:rPr lang="zh-CN" altLang="en-US" sz="3200" b="1">
                  <a:solidFill>
                    <a:srgbClr val="C00000"/>
                  </a:solidFill>
                  <a:latin typeface="Arial Black" panose="020B0A04020102020204" charset="0"/>
                  <a:ea typeface="微软雅黑" panose="020B0503020204020204" charset="-122"/>
                </a:rPr>
                <a:t>血糖</a:t>
              </a:r>
            </a:p>
          </p:txBody>
        </p:sp>
        <p:sp>
          <p:nvSpPr>
            <p:cNvPr id="16" name="文本框 15"/>
            <p:cNvSpPr txBox="1"/>
            <p:nvPr>
              <p:custDataLst>
                <p:tags r:id="rId37"/>
              </p:custDataLst>
            </p:nvPr>
          </p:nvSpPr>
          <p:spPr>
            <a:xfrm>
              <a:off x="3159179" y="2524530"/>
              <a:ext cx="2826385" cy="343492"/>
            </a:xfrm>
            <a:prstGeom prst="rect">
              <a:avLst/>
            </a:prstGeom>
            <a:noFill/>
          </p:spPr>
          <p:txBody>
            <a:bodyPr wrap="square" rtlCol="0">
              <a:spAutoFit/>
            </a:bodyPr>
            <a:lstStyle/>
            <a:p>
              <a:r>
                <a:rPr lang="en-US" altLang="zh-CN" b="1">
                  <a:latin typeface="Arial Black" panose="020B0A04020102020204" charset="0"/>
                  <a:ea typeface="微软雅黑" panose="020B0503020204020204" charset="-122"/>
                  <a:cs typeface="Arial Black" panose="020B0A04020102020204" charset="0"/>
                </a:rPr>
                <a:t>(3.9~6.1mmol/L)</a:t>
              </a:r>
            </a:p>
          </p:txBody>
        </p:sp>
      </p:grpSp>
      <p:grpSp>
        <p:nvGrpSpPr>
          <p:cNvPr id="11" name="组合 10"/>
          <p:cNvGrpSpPr/>
          <p:nvPr>
            <p:custDataLst>
              <p:tags r:id="rId3"/>
            </p:custDataLst>
          </p:nvPr>
        </p:nvGrpSpPr>
        <p:grpSpPr>
          <a:xfrm>
            <a:off x="1024572" y="1248579"/>
            <a:ext cx="4192112" cy="600505"/>
            <a:chOff x="-463060" y="1124009"/>
            <a:chExt cx="4193543" cy="600710"/>
          </a:xfrm>
        </p:grpSpPr>
        <p:sp>
          <p:nvSpPr>
            <p:cNvPr id="7" name="矩形: 圆角 6"/>
            <p:cNvSpPr/>
            <p:nvPr>
              <p:custDataLst>
                <p:tags r:id="rId33"/>
              </p:custDataLst>
            </p:nvPr>
          </p:nvSpPr>
          <p:spPr>
            <a:xfrm>
              <a:off x="-463060" y="1124009"/>
              <a:ext cx="2412365" cy="600710"/>
            </a:xfrm>
            <a:prstGeom prst="roundRect">
              <a:avLst>
                <a:gd name="adj" fmla="val 11888"/>
              </a:avLst>
            </a:prstGeom>
            <a:solidFill>
              <a:schemeClr val="accent3">
                <a:lumMod val="40000"/>
                <a:lumOff val="60000"/>
              </a:schemeClr>
            </a:solidFill>
            <a:ln>
              <a:solidFill>
                <a:schemeClr val="accent1"/>
              </a:solidFill>
            </a:ln>
          </p:spPr>
          <p:style>
            <a:lnRef idx="0">
              <a:schemeClr val="accent2"/>
            </a:lnRef>
            <a:fillRef idx="3">
              <a:schemeClr val="accent2"/>
            </a:fillRef>
            <a:effectRef idx="3">
              <a:schemeClr val="accent2"/>
            </a:effectRef>
            <a:fontRef idx="minor">
              <a:schemeClr val="lt1"/>
            </a:fontRef>
          </p:style>
          <p:txBody>
            <a:bodyPr rtlCol="0" anchor="ctr"/>
            <a:lstStyle/>
            <a:p>
              <a:pPr algn="ctr"/>
              <a:r>
                <a:rPr lang="zh-CN" altLang="en-US" b="1">
                  <a:solidFill>
                    <a:schemeClr val="tx1"/>
                  </a:solidFill>
                  <a:latin typeface="Arial Black" panose="020B0A04020102020204" charset="0"/>
                  <a:ea typeface="微软雅黑" panose="020B0503020204020204" charset="-122"/>
                </a:rPr>
                <a:t>食物中的糖类</a:t>
              </a:r>
            </a:p>
          </p:txBody>
        </p:sp>
        <p:sp>
          <p:nvSpPr>
            <p:cNvPr id="8" name="箭头: 右 7"/>
            <p:cNvSpPr/>
            <p:nvPr>
              <p:custDataLst>
                <p:tags r:id="rId34"/>
              </p:custDataLst>
            </p:nvPr>
          </p:nvSpPr>
          <p:spPr>
            <a:xfrm>
              <a:off x="2017256" y="1338633"/>
              <a:ext cx="1713227" cy="177696"/>
            </a:xfrm>
            <a:prstGeom prst="rightArrow">
              <a:avLst>
                <a:gd name="adj1" fmla="val 24945"/>
                <a:gd name="adj2" fmla="val 50000"/>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zh-CN" altLang="en-US" b="1">
                <a:latin typeface="Arial Black" panose="020B0A04020102020204" charset="0"/>
                <a:ea typeface="微软雅黑" panose="020B0503020204020204" charset="-122"/>
                <a:cs typeface="Arial Black" panose="020B0A04020102020204" charset="0"/>
              </a:endParaRPr>
            </a:p>
          </p:txBody>
        </p:sp>
      </p:grpSp>
      <p:grpSp>
        <p:nvGrpSpPr>
          <p:cNvPr id="12" name="组合 11"/>
          <p:cNvGrpSpPr/>
          <p:nvPr>
            <p:custDataLst>
              <p:tags r:id="rId4"/>
            </p:custDataLst>
          </p:nvPr>
        </p:nvGrpSpPr>
        <p:grpSpPr>
          <a:xfrm>
            <a:off x="1734259" y="2299488"/>
            <a:ext cx="2890749" cy="537436"/>
            <a:chOff x="236075" y="2304817"/>
            <a:chExt cx="2891736" cy="537620"/>
          </a:xfrm>
        </p:grpSpPr>
        <p:sp>
          <p:nvSpPr>
            <p:cNvPr id="19" name="矩形: 圆角 18"/>
            <p:cNvSpPr/>
            <p:nvPr>
              <p:custDataLst>
                <p:tags r:id="rId31"/>
              </p:custDataLst>
            </p:nvPr>
          </p:nvSpPr>
          <p:spPr>
            <a:xfrm>
              <a:off x="236075" y="2304817"/>
              <a:ext cx="1713228" cy="537620"/>
            </a:xfrm>
            <a:prstGeom prst="roundRect">
              <a:avLst>
                <a:gd name="adj" fmla="val 11888"/>
              </a:avLst>
            </a:prstGeom>
            <a:solidFill>
              <a:schemeClr val="accent3">
                <a:lumMod val="40000"/>
                <a:lumOff val="60000"/>
              </a:schemeClr>
            </a:solidFill>
            <a:ln>
              <a:solidFill>
                <a:schemeClr val="accent1"/>
              </a:solidFill>
            </a:ln>
          </p:spPr>
          <p:style>
            <a:lnRef idx="0">
              <a:schemeClr val="accent2"/>
            </a:lnRef>
            <a:fillRef idx="3">
              <a:schemeClr val="accent2"/>
            </a:fillRef>
            <a:effectRef idx="3">
              <a:schemeClr val="accent2"/>
            </a:effectRef>
            <a:fontRef idx="minor">
              <a:schemeClr val="lt1"/>
            </a:fontRef>
          </p:style>
          <p:txBody>
            <a:bodyPr rtlCol="0" anchor="ctr"/>
            <a:lstStyle/>
            <a:p>
              <a:pPr algn="ctr"/>
              <a:r>
                <a:rPr lang="zh-CN" altLang="en-US" b="1">
                  <a:solidFill>
                    <a:schemeClr val="tx1"/>
                  </a:solidFill>
                  <a:latin typeface="Arial Black" panose="020B0A04020102020204" charset="0"/>
                  <a:ea typeface="微软雅黑" panose="020B0503020204020204" charset="-122"/>
                </a:rPr>
                <a:t>肝糖原</a:t>
              </a:r>
            </a:p>
          </p:txBody>
        </p:sp>
        <p:sp>
          <p:nvSpPr>
            <p:cNvPr id="25" name="箭头: 右 24"/>
            <p:cNvSpPr/>
            <p:nvPr>
              <p:custDataLst>
                <p:tags r:id="rId32"/>
              </p:custDataLst>
            </p:nvPr>
          </p:nvSpPr>
          <p:spPr>
            <a:xfrm>
              <a:off x="2017257" y="2479861"/>
              <a:ext cx="1110554" cy="177696"/>
            </a:xfrm>
            <a:prstGeom prst="rightArrow">
              <a:avLst>
                <a:gd name="adj1" fmla="val 24945"/>
                <a:gd name="adj2" fmla="val 50000"/>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zh-CN" altLang="en-US" b="1">
                <a:latin typeface="Arial Black" panose="020B0A04020102020204" charset="0"/>
                <a:ea typeface="微软雅黑" panose="020B0503020204020204" charset="-122"/>
                <a:cs typeface="Arial Black" panose="020B0A04020102020204" charset="0"/>
              </a:endParaRPr>
            </a:p>
          </p:txBody>
        </p:sp>
      </p:grpSp>
      <p:grpSp>
        <p:nvGrpSpPr>
          <p:cNvPr id="13" name="组合 12"/>
          <p:cNvGrpSpPr/>
          <p:nvPr>
            <p:custDataLst>
              <p:tags r:id="rId5"/>
            </p:custDataLst>
          </p:nvPr>
        </p:nvGrpSpPr>
        <p:grpSpPr>
          <a:xfrm>
            <a:off x="713991" y="3169680"/>
            <a:ext cx="4445562" cy="590984"/>
            <a:chOff x="-716597" y="3321991"/>
            <a:chExt cx="4447080" cy="591185"/>
          </a:xfrm>
        </p:grpSpPr>
        <p:sp>
          <p:nvSpPr>
            <p:cNvPr id="24" name="矩形: 圆角 23"/>
            <p:cNvSpPr/>
            <p:nvPr>
              <p:custDataLst>
                <p:tags r:id="rId29"/>
              </p:custDataLst>
            </p:nvPr>
          </p:nvSpPr>
          <p:spPr>
            <a:xfrm>
              <a:off x="-716597" y="3321991"/>
              <a:ext cx="2726055" cy="591185"/>
            </a:xfrm>
            <a:prstGeom prst="roundRect">
              <a:avLst>
                <a:gd name="adj" fmla="val 11888"/>
              </a:avLst>
            </a:prstGeom>
            <a:solidFill>
              <a:schemeClr val="accent3">
                <a:lumMod val="40000"/>
                <a:lumOff val="60000"/>
              </a:schemeClr>
            </a:solidFill>
            <a:ln>
              <a:solidFill>
                <a:schemeClr val="accent1"/>
              </a:solidFill>
            </a:ln>
          </p:spPr>
          <p:style>
            <a:lnRef idx="0">
              <a:schemeClr val="accent2"/>
            </a:lnRef>
            <a:fillRef idx="3">
              <a:schemeClr val="accent2"/>
            </a:fillRef>
            <a:effectRef idx="3">
              <a:schemeClr val="accent2"/>
            </a:effectRef>
            <a:fontRef idx="minor">
              <a:schemeClr val="lt1"/>
            </a:fontRef>
          </p:style>
          <p:txBody>
            <a:bodyPr rtlCol="0" anchor="ctr"/>
            <a:lstStyle/>
            <a:p>
              <a:pPr algn="ctr"/>
              <a:r>
                <a:rPr lang="zh-CN" altLang="en-US" b="1">
                  <a:solidFill>
                    <a:schemeClr val="tx1"/>
                  </a:solidFill>
                  <a:latin typeface="Arial Black" panose="020B0A04020102020204" charset="0"/>
                  <a:ea typeface="微软雅黑" panose="020B0503020204020204" charset="-122"/>
                </a:rPr>
                <a:t>脂肪等非糖物质</a:t>
              </a:r>
            </a:p>
          </p:txBody>
        </p:sp>
        <p:sp>
          <p:nvSpPr>
            <p:cNvPr id="26" name="箭头: 右 25"/>
            <p:cNvSpPr/>
            <p:nvPr>
              <p:custDataLst>
                <p:tags r:id="rId30"/>
              </p:custDataLst>
            </p:nvPr>
          </p:nvSpPr>
          <p:spPr>
            <a:xfrm>
              <a:off x="2017257" y="3599823"/>
              <a:ext cx="1713226" cy="172141"/>
            </a:xfrm>
            <a:prstGeom prst="rightArrow">
              <a:avLst>
                <a:gd name="adj1" fmla="val 24945"/>
                <a:gd name="adj2" fmla="val 50000"/>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zh-CN" altLang="en-US" b="1">
                <a:latin typeface="Arial Black" panose="020B0A04020102020204" charset="0"/>
                <a:ea typeface="微软雅黑" panose="020B0503020204020204" charset="-122"/>
                <a:cs typeface="Arial Black" panose="020B0A04020102020204" charset="0"/>
              </a:endParaRPr>
            </a:p>
          </p:txBody>
        </p:sp>
      </p:grpSp>
      <p:sp>
        <p:nvSpPr>
          <p:cNvPr id="27" name="文本框 26"/>
          <p:cNvSpPr txBox="1"/>
          <p:nvPr>
            <p:custDataLst>
              <p:tags r:id="rId6"/>
            </p:custDataLst>
          </p:nvPr>
        </p:nvSpPr>
        <p:spPr>
          <a:xfrm>
            <a:off x="3526230" y="1042311"/>
            <a:ext cx="1870692" cy="368300"/>
          </a:xfrm>
          <a:prstGeom prst="rect">
            <a:avLst/>
          </a:prstGeom>
          <a:noFill/>
        </p:spPr>
        <p:txBody>
          <a:bodyPr wrap="square">
            <a:spAutoFit/>
          </a:bodyPr>
          <a:lstStyle/>
          <a:p>
            <a:r>
              <a:rPr lang="zh-CN" altLang="en-US" b="1">
                <a:solidFill>
                  <a:srgbClr val="000000"/>
                </a:solidFill>
                <a:effectLst/>
                <a:latin typeface="Arial Black" panose="020B0A04020102020204" charset="0"/>
                <a:ea typeface="微软雅黑" panose="020B0503020204020204" charset="-122"/>
              </a:rPr>
              <a:t>消化、吸收</a:t>
            </a:r>
          </a:p>
        </p:txBody>
      </p:sp>
      <p:sp>
        <p:nvSpPr>
          <p:cNvPr id="28" name="文本框 27"/>
          <p:cNvSpPr txBox="1"/>
          <p:nvPr>
            <p:custDataLst>
              <p:tags r:id="rId7"/>
            </p:custDataLst>
          </p:nvPr>
        </p:nvSpPr>
        <p:spPr>
          <a:xfrm>
            <a:off x="3722593" y="2094367"/>
            <a:ext cx="930100" cy="368300"/>
          </a:xfrm>
          <a:prstGeom prst="rect">
            <a:avLst/>
          </a:prstGeom>
          <a:noFill/>
        </p:spPr>
        <p:txBody>
          <a:bodyPr wrap="square">
            <a:spAutoFit/>
          </a:bodyPr>
          <a:lstStyle/>
          <a:p>
            <a:r>
              <a:rPr lang="zh-CN" altLang="en-US" b="1">
                <a:solidFill>
                  <a:srgbClr val="000000"/>
                </a:solidFill>
                <a:effectLst/>
                <a:latin typeface="Arial Black" panose="020B0A04020102020204" charset="0"/>
                <a:ea typeface="微软雅黑" panose="020B0503020204020204" charset="-122"/>
              </a:rPr>
              <a:t>分解</a:t>
            </a:r>
          </a:p>
        </p:txBody>
      </p:sp>
      <p:sp>
        <p:nvSpPr>
          <p:cNvPr id="29" name="文本框 28"/>
          <p:cNvSpPr txBox="1"/>
          <p:nvPr>
            <p:custDataLst>
              <p:tags r:id="rId8"/>
            </p:custDataLst>
          </p:nvPr>
        </p:nvSpPr>
        <p:spPr>
          <a:xfrm>
            <a:off x="3693452" y="3077551"/>
            <a:ext cx="930100" cy="368300"/>
          </a:xfrm>
          <a:prstGeom prst="rect">
            <a:avLst/>
          </a:prstGeom>
          <a:noFill/>
        </p:spPr>
        <p:txBody>
          <a:bodyPr wrap="square">
            <a:spAutoFit/>
          </a:bodyPr>
          <a:lstStyle/>
          <a:p>
            <a:r>
              <a:rPr lang="zh-CN" altLang="en-US" b="1">
                <a:solidFill>
                  <a:srgbClr val="000000"/>
                </a:solidFill>
                <a:effectLst/>
                <a:latin typeface="Arial Black" panose="020B0A04020102020204" charset="0"/>
                <a:ea typeface="微软雅黑" panose="020B0503020204020204" charset="-122"/>
              </a:rPr>
              <a:t>转化</a:t>
            </a:r>
          </a:p>
        </p:txBody>
      </p:sp>
      <p:grpSp>
        <p:nvGrpSpPr>
          <p:cNvPr id="17" name="组合 16"/>
          <p:cNvGrpSpPr/>
          <p:nvPr>
            <p:custDataLst>
              <p:tags r:id="rId9"/>
            </p:custDataLst>
          </p:nvPr>
        </p:nvGrpSpPr>
        <p:grpSpPr>
          <a:xfrm>
            <a:off x="6911062" y="1294859"/>
            <a:ext cx="4105143" cy="523061"/>
            <a:chOff x="4756298" y="1170447"/>
            <a:chExt cx="4147185" cy="523240"/>
          </a:xfrm>
        </p:grpSpPr>
        <p:sp>
          <p:nvSpPr>
            <p:cNvPr id="30" name="矩形: 圆角 29"/>
            <p:cNvSpPr/>
            <p:nvPr>
              <p:custDataLst>
                <p:tags r:id="rId27"/>
              </p:custDataLst>
            </p:nvPr>
          </p:nvSpPr>
          <p:spPr>
            <a:xfrm>
              <a:off x="6293633" y="1170447"/>
              <a:ext cx="2609850" cy="523240"/>
            </a:xfrm>
            <a:prstGeom prst="roundRect">
              <a:avLst>
                <a:gd name="adj" fmla="val 11888"/>
              </a:avLst>
            </a:prstGeom>
            <a:solidFill>
              <a:schemeClr val="accent6">
                <a:lumMod val="20000"/>
                <a:lumOff val="80000"/>
              </a:schemeClr>
            </a:solidFill>
            <a:ln>
              <a:solidFill>
                <a:schemeClr val="accent1"/>
              </a:solidFill>
            </a:ln>
          </p:spPr>
          <p:style>
            <a:lnRef idx="0">
              <a:schemeClr val="accent2"/>
            </a:lnRef>
            <a:fillRef idx="3">
              <a:schemeClr val="accent2"/>
            </a:fillRef>
            <a:effectRef idx="3">
              <a:schemeClr val="accent2"/>
            </a:effectRef>
            <a:fontRef idx="minor">
              <a:schemeClr val="lt1"/>
            </a:fontRef>
          </p:style>
          <p:txBody>
            <a:bodyPr rtlCol="0" anchor="ctr"/>
            <a:lstStyle/>
            <a:p>
              <a:pPr algn="ctr"/>
              <a:r>
                <a:rPr lang="en-US" altLang="zh-CN" b="1">
                  <a:solidFill>
                    <a:schemeClr val="tx1"/>
                  </a:solidFill>
                  <a:latin typeface="Arial Black" panose="020B0A04020102020204" charset="0"/>
                  <a:ea typeface="微软雅黑" panose="020B0503020204020204" charset="-122"/>
                  <a:cs typeface="Arial Black" panose="020B0A04020102020204" charset="0"/>
                </a:rPr>
                <a:t>CO</a:t>
              </a:r>
              <a:r>
                <a:rPr lang="en-US" altLang="zh-CN" b="1" baseline="-25000">
                  <a:solidFill>
                    <a:schemeClr val="tx1"/>
                  </a:solidFill>
                  <a:latin typeface="Arial Black" panose="020B0A04020102020204" charset="0"/>
                  <a:ea typeface="微软雅黑" panose="020B0503020204020204" charset="-122"/>
                  <a:cs typeface="Arial Black" panose="020B0A04020102020204" charset="0"/>
                </a:rPr>
                <a:t>2</a:t>
              </a:r>
              <a:r>
                <a:rPr lang="en-US" altLang="zh-CN" b="1">
                  <a:solidFill>
                    <a:schemeClr val="tx1"/>
                  </a:solidFill>
                  <a:latin typeface="Arial Black" panose="020B0A04020102020204" charset="0"/>
                  <a:ea typeface="微软雅黑" panose="020B0503020204020204" charset="-122"/>
                  <a:cs typeface="Arial Black" panose="020B0A04020102020204" charset="0"/>
                </a:rPr>
                <a:t>+H</a:t>
              </a:r>
              <a:r>
                <a:rPr lang="en-US" altLang="zh-CN" b="1" baseline="-25000">
                  <a:solidFill>
                    <a:schemeClr val="tx1"/>
                  </a:solidFill>
                  <a:latin typeface="Arial Black" panose="020B0A04020102020204" charset="0"/>
                  <a:ea typeface="微软雅黑" panose="020B0503020204020204" charset="-122"/>
                  <a:cs typeface="Arial Black" panose="020B0A04020102020204" charset="0"/>
                </a:rPr>
                <a:t>2</a:t>
              </a:r>
              <a:r>
                <a:rPr lang="en-US" altLang="zh-CN" b="1">
                  <a:solidFill>
                    <a:schemeClr val="tx1"/>
                  </a:solidFill>
                  <a:latin typeface="Arial Black" panose="020B0A04020102020204" charset="0"/>
                  <a:ea typeface="微软雅黑" panose="020B0503020204020204" charset="-122"/>
                  <a:cs typeface="Arial Black" panose="020B0A04020102020204" charset="0"/>
                </a:rPr>
                <a:t>O+</a:t>
              </a:r>
              <a:r>
                <a:rPr lang="zh-CN" altLang="en-US" b="1">
                  <a:solidFill>
                    <a:schemeClr val="tx1"/>
                  </a:solidFill>
                  <a:latin typeface="Arial Black" panose="020B0A04020102020204" charset="0"/>
                  <a:ea typeface="微软雅黑" panose="020B0503020204020204" charset="-122"/>
                  <a:cs typeface="Arial Black" panose="020B0A04020102020204" charset="0"/>
                </a:rPr>
                <a:t>能量</a:t>
              </a:r>
            </a:p>
          </p:txBody>
        </p:sp>
        <p:sp>
          <p:nvSpPr>
            <p:cNvPr id="33" name="箭头: 右 32"/>
            <p:cNvSpPr/>
            <p:nvPr>
              <p:custDataLst>
                <p:tags r:id="rId28"/>
              </p:custDataLst>
            </p:nvPr>
          </p:nvSpPr>
          <p:spPr>
            <a:xfrm>
              <a:off x="4756298" y="1338632"/>
              <a:ext cx="1455115" cy="227911"/>
            </a:xfrm>
            <a:prstGeom prst="rightArrow">
              <a:avLst>
                <a:gd name="adj1" fmla="val 24945"/>
                <a:gd name="adj2" fmla="val 50000"/>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zh-CN" altLang="en-US" b="1">
                <a:latin typeface="Arial Black" panose="020B0A04020102020204" charset="0"/>
                <a:ea typeface="微软雅黑" panose="020B0503020204020204" charset="-122"/>
                <a:cs typeface="Arial Black" panose="020B0A04020102020204" charset="0"/>
              </a:endParaRPr>
            </a:p>
          </p:txBody>
        </p:sp>
      </p:grpSp>
      <p:sp>
        <p:nvSpPr>
          <p:cNvPr id="34" name="文本框 33"/>
          <p:cNvSpPr txBox="1"/>
          <p:nvPr>
            <p:custDataLst>
              <p:tags r:id="rId10"/>
            </p:custDataLst>
          </p:nvPr>
        </p:nvSpPr>
        <p:spPr>
          <a:xfrm>
            <a:off x="6911573" y="1059918"/>
            <a:ext cx="1454619" cy="368300"/>
          </a:xfrm>
          <a:prstGeom prst="rect">
            <a:avLst/>
          </a:prstGeom>
          <a:noFill/>
        </p:spPr>
        <p:txBody>
          <a:bodyPr wrap="square">
            <a:spAutoFit/>
          </a:bodyPr>
          <a:lstStyle/>
          <a:p>
            <a:r>
              <a:rPr lang="zh-CN" altLang="en-US" b="1">
                <a:solidFill>
                  <a:srgbClr val="000000"/>
                </a:solidFill>
                <a:effectLst/>
                <a:latin typeface="Arial Black" panose="020B0A04020102020204" charset="0"/>
                <a:ea typeface="微软雅黑" panose="020B0503020204020204" charset="-122"/>
              </a:rPr>
              <a:t>氧化分解</a:t>
            </a:r>
          </a:p>
        </p:txBody>
      </p:sp>
      <p:sp>
        <p:nvSpPr>
          <p:cNvPr id="35" name="文本框 34"/>
          <p:cNvSpPr txBox="1"/>
          <p:nvPr>
            <p:custDataLst>
              <p:tags r:id="rId11"/>
            </p:custDataLst>
          </p:nvPr>
        </p:nvSpPr>
        <p:spPr>
          <a:xfrm>
            <a:off x="7764597" y="2103233"/>
            <a:ext cx="930100" cy="368300"/>
          </a:xfrm>
          <a:prstGeom prst="rect">
            <a:avLst/>
          </a:prstGeom>
          <a:noFill/>
        </p:spPr>
        <p:txBody>
          <a:bodyPr wrap="square">
            <a:spAutoFit/>
          </a:bodyPr>
          <a:lstStyle/>
          <a:p>
            <a:r>
              <a:rPr lang="zh-CN" altLang="en-US" b="1">
                <a:solidFill>
                  <a:srgbClr val="000000"/>
                </a:solidFill>
                <a:effectLst/>
                <a:latin typeface="Arial Black" panose="020B0A04020102020204" charset="0"/>
                <a:ea typeface="微软雅黑" panose="020B0503020204020204" charset="-122"/>
              </a:rPr>
              <a:t>合成</a:t>
            </a:r>
          </a:p>
        </p:txBody>
      </p:sp>
      <p:grpSp>
        <p:nvGrpSpPr>
          <p:cNvPr id="46" name="组合 45"/>
          <p:cNvGrpSpPr/>
          <p:nvPr>
            <p:custDataLst>
              <p:tags r:id="rId12"/>
            </p:custDataLst>
          </p:nvPr>
        </p:nvGrpSpPr>
        <p:grpSpPr>
          <a:xfrm>
            <a:off x="7535064" y="2251727"/>
            <a:ext cx="4054995" cy="537661"/>
            <a:chOff x="5554355" y="2251325"/>
            <a:chExt cx="4056380" cy="537845"/>
          </a:xfrm>
        </p:grpSpPr>
        <p:sp>
          <p:nvSpPr>
            <p:cNvPr id="31" name="矩形: 圆角 30"/>
            <p:cNvSpPr/>
            <p:nvPr>
              <p:custDataLst>
                <p:tags r:id="rId25"/>
              </p:custDataLst>
            </p:nvPr>
          </p:nvSpPr>
          <p:spPr>
            <a:xfrm>
              <a:off x="6844675" y="2251325"/>
              <a:ext cx="2766060" cy="537845"/>
            </a:xfrm>
            <a:prstGeom prst="roundRect">
              <a:avLst>
                <a:gd name="adj" fmla="val 11888"/>
              </a:avLst>
            </a:prstGeom>
            <a:solidFill>
              <a:schemeClr val="accent6">
                <a:lumMod val="20000"/>
                <a:lumOff val="80000"/>
              </a:schemeClr>
            </a:solidFill>
            <a:ln>
              <a:solidFill>
                <a:schemeClr val="accent1"/>
              </a:solidFill>
            </a:ln>
          </p:spPr>
          <p:style>
            <a:lnRef idx="0">
              <a:schemeClr val="accent2"/>
            </a:lnRef>
            <a:fillRef idx="3">
              <a:schemeClr val="accent2"/>
            </a:fillRef>
            <a:effectRef idx="3">
              <a:schemeClr val="accent2"/>
            </a:effectRef>
            <a:fontRef idx="minor">
              <a:schemeClr val="lt1"/>
            </a:fontRef>
          </p:style>
          <p:txBody>
            <a:bodyPr rtlCol="0" anchor="ctr"/>
            <a:lstStyle/>
            <a:p>
              <a:pPr algn="ctr"/>
              <a:r>
                <a:rPr lang="zh-CN" altLang="en-US" b="1">
                  <a:solidFill>
                    <a:schemeClr val="tx1"/>
                  </a:solidFill>
                  <a:latin typeface="Arial Black" panose="020B0A04020102020204" charset="0"/>
                  <a:ea typeface="微软雅黑" panose="020B0503020204020204" charset="-122"/>
                </a:rPr>
                <a:t>肝糖原</a:t>
              </a:r>
              <a:r>
                <a:rPr lang="zh-CN" altLang="en-US" b="1">
                  <a:solidFill>
                    <a:schemeClr val="tx1"/>
                  </a:solidFill>
                  <a:latin typeface="Arial Black" panose="020B0A04020102020204" charset="0"/>
                  <a:ea typeface="微软雅黑" panose="020B0503020204020204" charset="-122"/>
                  <a:sym typeface="+mn-ea"/>
                </a:rPr>
                <a:t>、</a:t>
              </a:r>
              <a:r>
                <a:rPr lang="zh-CN" altLang="en-US" b="1">
                  <a:solidFill>
                    <a:schemeClr val="tx1"/>
                  </a:solidFill>
                  <a:latin typeface="Arial Black" panose="020B0A04020102020204" charset="0"/>
                  <a:ea typeface="微软雅黑" panose="020B0503020204020204" charset="-122"/>
                </a:rPr>
                <a:t>肌糖原</a:t>
              </a:r>
            </a:p>
          </p:txBody>
        </p:sp>
        <p:sp>
          <p:nvSpPr>
            <p:cNvPr id="36" name="箭头: 右 35"/>
            <p:cNvSpPr/>
            <p:nvPr>
              <p:custDataLst>
                <p:tags r:id="rId26"/>
              </p:custDataLst>
            </p:nvPr>
          </p:nvSpPr>
          <p:spPr>
            <a:xfrm>
              <a:off x="5554355" y="2479861"/>
              <a:ext cx="1271748" cy="177599"/>
            </a:xfrm>
            <a:prstGeom prst="rightArrow">
              <a:avLst>
                <a:gd name="adj1" fmla="val 24945"/>
                <a:gd name="adj2" fmla="val 50000"/>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zh-CN" altLang="en-US" b="1">
                <a:latin typeface="Arial Black" panose="020B0A04020102020204" charset="0"/>
                <a:ea typeface="微软雅黑" panose="020B0503020204020204" charset="-122"/>
                <a:cs typeface="Arial Black" panose="020B0A04020102020204" charset="0"/>
              </a:endParaRPr>
            </a:p>
          </p:txBody>
        </p:sp>
      </p:grpSp>
      <p:grpSp>
        <p:nvGrpSpPr>
          <p:cNvPr id="47" name="组合 46"/>
          <p:cNvGrpSpPr/>
          <p:nvPr>
            <p:custDataLst>
              <p:tags r:id="rId13"/>
            </p:custDataLst>
          </p:nvPr>
        </p:nvGrpSpPr>
        <p:grpSpPr>
          <a:xfrm>
            <a:off x="7053888" y="3176991"/>
            <a:ext cx="5052239" cy="496400"/>
            <a:chOff x="4944754" y="3419194"/>
            <a:chExt cx="5151120" cy="496570"/>
          </a:xfrm>
        </p:grpSpPr>
        <p:sp>
          <p:nvSpPr>
            <p:cNvPr id="32" name="矩形: 圆角 31"/>
            <p:cNvSpPr/>
            <p:nvPr>
              <p:custDataLst>
                <p:tags r:id="rId23"/>
              </p:custDataLst>
            </p:nvPr>
          </p:nvSpPr>
          <p:spPr>
            <a:xfrm>
              <a:off x="6746249" y="3419194"/>
              <a:ext cx="3349625" cy="496570"/>
            </a:xfrm>
            <a:prstGeom prst="roundRect">
              <a:avLst>
                <a:gd name="adj" fmla="val 11888"/>
              </a:avLst>
            </a:prstGeom>
            <a:solidFill>
              <a:schemeClr val="accent6">
                <a:lumMod val="20000"/>
                <a:lumOff val="80000"/>
              </a:schemeClr>
            </a:solidFill>
            <a:ln>
              <a:solidFill>
                <a:schemeClr val="accent1"/>
              </a:solidFill>
            </a:ln>
          </p:spPr>
          <p:style>
            <a:lnRef idx="0">
              <a:schemeClr val="accent2"/>
            </a:lnRef>
            <a:fillRef idx="3">
              <a:schemeClr val="accent2"/>
            </a:fillRef>
            <a:effectRef idx="3">
              <a:schemeClr val="accent2"/>
            </a:effectRef>
            <a:fontRef idx="minor">
              <a:schemeClr val="lt1"/>
            </a:fontRef>
          </p:style>
          <p:txBody>
            <a:bodyPr rtlCol="0" anchor="ctr"/>
            <a:lstStyle/>
            <a:p>
              <a:pPr algn="ctr"/>
              <a:r>
                <a:rPr lang="zh-CN" altLang="en-US" b="1">
                  <a:solidFill>
                    <a:schemeClr val="tx1"/>
                  </a:solidFill>
                  <a:latin typeface="Arial Black" panose="020B0A04020102020204" charset="0"/>
                  <a:ea typeface="微软雅黑" panose="020B0503020204020204" charset="-122"/>
                </a:rPr>
                <a:t>甘油三酯、某些氨基酸</a:t>
              </a:r>
            </a:p>
          </p:txBody>
        </p:sp>
        <p:sp>
          <p:nvSpPr>
            <p:cNvPr id="37" name="箭头: 右 36"/>
            <p:cNvSpPr/>
            <p:nvPr>
              <p:custDataLst>
                <p:tags r:id="rId24"/>
              </p:custDataLst>
            </p:nvPr>
          </p:nvSpPr>
          <p:spPr>
            <a:xfrm>
              <a:off x="4944754" y="3599823"/>
              <a:ext cx="1713226" cy="172141"/>
            </a:xfrm>
            <a:prstGeom prst="rightArrow">
              <a:avLst>
                <a:gd name="adj1" fmla="val 24945"/>
                <a:gd name="adj2" fmla="val 50000"/>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zh-CN" altLang="en-US" b="1">
                <a:latin typeface="Arial Black" panose="020B0A04020102020204" charset="0"/>
                <a:ea typeface="微软雅黑" panose="020B0503020204020204" charset="-122"/>
                <a:cs typeface="Arial Black" panose="020B0A04020102020204" charset="0"/>
              </a:endParaRPr>
            </a:p>
          </p:txBody>
        </p:sp>
      </p:grpSp>
      <p:sp>
        <p:nvSpPr>
          <p:cNvPr id="38" name="文本框 37"/>
          <p:cNvSpPr txBox="1"/>
          <p:nvPr>
            <p:custDataLst>
              <p:tags r:id="rId14"/>
            </p:custDataLst>
          </p:nvPr>
        </p:nvSpPr>
        <p:spPr>
          <a:xfrm>
            <a:off x="7735010" y="2999252"/>
            <a:ext cx="878540" cy="368300"/>
          </a:xfrm>
          <a:prstGeom prst="rect">
            <a:avLst/>
          </a:prstGeom>
          <a:noFill/>
        </p:spPr>
        <p:txBody>
          <a:bodyPr wrap="square">
            <a:spAutoFit/>
          </a:bodyPr>
          <a:lstStyle/>
          <a:p>
            <a:r>
              <a:rPr lang="zh-CN" altLang="en-US" b="1">
                <a:solidFill>
                  <a:srgbClr val="000000"/>
                </a:solidFill>
                <a:effectLst/>
                <a:latin typeface="Arial Black" panose="020B0A04020102020204" charset="0"/>
                <a:ea typeface="微软雅黑" panose="020B0503020204020204" charset="-122"/>
              </a:rPr>
              <a:t>转化</a:t>
            </a:r>
          </a:p>
        </p:txBody>
      </p:sp>
      <p:sp>
        <p:nvSpPr>
          <p:cNvPr id="2" name="文本框 1"/>
          <p:cNvSpPr txBox="1"/>
          <p:nvPr>
            <p:custDataLst>
              <p:tags r:id="rId15"/>
            </p:custDataLst>
          </p:nvPr>
        </p:nvSpPr>
        <p:spPr>
          <a:xfrm>
            <a:off x="151890" y="4125992"/>
            <a:ext cx="11477516" cy="2158365"/>
          </a:xfrm>
          <a:prstGeom prst="rect">
            <a:avLst/>
          </a:prstGeom>
          <a:noFill/>
        </p:spPr>
        <p:txBody>
          <a:bodyPr wrap="square" rtlCol="0" anchor="t">
            <a:spAutoFit/>
          </a:bodyPr>
          <a:lstStyle/>
          <a:p>
            <a:pPr marL="457200" indent="-457200" algn="l">
              <a:lnSpc>
                <a:spcPct val="120000"/>
              </a:lnSpc>
              <a:buClrTx/>
              <a:buSzTx/>
              <a:buFont typeface="Wingdings" panose="05000000000000000000" charset="0"/>
              <a:buChar char="Ø"/>
            </a:pPr>
            <a:r>
              <a:rPr lang="zh-CN" altLang="en-US" sz="2800" b="1" smtClean="0">
                <a:solidFill>
                  <a:srgbClr val="1313E4"/>
                </a:solidFill>
                <a:latin typeface="Arial Black" panose="020B0A04020102020204" charset="0"/>
                <a:ea typeface="微软雅黑" panose="020B0503020204020204" charset="-122"/>
                <a:cs typeface="Arial Black" panose="020B0A04020102020204" charset="0"/>
                <a:sym typeface="+mn-ea"/>
              </a:rPr>
              <a:t>三个去向</a:t>
            </a:r>
            <a:r>
              <a:rPr lang="en-US" altLang="zh-CN" sz="2800" b="1" smtClean="0">
                <a:solidFill>
                  <a:srgbClr val="1313E4"/>
                </a:solidFill>
                <a:latin typeface="Arial Black" panose="020B0A04020102020204" charset="0"/>
                <a:ea typeface="微软雅黑" panose="020B0503020204020204" charset="-122"/>
                <a:cs typeface="Arial Black" panose="020B0A04020102020204" charset="0"/>
                <a:sym typeface="+mn-ea"/>
              </a:rPr>
              <a:t>:</a:t>
            </a:r>
            <a:endParaRPr lang="zh-CN" altLang="en-US" sz="2800" b="1" smtClean="0">
              <a:solidFill>
                <a:srgbClr val="1313E4"/>
              </a:solidFill>
              <a:latin typeface="Arial Black" panose="020B0A04020102020204" charset="0"/>
              <a:ea typeface="微软雅黑" panose="020B0503020204020204" charset="-122"/>
              <a:cs typeface="Arial Black" panose="020B0A04020102020204" charset="0"/>
              <a:sym typeface="+mn-ea"/>
            </a:endParaRPr>
          </a:p>
          <a:p>
            <a:pPr algn="l">
              <a:lnSpc>
                <a:spcPct val="120000"/>
              </a:lnSpc>
              <a:buClrTx/>
              <a:buSzTx/>
              <a:buFontTx/>
            </a:pPr>
            <a:r>
              <a:rPr lang="zh-CN" altLang="en-US" sz="2800" b="1" smtClean="0">
                <a:latin typeface="Arial Black" panose="020B0A04020102020204" charset="0"/>
                <a:ea typeface="微软雅黑" panose="020B0503020204020204" charset="-122"/>
                <a:cs typeface="Arial Black" panose="020B0A04020102020204" charset="0"/>
                <a:sym typeface="+mn-ea"/>
              </a:rPr>
              <a:t>①随血液流经各组织时，被组织细胞___</a:t>
            </a:r>
            <a:r>
              <a:rPr lang="en-US" altLang="zh-CN" sz="2800" b="1" smtClean="0">
                <a:latin typeface="Arial Black" panose="020B0A04020102020204" charset="0"/>
                <a:ea typeface="微软雅黑" panose="020B0503020204020204" charset="-122"/>
                <a:cs typeface="Arial Black" panose="020B0A04020102020204" charset="0"/>
                <a:sym typeface="+mn-ea"/>
              </a:rPr>
              <a:t>__</a:t>
            </a:r>
            <a:r>
              <a:rPr lang="zh-CN" altLang="en-US" sz="2800" b="1" smtClean="0">
                <a:latin typeface="Arial Black" panose="020B0A04020102020204" charset="0"/>
                <a:ea typeface="微软雅黑" panose="020B0503020204020204" charset="-122"/>
                <a:cs typeface="Arial Black" panose="020B0A04020102020204" charset="0"/>
                <a:sym typeface="+mn-ea"/>
              </a:rPr>
              <a:t>__，氧化分解</a:t>
            </a:r>
            <a:r>
              <a:rPr lang="en-US" altLang="zh-CN" sz="2800" b="1" smtClean="0">
                <a:latin typeface="Arial Black" panose="020B0A04020102020204" charset="0"/>
                <a:ea typeface="微软雅黑" panose="020B0503020204020204" charset="-122"/>
                <a:cs typeface="Arial Black" panose="020B0A04020102020204" charset="0"/>
                <a:sym typeface="+mn-ea"/>
              </a:rPr>
              <a:t>(________)</a:t>
            </a:r>
            <a:r>
              <a:rPr lang="zh-CN" altLang="en-US" sz="2800" b="1" smtClean="0">
                <a:latin typeface="Arial Black" panose="020B0A04020102020204" charset="0"/>
                <a:ea typeface="微软雅黑" panose="020B0503020204020204" charset="-122"/>
                <a:cs typeface="Arial Black" panose="020B0A04020102020204" charset="0"/>
                <a:sym typeface="+mn-ea"/>
              </a:rPr>
              <a:t>。</a:t>
            </a:r>
            <a:endParaRPr lang="zh-CN" altLang="en-US" sz="2800" b="1" smtClean="0">
              <a:latin typeface="Arial Black" panose="020B0A04020102020204" charset="0"/>
              <a:ea typeface="微软雅黑" panose="020B0503020204020204" charset="-122"/>
              <a:cs typeface="Arial Black" panose="020B0A04020102020204" charset="0"/>
            </a:endParaRPr>
          </a:p>
          <a:p>
            <a:pPr algn="l">
              <a:lnSpc>
                <a:spcPct val="120000"/>
              </a:lnSpc>
              <a:buClrTx/>
              <a:buSzTx/>
              <a:buFontTx/>
            </a:pPr>
            <a:r>
              <a:rPr lang="zh-CN" altLang="en-US" sz="2800" b="1" smtClean="0">
                <a:latin typeface="Arial Black" panose="020B0A04020102020204" charset="0"/>
                <a:ea typeface="微软雅黑" panose="020B0503020204020204" charset="-122"/>
                <a:cs typeface="Arial Black" panose="020B0A04020102020204" charset="0"/>
                <a:sym typeface="+mn-ea"/>
              </a:rPr>
              <a:t>②在</a:t>
            </a:r>
            <a:r>
              <a:rPr lang="en-US" altLang="zh-CN" sz="2800" b="1" smtClean="0">
                <a:latin typeface="Arial Black" panose="020B0A04020102020204" charset="0"/>
                <a:ea typeface="微软雅黑" panose="020B0503020204020204" charset="-122"/>
                <a:cs typeface="Arial Black" panose="020B0A04020102020204" charset="0"/>
                <a:sym typeface="+mn-ea"/>
              </a:rPr>
              <a:t>_____</a:t>
            </a:r>
            <a:r>
              <a:rPr lang="zh-CN" altLang="en-US" sz="2800" b="1" smtClean="0">
                <a:latin typeface="Arial Black" panose="020B0A04020102020204" charset="0"/>
                <a:ea typeface="微软雅黑" panose="020B0503020204020204" charset="-122"/>
                <a:cs typeface="Arial Black" panose="020B0A04020102020204" charset="0"/>
                <a:sym typeface="+mn-ea"/>
              </a:rPr>
              <a:t>和</a:t>
            </a:r>
            <a:r>
              <a:rPr lang="en-US" altLang="zh-CN" sz="2800" b="1" smtClean="0">
                <a:latin typeface="Arial Black" panose="020B0A04020102020204" charset="0"/>
                <a:ea typeface="微软雅黑" panose="020B0503020204020204" charset="-122"/>
                <a:cs typeface="Arial Black" panose="020B0A04020102020204" charset="0"/>
                <a:sym typeface="+mn-ea"/>
              </a:rPr>
              <a:t>__________________</a:t>
            </a:r>
            <a:r>
              <a:rPr lang="zh-CN" altLang="en-US" sz="2800" b="1" smtClean="0">
                <a:latin typeface="Arial Black" panose="020B0A04020102020204" charset="0"/>
                <a:ea typeface="微软雅黑" panose="020B0503020204020204" charset="-122"/>
                <a:cs typeface="Arial Black" panose="020B0A04020102020204" charset="0"/>
                <a:sym typeface="+mn-ea"/>
              </a:rPr>
              <a:t>内合成肝糖原和肌糖原</a:t>
            </a:r>
            <a:r>
              <a:rPr lang="en-US" altLang="zh-CN" sz="2800" b="1" smtClean="0">
                <a:latin typeface="Arial Black" panose="020B0A04020102020204" charset="0"/>
                <a:ea typeface="微软雅黑" panose="020B0503020204020204" charset="-122"/>
                <a:cs typeface="Arial Black" panose="020B0A04020102020204" charset="0"/>
                <a:sym typeface="+mn-ea"/>
              </a:rPr>
              <a:t>_________</a:t>
            </a:r>
            <a:r>
              <a:rPr lang="zh-CN" altLang="en-US" sz="2800" b="1" smtClean="0">
                <a:latin typeface="Arial Black" panose="020B0A04020102020204" charset="0"/>
                <a:ea typeface="微软雅黑" panose="020B0503020204020204" charset="-122"/>
                <a:cs typeface="Arial Black" panose="020B0A04020102020204" charset="0"/>
                <a:sym typeface="+mn-ea"/>
              </a:rPr>
              <a:t>起来。</a:t>
            </a:r>
            <a:endParaRPr lang="zh-CN" altLang="en-US" sz="2800" b="1" smtClean="0">
              <a:latin typeface="Arial Black" panose="020B0A04020102020204" charset="0"/>
              <a:ea typeface="微软雅黑" panose="020B0503020204020204" charset="-122"/>
              <a:cs typeface="Arial Black" panose="020B0A04020102020204" charset="0"/>
            </a:endParaRPr>
          </a:p>
          <a:p>
            <a:pPr algn="l">
              <a:lnSpc>
                <a:spcPct val="120000"/>
              </a:lnSpc>
              <a:buClrTx/>
              <a:buSzTx/>
              <a:buFontTx/>
            </a:pPr>
            <a:r>
              <a:rPr lang="zh-CN" altLang="en-US" sz="2800" b="1" smtClean="0">
                <a:latin typeface="Arial Black" panose="020B0A04020102020204" charset="0"/>
                <a:ea typeface="微软雅黑" panose="020B0503020204020204" charset="-122"/>
                <a:cs typeface="Arial Black" panose="020B0A04020102020204" charset="0"/>
                <a:sym typeface="+mn-ea"/>
              </a:rPr>
              <a:t>③</a:t>
            </a:r>
            <a:r>
              <a:rPr lang="en-US" altLang="zh-CN" sz="2800" b="1" smtClean="0">
                <a:latin typeface="Arial Black" panose="020B0A04020102020204" charset="0"/>
                <a:ea typeface="微软雅黑" panose="020B0503020204020204" charset="-122"/>
                <a:cs typeface="Arial Black" panose="020B0A04020102020204" charset="0"/>
                <a:sym typeface="+mn-ea"/>
              </a:rPr>
              <a:t>____________</a:t>
            </a:r>
            <a:r>
              <a:rPr lang="zh-CN" altLang="en-US" sz="2800" b="1" smtClean="0">
                <a:latin typeface="Arial Black" panose="020B0A04020102020204" charset="0"/>
                <a:ea typeface="微软雅黑" panose="020B0503020204020204" charset="-122"/>
                <a:cs typeface="Arial Black" panose="020B0A04020102020204" charset="0"/>
                <a:sym typeface="+mn-ea"/>
              </a:rPr>
              <a:t>和</a:t>
            </a:r>
            <a:r>
              <a:rPr lang="en-US" altLang="zh-CN" sz="2800" b="1" smtClean="0">
                <a:latin typeface="Arial Black" panose="020B0A04020102020204" charset="0"/>
                <a:ea typeface="微软雅黑" panose="020B0503020204020204" charset="-122"/>
                <a:cs typeface="Arial Black" panose="020B0A04020102020204" charset="0"/>
                <a:sym typeface="+mn-ea"/>
              </a:rPr>
              <a:t>_______</a:t>
            </a:r>
            <a:r>
              <a:rPr lang="zh-CN" altLang="en-US" sz="2800" b="1" smtClean="0">
                <a:latin typeface="Arial Black" panose="020B0A04020102020204" charset="0"/>
                <a:ea typeface="微软雅黑" panose="020B0503020204020204" charset="-122"/>
                <a:cs typeface="Arial Black" panose="020B0A04020102020204" charset="0"/>
                <a:sym typeface="+mn-ea"/>
              </a:rPr>
              <a:t>可将葡萄糖转变为非糖物质</a:t>
            </a:r>
            <a:r>
              <a:rPr lang="en-US" altLang="zh-CN" sz="2800" b="1" smtClean="0">
                <a:latin typeface="Arial Black" panose="020B0A04020102020204" charset="0"/>
                <a:ea typeface="微软雅黑" panose="020B0503020204020204" charset="-122"/>
                <a:cs typeface="Arial Black" panose="020B0A04020102020204" charset="0"/>
                <a:sym typeface="+mn-ea"/>
              </a:rPr>
              <a:t>, </a:t>
            </a:r>
            <a:r>
              <a:rPr lang="zh-CN" altLang="en-US" sz="2800" b="1" smtClean="0">
                <a:latin typeface="Arial Black" panose="020B0A04020102020204" charset="0"/>
                <a:ea typeface="微软雅黑" panose="020B0503020204020204" charset="-122"/>
                <a:cs typeface="Arial Black" panose="020B0A04020102020204" charset="0"/>
                <a:sym typeface="+mn-ea"/>
              </a:rPr>
              <a:t>如</a:t>
            </a:r>
            <a:r>
              <a:rPr lang="zh-CN" altLang="en-US" sz="2800" b="1">
                <a:latin typeface="微软雅黑" panose="020B0503020204020204" charset="-122"/>
                <a:ea typeface="微软雅黑" panose="020B0503020204020204" charset="-122"/>
                <a:sym typeface="+mn-ea"/>
              </a:rPr>
              <a:t>甘油三酯</a:t>
            </a:r>
            <a:r>
              <a:rPr lang="zh-CN" altLang="en-US" sz="2800" b="1" smtClean="0">
                <a:latin typeface="Arial Black" panose="020B0A04020102020204" charset="0"/>
                <a:ea typeface="微软雅黑" panose="020B0503020204020204" charset="-122"/>
                <a:cs typeface="Arial Black" panose="020B0A04020102020204" charset="0"/>
                <a:sym typeface="+mn-ea"/>
              </a:rPr>
              <a:t>等。</a:t>
            </a:r>
          </a:p>
        </p:txBody>
      </p:sp>
      <p:sp>
        <p:nvSpPr>
          <p:cNvPr id="3" name="文本框 2"/>
          <p:cNvSpPr txBox="1"/>
          <p:nvPr>
            <p:custDataLst>
              <p:tags r:id="rId16"/>
            </p:custDataLst>
          </p:nvPr>
        </p:nvSpPr>
        <p:spPr>
          <a:xfrm>
            <a:off x="6126792" y="4649244"/>
            <a:ext cx="1010733" cy="521970"/>
          </a:xfrm>
          <a:prstGeom prst="rect">
            <a:avLst/>
          </a:prstGeom>
          <a:noFill/>
        </p:spPr>
        <p:txBody>
          <a:bodyPr wrap="square" rtlCol="0">
            <a:spAutoFit/>
          </a:bodyPr>
          <a:lstStyle/>
          <a:p>
            <a:pPr algn="l">
              <a:lnSpc>
                <a:spcPct val="100000"/>
              </a:lnSpc>
            </a:pPr>
            <a:r>
              <a:rPr lang="zh-CN" altLang="en-US" sz="2800" b="1" smtClean="0">
                <a:solidFill>
                  <a:srgbClr val="FF0000"/>
                </a:solidFill>
                <a:latin typeface="Arial Black" panose="020B0A04020102020204" charset="0"/>
                <a:ea typeface="微软雅黑" panose="020B0503020204020204" charset="-122"/>
                <a:cs typeface="宋体" panose="02010600030101010101" pitchFamily="2" charset="-122"/>
                <a:sym typeface="+mn-ea"/>
              </a:rPr>
              <a:t>摄取</a:t>
            </a:r>
          </a:p>
        </p:txBody>
      </p:sp>
      <p:sp>
        <p:nvSpPr>
          <p:cNvPr id="14" name="文本框 13"/>
          <p:cNvSpPr txBox="1"/>
          <p:nvPr>
            <p:custDataLst>
              <p:tags r:id="rId17"/>
            </p:custDataLst>
          </p:nvPr>
        </p:nvSpPr>
        <p:spPr>
          <a:xfrm>
            <a:off x="9340377" y="4649053"/>
            <a:ext cx="1040409" cy="521970"/>
          </a:xfrm>
          <a:prstGeom prst="rect">
            <a:avLst/>
          </a:prstGeom>
          <a:noFill/>
        </p:spPr>
        <p:txBody>
          <a:bodyPr wrap="square" rtlCol="0">
            <a:spAutoFit/>
          </a:bodyPr>
          <a:lstStyle/>
          <a:p>
            <a:pPr algn="l">
              <a:lnSpc>
                <a:spcPct val="100000"/>
              </a:lnSpc>
            </a:pPr>
            <a:r>
              <a:rPr lang="zh-CN" altLang="en-US" sz="2800" b="1" smtClean="0">
                <a:solidFill>
                  <a:srgbClr val="FF0000"/>
                </a:solidFill>
                <a:latin typeface="Arial Black" panose="020B0A04020102020204" charset="0"/>
                <a:ea typeface="微软雅黑" panose="020B0503020204020204" charset="-122"/>
                <a:cs typeface="宋体" panose="02010600030101010101" pitchFamily="2" charset="-122"/>
                <a:sym typeface="+mn-ea"/>
              </a:rPr>
              <a:t>利用</a:t>
            </a:r>
          </a:p>
        </p:txBody>
      </p:sp>
      <p:sp>
        <p:nvSpPr>
          <p:cNvPr id="49" name="文本框 48"/>
          <p:cNvSpPr txBox="1"/>
          <p:nvPr>
            <p:custDataLst>
              <p:tags r:id="rId18"/>
            </p:custDataLst>
          </p:nvPr>
        </p:nvSpPr>
        <p:spPr>
          <a:xfrm>
            <a:off x="1239909" y="5170845"/>
            <a:ext cx="603044" cy="521970"/>
          </a:xfrm>
          <a:prstGeom prst="rect">
            <a:avLst/>
          </a:prstGeom>
          <a:noFill/>
        </p:spPr>
        <p:txBody>
          <a:bodyPr wrap="square" rtlCol="0">
            <a:spAutoFit/>
          </a:bodyPr>
          <a:lstStyle/>
          <a:p>
            <a:pPr algn="l">
              <a:lnSpc>
                <a:spcPct val="100000"/>
              </a:lnSpc>
            </a:pPr>
            <a:r>
              <a:rPr lang="zh-CN" altLang="en-US" sz="2800" b="1" smtClean="0">
                <a:solidFill>
                  <a:srgbClr val="FF0000"/>
                </a:solidFill>
                <a:latin typeface="Arial Black" panose="020B0A04020102020204" charset="0"/>
                <a:ea typeface="微软雅黑" panose="020B0503020204020204" charset="-122"/>
                <a:cs typeface="宋体" panose="02010600030101010101" pitchFamily="2" charset="-122"/>
                <a:sym typeface="+mn-ea"/>
              </a:rPr>
              <a:t>肝</a:t>
            </a:r>
          </a:p>
        </p:txBody>
      </p:sp>
      <p:sp>
        <p:nvSpPr>
          <p:cNvPr id="50" name="文本框 49"/>
          <p:cNvSpPr txBox="1"/>
          <p:nvPr>
            <p:custDataLst>
              <p:tags r:id="rId19"/>
            </p:custDataLst>
          </p:nvPr>
        </p:nvSpPr>
        <p:spPr>
          <a:xfrm>
            <a:off x="2607232" y="5170211"/>
            <a:ext cx="2073837" cy="521970"/>
          </a:xfrm>
          <a:prstGeom prst="rect">
            <a:avLst/>
          </a:prstGeom>
          <a:noFill/>
        </p:spPr>
        <p:txBody>
          <a:bodyPr wrap="square" rtlCol="0">
            <a:spAutoFit/>
          </a:bodyPr>
          <a:lstStyle/>
          <a:p>
            <a:pPr algn="l">
              <a:lnSpc>
                <a:spcPct val="100000"/>
              </a:lnSpc>
            </a:pPr>
            <a:r>
              <a:rPr lang="zh-CN" altLang="en-US" sz="2800" b="1" smtClean="0">
                <a:solidFill>
                  <a:srgbClr val="FF0000"/>
                </a:solidFill>
                <a:latin typeface="Arial Black" panose="020B0A04020102020204" charset="0"/>
                <a:ea typeface="微软雅黑" panose="020B0503020204020204" charset="-122"/>
                <a:cs typeface="宋体" panose="02010600030101010101" pitchFamily="2" charset="-122"/>
                <a:sym typeface="+mn-ea"/>
              </a:rPr>
              <a:t>骨骼肌细胞</a:t>
            </a:r>
          </a:p>
        </p:txBody>
      </p:sp>
      <p:sp>
        <p:nvSpPr>
          <p:cNvPr id="18" name="文本框 17"/>
          <p:cNvSpPr txBox="1"/>
          <p:nvPr>
            <p:custDataLst>
              <p:tags r:id="rId20"/>
            </p:custDataLst>
          </p:nvPr>
        </p:nvSpPr>
        <p:spPr>
          <a:xfrm>
            <a:off x="9233906" y="5171752"/>
            <a:ext cx="1466578" cy="521970"/>
          </a:xfrm>
          <a:prstGeom prst="rect">
            <a:avLst/>
          </a:prstGeom>
          <a:noFill/>
        </p:spPr>
        <p:txBody>
          <a:bodyPr wrap="square" rtlCol="0">
            <a:spAutoFit/>
          </a:bodyPr>
          <a:lstStyle/>
          <a:p>
            <a:pPr algn="l">
              <a:lnSpc>
                <a:spcPct val="100000"/>
              </a:lnSpc>
            </a:pPr>
            <a:r>
              <a:rPr lang="zh-CN" altLang="en-US" sz="2800" b="1" smtClean="0">
                <a:solidFill>
                  <a:srgbClr val="FF0000"/>
                </a:solidFill>
                <a:latin typeface="Arial Black" panose="020B0A04020102020204" charset="0"/>
                <a:ea typeface="微软雅黑" panose="020B0503020204020204" charset="-122"/>
                <a:cs typeface="宋体" panose="02010600030101010101" pitchFamily="2" charset="-122"/>
                <a:sym typeface="+mn-ea"/>
              </a:rPr>
              <a:t>储存</a:t>
            </a:r>
          </a:p>
        </p:txBody>
      </p:sp>
      <p:sp>
        <p:nvSpPr>
          <p:cNvPr id="23" name="文本框 22"/>
          <p:cNvSpPr txBox="1"/>
          <p:nvPr>
            <p:custDataLst>
              <p:tags r:id="rId21"/>
            </p:custDataLst>
          </p:nvPr>
        </p:nvSpPr>
        <p:spPr>
          <a:xfrm>
            <a:off x="874908" y="5692002"/>
            <a:ext cx="2024324" cy="521970"/>
          </a:xfrm>
          <a:prstGeom prst="rect">
            <a:avLst/>
          </a:prstGeom>
          <a:noFill/>
        </p:spPr>
        <p:txBody>
          <a:bodyPr wrap="square" rtlCol="0">
            <a:spAutoFit/>
          </a:bodyPr>
          <a:lstStyle/>
          <a:p>
            <a:pPr algn="l">
              <a:lnSpc>
                <a:spcPct val="100000"/>
              </a:lnSpc>
            </a:pPr>
            <a:r>
              <a:rPr lang="zh-CN" altLang="en-US" sz="2800" b="1" smtClean="0">
                <a:solidFill>
                  <a:srgbClr val="FF0000"/>
                </a:solidFill>
                <a:latin typeface="Arial Black" panose="020B0A04020102020204" charset="0"/>
                <a:ea typeface="微软雅黑" panose="020B0503020204020204" charset="-122"/>
                <a:cs typeface="宋体" panose="02010600030101010101" pitchFamily="2" charset="-122"/>
                <a:sym typeface="+mn-ea"/>
              </a:rPr>
              <a:t>脂肪组织</a:t>
            </a:r>
          </a:p>
        </p:txBody>
      </p:sp>
      <p:sp>
        <p:nvSpPr>
          <p:cNvPr id="48" name="文本框 47"/>
          <p:cNvSpPr txBox="1"/>
          <p:nvPr>
            <p:custDataLst>
              <p:tags r:id="rId22"/>
            </p:custDataLst>
          </p:nvPr>
        </p:nvSpPr>
        <p:spPr>
          <a:xfrm>
            <a:off x="3342310" y="5692002"/>
            <a:ext cx="603044" cy="521970"/>
          </a:xfrm>
          <a:prstGeom prst="rect">
            <a:avLst/>
          </a:prstGeom>
          <a:noFill/>
        </p:spPr>
        <p:txBody>
          <a:bodyPr wrap="square" rtlCol="0">
            <a:spAutoFit/>
          </a:bodyPr>
          <a:lstStyle/>
          <a:p>
            <a:pPr algn="l">
              <a:lnSpc>
                <a:spcPct val="100000"/>
              </a:lnSpc>
            </a:pPr>
            <a:r>
              <a:rPr lang="zh-CN" altLang="en-US" sz="2800" b="1" smtClean="0">
                <a:solidFill>
                  <a:srgbClr val="FF0000"/>
                </a:solidFill>
                <a:latin typeface="Arial Black" panose="020B0A04020102020204" charset="0"/>
                <a:ea typeface="微软雅黑" panose="020B0503020204020204" charset="-122"/>
                <a:cs typeface="宋体" panose="02010600030101010101" pitchFamily="2" charset="-122"/>
                <a:sym typeface="+mn-ea"/>
              </a:rPr>
              <a:t>肝</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1"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13"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14"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18" nodeType="clickEffect">
                                  <p:stCondLst>
                                    <p:cond delay="0"/>
                                  </p:stCondLst>
                                  <p:childTnLst>
                                    <p:set>
                                      <p:cBhvr>
                                        <p:cTn id="18" dur="1" fill="hold">
                                          <p:stCondLst>
                                            <p:cond delay="0"/>
                                          </p:stCondLst>
                                        </p:cTn>
                                        <p:tgtEl>
                                          <p:spTgt spid="4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19" nodeType="clickEffect">
                                  <p:stCondLst>
                                    <p:cond delay="0"/>
                                  </p:stCondLst>
                                  <p:childTnLst>
                                    <p:set>
                                      <p:cBhvr>
                                        <p:cTn id="22" dur="1" fill="hold">
                                          <p:stCondLst>
                                            <p:cond delay="0"/>
                                          </p:stCondLst>
                                        </p:cTn>
                                        <p:tgtEl>
                                          <p:spTgt spid="5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15" nodeType="click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16" nodeType="clickEffect">
                                  <p:stCondLst>
                                    <p:cond delay="0"/>
                                  </p:stCondLst>
                                  <p:childTnLst>
                                    <p:set>
                                      <p:cBhvr>
                                        <p:cTn id="30" dur="1" fill="hold">
                                          <p:stCondLst>
                                            <p:cond delay="0"/>
                                          </p:stCondLst>
                                        </p:cTn>
                                        <p:tgtEl>
                                          <p:spTgt spid="2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17" nodeType="clickEffect">
                                  <p:stCondLst>
                                    <p:cond delay="0"/>
                                  </p:stCondLst>
                                  <p:childTnLst>
                                    <p:set>
                                      <p:cBhvr>
                                        <p:cTn id="34"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11"/>
      <p:bldP spid="3" grpId="13"/>
      <p:bldP spid="14" grpId="14"/>
      <p:bldP spid="49" grpId="18"/>
      <p:bldP spid="50" grpId="19"/>
      <p:bldP spid="18" grpId="15"/>
      <p:bldP spid="23" grpId="16"/>
      <p:bldP spid="48" grpId="17"/>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组合 26"/>
          <p:cNvGrpSpPr/>
          <p:nvPr>
            <p:custDataLst>
              <p:tags r:id="rId1"/>
            </p:custDataLst>
          </p:nvPr>
        </p:nvGrpSpPr>
        <p:grpSpPr>
          <a:xfrm>
            <a:off x="4707095" y="2820878"/>
            <a:ext cx="3223429" cy="2344889"/>
            <a:chOff x="3006386" y="1418770"/>
            <a:chExt cx="2979178" cy="2353299"/>
          </a:xfrm>
        </p:grpSpPr>
        <p:pic>
          <p:nvPicPr>
            <p:cNvPr id="28" name="图片 27"/>
            <p:cNvPicPr>
              <a:picLocks noChangeAspect="1"/>
            </p:cNvPicPr>
            <p:nvPr>
              <p:custDataLst>
                <p:tags r:id="rId58"/>
              </p:custDataLst>
            </p:nvPr>
          </p:nvPicPr>
          <p:blipFill>
            <a:blip r:embed="rId62"/>
            <a:stretch>
              <a:fillRect/>
            </a:stretch>
          </p:blipFill>
          <p:spPr>
            <a:xfrm>
              <a:off x="3006971" y="1418770"/>
              <a:ext cx="2602756" cy="2353299"/>
            </a:xfrm>
            <a:prstGeom prst="rect">
              <a:avLst/>
            </a:prstGeom>
          </p:spPr>
        </p:pic>
        <p:sp>
          <p:nvSpPr>
            <p:cNvPr id="29" name="文本框 28"/>
            <p:cNvSpPr txBox="1"/>
            <p:nvPr>
              <p:custDataLst>
                <p:tags r:id="rId59"/>
              </p:custDataLst>
            </p:nvPr>
          </p:nvSpPr>
          <p:spPr>
            <a:xfrm>
              <a:off x="3765236" y="1952892"/>
              <a:ext cx="1156253" cy="585658"/>
            </a:xfrm>
            <a:prstGeom prst="rect">
              <a:avLst/>
            </a:prstGeom>
            <a:noFill/>
          </p:spPr>
          <p:txBody>
            <a:bodyPr wrap="square" rtlCol="0">
              <a:spAutoFit/>
            </a:bodyPr>
            <a:lstStyle/>
            <a:p>
              <a:r>
                <a:rPr lang="zh-CN" altLang="en-US" sz="3200" b="1">
                  <a:solidFill>
                    <a:srgbClr val="C00000"/>
                  </a:solidFill>
                  <a:latin typeface="Arial Black" panose="020B0A04020102020204" charset="0"/>
                  <a:ea typeface="微软雅黑" panose="020B0503020204020204" charset="-122"/>
                </a:rPr>
                <a:t>血糖</a:t>
              </a:r>
            </a:p>
          </p:txBody>
        </p:sp>
        <p:sp>
          <p:nvSpPr>
            <p:cNvPr id="30" name="文本框 29"/>
            <p:cNvSpPr txBox="1"/>
            <p:nvPr>
              <p:custDataLst>
                <p:tags r:id="rId60"/>
              </p:custDataLst>
            </p:nvPr>
          </p:nvSpPr>
          <p:spPr>
            <a:xfrm>
              <a:off x="3006386" y="2524761"/>
              <a:ext cx="2979178" cy="369621"/>
            </a:xfrm>
            <a:prstGeom prst="rect">
              <a:avLst/>
            </a:prstGeom>
            <a:noFill/>
          </p:spPr>
          <p:txBody>
            <a:bodyPr wrap="square" rtlCol="0">
              <a:spAutoFit/>
            </a:bodyPr>
            <a:lstStyle/>
            <a:p>
              <a:r>
                <a:rPr lang="en-US" altLang="zh-CN" b="1">
                  <a:latin typeface="Arial Black" panose="020B0A04020102020204" charset="0"/>
                  <a:ea typeface="微软雅黑" panose="020B0503020204020204" charset="-122"/>
                  <a:cs typeface="Arial Black" panose="020B0A04020102020204" charset="0"/>
                </a:rPr>
                <a:t>(3.9~6.1mmol/L)</a:t>
              </a:r>
            </a:p>
          </p:txBody>
        </p:sp>
      </p:grpSp>
      <p:grpSp>
        <p:nvGrpSpPr>
          <p:cNvPr id="78" name="组合 77"/>
          <p:cNvGrpSpPr/>
          <p:nvPr>
            <p:custDataLst>
              <p:tags r:id="rId2"/>
            </p:custDataLst>
          </p:nvPr>
        </p:nvGrpSpPr>
        <p:grpSpPr>
          <a:xfrm>
            <a:off x="807621" y="2928791"/>
            <a:ext cx="4295579" cy="600505"/>
            <a:chOff x="-773575" y="1124009"/>
            <a:chExt cx="4297045" cy="600710"/>
          </a:xfrm>
          <a:solidFill>
            <a:srgbClr val="815572"/>
          </a:solidFill>
        </p:grpSpPr>
        <p:sp>
          <p:nvSpPr>
            <p:cNvPr id="79" name="矩形: 圆角 6"/>
            <p:cNvSpPr/>
            <p:nvPr>
              <p:custDataLst>
                <p:tags r:id="rId56"/>
              </p:custDataLst>
            </p:nvPr>
          </p:nvSpPr>
          <p:spPr>
            <a:xfrm>
              <a:off x="-773575" y="1124009"/>
              <a:ext cx="2722880" cy="600710"/>
            </a:xfrm>
            <a:prstGeom prst="roundRect">
              <a:avLst>
                <a:gd name="adj" fmla="val 11888"/>
              </a:avLst>
            </a:prstGeom>
            <a:solidFill>
              <a:schemeClr val="accent3">
                <a:lumMod val="40000"/>
                <a:lumOff val="60000"/>
              </a:schemeClr>
            </a:solidFill>
            <a:ln w="6350">
              <a:solidFill>
                <a:schemeClr val="accent1"/>
              </a:solidFill>
              <a:prstDash val="sysDot"/>
            </a:ln>
          </p:spPr>
          <p:style>
            <a:lnRef idx="2">
              <a:schemeClr val="dk1"/>
            </a:lnRef>
            <a:fillRef idx="1">
              <a:schemeClr val="lt1"/>
            </a:fillRef>
            <a:effectRef idx="0">
              <a:schemeClr val="dk1"/>
            </a:effectRef>
            <a:fontRef idx="minor">
              <a:schemeClr val="dk1"/>
            </a:fontRef>
          </p:style>
          <p:txBody>
            <a:bodyPr rtlCol="0" anchor="ctr"/>
            <a:lstStyle/>
            <a:p>
              <a:pPr algn="ctr"/>
              <a:r>
                <a:rPr lang="zh-CN" altLang="en-US" b="1">
                  <a:latin typeface="Arial Black" panose="020B0A04020102020204"/>
                  <a:ea typeface="微软雅黑" panose="020B0503020204020204" charset="-122"/>
                </a:rPr>
                <a:t>食物中的糖类</a:t>
              </a:r>
            </a:p>
          </p:txBody>
        </p:sp>
        <p:sp>
          <p:nvSpPr>
            <p:cNvPr id="80" name="箭头: 右 7"/>
            <p:cNvSpPr/>
            <p:nvPr>
              <p:custDataLst>
                <p:tags r:id="rId57"/>
              </p:custDataLst>
            </p:nvPr>
          </p:nvSpPr>
          <p:spPr>
            <a:xfrm>
              <a:off x="2017250" y="1361499"/>
              <a:ext cx="1506220" cy="154940"/>
            </a:xfrm>
            <a:prstGeom prst="rightArrow">
              <a:avLst>
                <a:gd name="adj1" fmla="val 24945"/>
                <a:gd name="adj2" fmla="val 50000"/>
              </a:avLst>
            </a:prstGeom>
            <a:grpFill/>
          </p:spPr>
          <p:style>
            <a:lnRef idx="0">
              <a:schemeClr val="dk1"/>
            </a:lnRef>
            <a:fillRef idx="3">
              <a:schemeClr val="dk1"/>
            </a:fillRef>
            <a:effectRef idx="3">
              <a:schemeClr val="dk1"/>
            </a:effectRef>
            <a:fontRef idx="minor">
              <a:schemeClr val="lt1"/>
            </a:fontRef>
          </p:style>
          <p:txBody>
            <a:bodyPr rtlCol="0" anchor="ctr"/>
            <a:lstStyle/>
            <a:p>
              <a:pPr algn="ctr"/>
              <a:endParaRPr lang="zh-CN" altLang="en-US" b="1">
                <a:latin typeface="Arial Black" panose="020B0A04020102020204"/>
                <a:ea typeface="微软雅黑" panose="020B0503020204020204" charset="-122"/>
                <a:cs typeface="Arial Black" panose="020B0A04020102020204" charset="0"/>
              </a:endParaRPr>
            </a:p>
          </p:txBody>
        </p:sp>
      </p:grpSp>
      <p:grpSp>
        <p:nvGrpSpPr>
          <p:cNvPr id="81" name="组合 80"/>
          <p:cNvGrpSpPr/>
          <p:nvPr>
            <p:custDataLst>
              <p:tags r:id="rId3"/>
            </p:custDataLst>
          </p:nvPr>
        </p:nvGrpSpPr>
        <p:grpSpPr>
          <a:xfrm>
            <a:off x="767629" y="3845418"/>
            <a:ext cx="3963586" cy="537661"/>
            <a:chOff x="-837075" y="2299102"/>
            <a:chExt cx="3964886" cy="537845"/>
          </a:xfrm>
        </p:grpSpPr>
        <p:sp>
          <p:nvSpPr>
            <p:cNvPr id="82" name="矩形: 圆角 18"/>
            <p:cNvSpPr/>
            <p:nvPr>
              <p:custDataLst>
                <p:tags r:id="rId54"/>
              </p:custDataLst>
            </p:nvPr>
          </p:nvSpPr>
          <p:spPr>
            <a:xfrm>
              <a:off x="-837075" y="2299102"/>
              <a:ext cx="2762885" cy="537845"/>
            </a:xfrm>
            <a:prstGeom prst="roundRect">
              <a:avLst>
                <a:gd name="adj" fmla="val 11888"/>
              </a:avLst>
            </a:prstGeom>
            <a:solidFill>
              <a:schemeClr val="accent3">
                <a:lumMod val="40000"/>
                <a:lumOff val="60000"/>
              </a:schemeClr>
            </a:solidFill>
            <a:ln w="6350">
              <a:solidFill>
                <a:schemeClr val="accent1"/>
              </a:solidFill>
              <a:prstDash val="sysDot"/>
            </a:ln>
          </p:spPr>
          <p:style>
            <a:lnRef idx="2">
              <a:schemeClr val="dk1"/>
            </a:lnRef>
            <a:fillRef idx="1">
              <a:schemeClr val="lt1"/>
            </a:fillRef>
            <a:effectRef idx="0">
              <a:schemeClr val="dk1"/>
            </a:effectRef>
            <a:fontRef idx="minor">
              <a:schemeClr val="dk1"/>
            </a:fontRef>
          </p:style>
          <p:txBody>
            <a:bodyPr vertOverflow="overflow" horzOverflow="overflow" vert="horz" wrap="square" numCol="1" spcCol="0" rtlCol="0" fromWordArt="0" anchor="ctr" anchorCtr="0" forceAA="0" compatLnSpc="1">
              <a:noAutofit/>
            </a:bodyPr>
            <a:lstStyle/>
            <a:p>
              <a:pPr lvl="0" algn="ctr">
                <a:buClrTx/>
                <a:buSzTx/>
                <a:buFontTx/>
              </a:pPr>
              <a:r>
                <a:rPr lang="zh-CN" altLang="en-US" b="1">
                  <a:latin typeface="Arial Black" panose="020B0A04020102020204"/>
                  <a:ea typeface="微软雅黑" panose="020B0503020204020204" charset="-122"/>
                  <a:sym typeface="+mn-ea"/>
                </a:rPr>
                <a:t>肝糖原</a:t>
              </a:r>
            </a:p>
          </p:txBody>
        </p:sp>
        <p:sp>
          <p:nvSpPr>
            <p:cNvPr id="83" name="箭头: 右 24"/>
            <p:cNvSpPr/>
            <p:nvPr>
              <p:custDataLst>
                <p:tags r:id="rId55"/>
              </p:custDataLst>
            </p:nvPr>
          </p:nvSpPr>
          <p:spPr>
            <a:xfrm>
              <a:off x="2017257" y="2479861"/>
              <a:ext cx="1110554" cy="177696"/>
            </a:xfrm>
            <a:prstGeom prst="rightArrow">
              <a:avLst>
                <a:gd name="adj1" fmla="val 24945"/>
                <a:gd name="adj2" fmla="val 50000"/>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zh-CN" altLang="en-US" b="1">
                <a:latin typeface="Arial Black" panose="020B0A04020102020204"/>
                <a:ea typeface="微软雅黑" panose="020B0503020204020204" charset="-122"/>
                <a:cs typeface="Arial Black" panose="020B0A04020102020204" charset="0"/>
              </a:endParaRPr>
            </a:p>
          </p:txBody>
        </p:sp>
      </p:grpSp>
      <p:grpSp>
        <p:nvGrpSpPr>
          <p:cNvPr id="84" name="组合 83"/>
          <p:cNvGrpSpPr/>
          <p:nvPr>
            <p:custDataLst>
              <p:tags r:id="rId4"/>
            </p:custDataLst>
          </p:nvPr>
        </p:nvGrpSpPr>
        <p:grpSpPr>
          <a:xfrm>
            <a:off x="767629" y="4671906"/>
            <a:ext cx="4445387" cy="493862"/>
            <a:chOff x="-716597" y="3419146"/>
            <a:chExt cx="4447080" cy="494030"/>
          </a:xfrm>
        </p:grpSpPr>
        <p:sp>
          <p:nvSpPr>
            <p:cNvPr id="85" name="矩形: 圆角 23"/>
            <p:cNvSpPr/>
            <p:nvPr>
              <p:custDataLst>
                <p:tags r:id="rId52"/>
              </p:custDataLst>
            </p:nvPr>
          </p:nvSpPr>
          <p:spPr>
            <a:xfrm>
              <a:off x="-716597" y="3419146"/>
              <a:ext cx="2726055" cy="494030"/>
            </a:xfrm>
            <a:prstGeom prst="roundRect">
              <a:avLst>
                <a:gd name="adj" fmla="val 11888"/>
              </a:avLst>
            </a:prstGeom>
            <a:solidFill>
              <a:schemeClr val="accent3">
                <a:lumMod val="40000"/>
                <a:lumOff val="60000"/>
              </a:schemeClr>
            </a:solidFill>
            <a:ln w="6350">
              <a:solidFill>
                <a:schemeClr val="accent1"/>
              </a:solidFill>
              <a:prstDash val="sysDot"/>
            </a:ln>
          </p:spPr>
          <p:style>
            <a:lnRef idx="2">
              <a:schemeClr val="dk1"/>
            </a:lnRef>
            <a:fillRef idx="1">
              <a:schemeClr val="lt1"/>
            </a:fillRef>
            <a:effectRef idx="0">
              <a:schemeClr val="dk1"/>
            </a:effectRef>
            <a:fontRef idx="minor">
              <a:schemeClr val="dk1"/>
            </a:fontRef>
          </p:style>
          <p:txBody>
            <a:bodyPr vertOverflow="overflow" horzOverflow="overflow" vert="horz" wrap="square" numCol="1" spcCol="0" rtlCol="0" fromWordArt="0" anchor="ctr" anchorCtr="0" forceAA="0" compatLnSpc="1">
              <a:noAutofit/>
            </a:bodyPr>
            <a:lstStyle/>
            <a:p>
              <a:pPr lvl="0" algn="ctr">
                <a:buClrTx/>
                <a:buSzTx/>
                <a:buFontTx/>
              </a:pPr>
              <a:r>
                <a:rPr lang="zh-CN" altLang="en-US" b="1">
                  <a:latin typeface="Arial Black" panose="020B0A04020102020204"/>
                  <a:ea typeface="微软雅黑" panose="020B0503020204020204" charset="-122"/>
                  <a:sym typeface="+mn-ea"/>
                </a:rPr>
                <a:t>脂肪等非糖物质</a:t>
              </a:r>
            </a:p>
          </p:txBody>
        </p:sp>
        <p:sp>
          <p:nvSpPr>
            <p:cNvPr id="86" name="箭头: 右 25"/>
            <p:cNvSpPr/>
            <p:nvPr>
              <p:custDataLst>
                <p:tags r:id="rId53"/>
              </p:custDataLst>
            </p:nvPr>
          </p:nvSpPr>
          <p:spPr>
            <a:xfrm>
              <a:off x="2017257" y="3599823"/>
              <a:ext cx="1713226" cy="172141"/>
            </a:xfrm>
            <a:prstGeom prst="rightArrow">
              <a:avLst>
                <a:gd name="adj1" fmla="val 24945"/>
                <a:gd name="adj2" fmla="val 50000"/>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zh-CN" altLang="en-US" b="1">
                <a:latin typeface="Arial Black" panose="020B0A04020102020204"/>
                <a:ea typeface="微软雅黑" panose="020B0503020204020204" charset="-122"/>
                <a:cs typeface="Arial Black" panose="020B0A04020102020204" charset="0"/>
              </a:endParaRPr>
            </a:p>
          </p:txBody>
        </p:sp>
      </p:grpSp>
      <p:sp>
        <p:nvSpPr>
          <p:cNvPr id="87" name="文本框 86"/>
          <p:cNvSpPr txBox="1"/>
          <p:nvPr>
            <p:custDataLst>
              <p:tags r:id="rId5"/>
            </p:custDataLst>
          </p:nvPr>
        </p:nvSpPr>
        <p:spPr>
          <a:xfrm>
            <a:off x="3529572" y="2775808"/>
            <a:ext cx="1870707" cy="368300"/>
          </a:xfrm>
          <a:prstGeom prst="rect">
            <a:avLst/>
          </a:prstGeom>
          <a:noFill/>
        </p:spPr>
        <p:txBody>
          <a:bodyPr wrap="square">
            <a:spAutoFit/>
          </a:bodyPr>
          <a:lstStyle/>
          <a:p>
            <a:r>
              <a:rPr lang="zh-CN" altLang="en-US" b="1">
                <a:solidFill>
                  <a:srgbClr val="000000"/>
                </a:solidFill>
                <a:effectLst/>
                <a:latin typeface="Arial Black" panose="020B0A04020102020204"/>
                <a:ea typeface="微软雅黑" panose="020B0503020204020204" charset="-122"/>
              </a:rPr>
              <a:t>消化、吸收</a:t>
            </a:r>
          </a:p>
        </p:txBody>
      </p:sp>
      <p:sp>
        <p:nvSpPr>
          <p:cNvPr id="88" name="文本框 87"/>
          <p:cNvSpPr txBox="1"/>
          <p:nvPr>
            <p:custDataLst>
              <p:tags r:id="rId6"/>
            </p:custDataLst>
          </p:nvPr>
        </p:nvSpPr>
        <p:spPr>
          <a:xfrm>
            <a:off x="3777772" y="3632130"/>
            <a:ext cx="929958" cy="368300"/>
          </a:xfrm>
          <a:prstGeom prst="rect">
            <a:avLst/>
          </a:prstGeom>
          <a:noFill/>
        </p:spPr>
        <p:txBody>
          <a:bodyPr wrap="square">
            <a:spAutoFit/>
          </a:bodyPr>
          <a:lstStyle/>
          <a:p>
            <a:r>
              <a:rPr lang="zh-CN" altLang="en-US" b="1">
                <a:solidFill>
                  <a:srgbClr val="000000"/>
                </a:solidFill>
                <a:effectLst/>
                <a:latin typeface="Arial Black" panose="020B0A04020102020204"/>
                <a:ea typeface="微软雅黑" panose="020B0503020204020204" charset="-122"/>
              </a:rPr>
              <a:t>分解</a:t>
            </a:r>
          </a:p>
        </p:txBody>
      </p:sp>
      <p:sp>
        <p:nvSpPr>
          <p:cNvPr id="89" name="文本框 88"/>
          <p:cNvSpPr txBox="1"/>
          <p:nvPr>
            <p:custDataLst>
              <p:tags r:id="rId7"/>
            </p:custDataLst>
          </p:nvPr>
        </p:nvSpPr>
        <p:spPr>
          <a:xfrm>
            <a:off x="3761902" y="4488453"/>
            <a:ext cx="929958" cy="368300"/>
          </a:xfrm>
          <a:prstGeom prst="rect">
            <a:avLst/>
          </a:prstGeom>
          <a:noFill/>
        </p:spPr>
        <p:txBody>
          <a:bodyPr wrap="square">
            <a:spAutoFit/>
          </a:bodyPr>
          <a:lstStyle/>
          <a:p>
            <a:r>
              <a:rPr lang="zh-CN" altLang="en-US" b="1">
                <a:solidFill>
                  <a:srgbClr val="000000"/>
                </a:solidFill>
                <a:effectLst/>
                <a:latin typeface="Arial Black" panose="020B0A04020102020204"/>
                <a:ea typeface="微软雅黑" panose="020B0503020204020204" charset="-122"/>
              </a:rPr>
              <a:t>转化</a:t>
            </a:r>
          </a:p>
        </p:txBody>
      </p:sp>
      <p:grpSp>
        <p:nvGrpSpPr>
          <p:cNvPr id="90" name="组合 89"/>
          <p:cNvGrpSpPr/>
          <p:nvPr>
            <p:custDataLst>
              <p:tags r:id="rId8"/>
            </p:custDataLst>
          </p:nvPr>
        </p:nvGrpSpPr>
        <p:grpSpPr>
          <a:xfrm>
            <a:off x="7179575" y="2928156"/>
            <a:ext cx="4195917" cy="451034"/>
            <a:chOff x="4812813" y="1113932"/>
            <a:chExt cx="4197350" cy="451341"/>
          </a:xfrm>
        </p:grpSpPr>
        <p:sp>
          <p:nvSpPr>
            <p:cNvPr id="91" name="矩形: 圆角 29"/>
            <p:cNvSpPr txBox="1"/>
            <p:nvPr>
              <p:custDataLst>
                <p:tags r:id="rId50"/>
              </p:custDataLst>
            </p:nvPr>
          </p:nvSpPr>
          <p:spPr>
            <a:xfrm>
              <a:off x="6279663" y="1113932"/>
              <a:ext cx="2730500" cy="403024"/>
            </a:xfrm>
            <a:prstGeom prst="roundRect">
              <a:avLst>
                <a:gd name="adj" fmla="val 11888"/>
              </a:avLst>
            </a:prstGeom>
            <a:solidFill>
              <a:schemeClr val="accent6">
                <a:lumMod val="20000"/>
                <a:lumOff val="80000"/>
              </a:schemeClr>
            </a:solidFill>
            <a:ln w="6350" cmpd="sng">
              <a:solidFill>
                <a:schemeClr val="accent1"/>
              </a:solidFill>
              <a:prstDash val="sysDot"/>
            </a:ln>
          </p:spPr>
          <p:txBody>
            <a:bodyPr wrap="square" rtlCol="0" anchor="t">
              <a:spAutoFit/>
            </a:bodyPr>
            <a:lstStyle/>
            <a:p>
              <a:pPr lvl="0" algn="l">
                <a:buClrTx/>
                <a:buSzTx/>
                <a:buFontTx/>
              </a:pPr>
              <a:r>
                <a:rPr lang="zh-CN" altLang="en-US" b="1">
                  <a:solidFill>
                    <a:srgbClr val="000000"/>
                  </a:solidFill>
                  <a:effectLst/>
                  <a:latin typeface="Arial Black" panose="020B0A04020102020204"/>
                  <a:ea typeface="微软雅黑" panose="020B0503020204020204" charset="-122"/>
                  <a:sym typeface="+mn-ea"/>
                </a:rPr>
                <a:t>CO</a:t>
              </a:r>
              <a:r>
                <a:rPr lang="zh-CN" altLang="en-US" b="1" baseline="-25000">
                  <a:solidFill>
                    <a:srgbClr val="000000"/>
                  </a:solidFill>
                  <a:effectLst/>
                  <a:uFillTx/>
                  <a:latin typeface="Arial Black" panose="020B0A04020102020204"/>
                  <a:ea typeface="微软雅黑" panose="020B0503020204020204" charset="-122"/>
                  <a:sym typeface="+mn-ea"/>
                </a:rPr>
                <a:t>2</a:t>
              </a:r>
              <a:r>
                <a:rPr lang="zh-CN" altLang="en-US" b="1">
                  <a:solidFill>
                    <a:srgbClr val="000000"/>
                  </a:solidFill>
                  <a:effectLst/>
                  <a:latin typeface="Arial Black" panose="020B0A04020102020204"/>
                  <a:ea typeface="微软雅黑" panose="020B0503020204020204" charset="-122"/>
                  <a:sym typeface="+mn-ea"/>
                </a:rPr>
                <a:t>+H</a:t>
              </a:r>
              <a:r>
                <a:rPr lang="zh-CN" altLang="en-US" b="1" baseline="-25000">
                  <a:solidFill>
                    <a:srgbClr val="000000"/>
                  </a:solidFill>
                  <a:effectLst/>
                  <a:uFillTx/>
                  <a:latin typeface="Arial Black" panose="020B0A04020102020204"/>
                  <a:ea typeface="微软雅黑" panose="020B0503020204020204" charset="-122"/>
                  <a:sym typeface="+mn-ea"/>
                </a:rPr>
                <a:t>2</a:t>
              </a:r>
              <a:r>
                <a:rPr lang="zh-CN" altLang="en-US" b="1">
                  <a:solidFill>
                    <a:srgbClr val="000000"/>
                  </a:solidFill>
                  <a:effectLst/>
                  <a:latin typeface="Arial Black" panose="020B0A04020102020204"/>
                  <a:ea typeface="微软雅黑" panose="020B0503020204020204" charset="-122"/>
                  <a:sym typeface="+mn-ea"/>
                </a:rPr>
                <a:t>O+能量</a:t>
              </a:r>
            </a:p>
          </p:txBody>
        </p:sp>
        <p:sp>
          <p:nvSpPr>
            <p:cNvPr id="92" name="箭头: 右 32"/>
            <p:cNvSpPr/>
            <p:nvPr>
              <p:custDataLst>
                <p:tags r:id="rId51"/>
              </p:custDataLst>
            </p:nvPr>
          </p:nvSpPr>
          <p:spPr>
            <a:xfrm>
              <a:off x="4812813" y="1337362"/>
              <a:ext cx="1455115" cy="227911"/>
            </a:xfrm>
            <a:prstGeom prst="rightArrow">
              <a:avLst>
                <a:gd name="adj1" fmla="val 24945"/>
                <a:gd name="adj2" fmla="val 50000"/>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zh-CN" altLang="en-US" b="1">
                <a:latin typeface="Arial Black" panose="020B0A04020102020204"/>
                <a:ea typeface="微软雅黑" panose="020B0503020204020204" charset="-122"/>
                <a:cs typeface="Arial Black" panose="020B0A04020102020204" charset="0"/>
              </a:endParaRPr>
            </a:p>
          </p:txBody>
        </p:sp>
      </p:grpSp>
      <p:sp>
        <p:nvSpPr>
          <p:cNvPr id="93" name="文本框 92"/>
          <p:cNvSpPr txBox="1"/>
          <p:nvPr>
            <p:custDataLst>
              <p:tags r:id="rId9"/>
            </p:custDataLst>
          </p:nvPr>
        </p:nvSpPr>
        <p:spPr>
          <a:xfrm>
            <a:off x="7084357" y="2768190"/>
            <a:ext cx="1454924" cy="368300"/>
          </a:xfrm>
          <a:prstGeom prst="rect">
            <a:avLst/>
          </a:prstGeom>
          <a:noFill/>
        </p:spPr>
        <p:txBody>
          <a:bodyPr wrap="square">
            <a:spAutoFit/>
          </a:bodyPr>
          <a:lstStyle/>
          <a:p>
            <a:r>
              <a:rPr lang="zh-CN" altLang="en-US" b="1">
                <a:solidFill>
                  <a:srgbClr val="000000"/>
                </a:solidFill>
                <a:effectLst/>
                <a:latin typeface="Arial Black" panose="020B0A04020102020204"/>
                <a:ea typeface="微软雅黑" panose="020B0503020204020204" charset="-122"/>
              </a:rPr>
              <a:t>氧化分解</a:t>
            </a:r>
          </a:p>
        </p:txBody>
      </p:sp>
      <p:sp>
        <p:nvSpPr>
          <p:cNvPr id="94" name="文本框 93"/>
          <p:cNvSpPr txBox="1"/>
          <p:nvPr>
            <p:custDataLst>
              <p:tags r:id="rId10"/>
            </p:custDataLst>
          </p:nvPr>
        </p:nvSpPr>
        <p:spPr>
          <a:xfrm>
            <a:off x="7590280" y="3641018"/>
            <a:ext cx="929958" cy="368300"/>
          </a:xfrm>
          <a:prstGeom prst="rect">
            <a:avLst/>
          </a:prstGeom>
          <a:noFill/>
        </p:spPr>
        <p:txBody>
          <a:bodyPr wrap="square">
            <a:spAutoFit/>
          </a:bodyPr>
          <a:lstStyle/>
          <a:p>
            <a:r>
              <a:rPr lang="zh-CN" altLang="en-US" b="1">
                <a:solidFill>
                  <a:srgbClr val="000000"/>
                </a:solidFill>
                <a:effectLst/>
                <a:latin typeface="Arial Black" panose="020B0A04020102020204"/>
                <a:ea typeface="微软雅黑" panose="020B0503020204020204" charset="-122"/>
              </a:rPr>
              <a:t>合成</a:t>
            </a:r>
          </a:p>
        </p:txBody>
      </p:sp>
      <p:grpSp>
        <p:nvGrpSpPr>
          <p:cNvPr id="95" name="组合 94"/>
          <p:cNvGrpSpPr/>
          <p:nvPr>
            <p:custDataLst>
              <p:tags r:id="rId11"/>
            </p:custDataLst>
          </p:nvPr>
        </p:nvGrpSpPr>
        <p:grpSpPr>
          <a:xfrm>
            <a:off x="7363027" y="3754644"/>
            <a:ext cx="4012465" cy="406216"/>
            <a:chOff x="5554355" y="2251325"/>
            <a:chExt cx="3895725" cy="406135"/>
          </a:xfrm>
        </p:grpSpPr>
        <p:sp>
          <p:nvSpPr>
            <p:cNvPr id="96" name="矩形: 圆角 30"/>
            <p:cNvSpPr txBox="1"/>
            <p:nvPr>
              <p:custDataLst>
                <p:tags r:id="rId48"/>
              </p:custDataLst>
            </p:nvPr>
          </p:nvSpPr>
          <p:spPr>
            <a:xfrm>
              <a:off x="6844675" y="2251325"/>
              <a:ext cx="2605405" cy="402673"/>
            </a:xfrm>
            <a:prstGeom prst="roundRect">
              <a:avLst>
                <a:gd name="adj" fmla="val 11888"/>
              </a:avLst>
            </a:prstGeom>
            <a:solidFill>
              <a:schemeClr val="accent6">
                <a:lumMod val="20000"/>
                <a:lumOff val="80000"/>
              </a:schemeClr>
            </a:solidFill>
            <a:ln w="6350" cmpd="sng">
              <a:solidFill>
                <a:schemeClr val="accent1"/>
              </a:solidFill>
              <a:prstDash val="sysDot"/>
            </a:ln>
          </p:spPr>
          <p:txBody>
            <a:bodyPr vert="horz" wrap="square" numCol="1" spcCol="0" rtlCol="0" fromWordArt="0" anchor="t" anchorCtr="0" forceAA="0" compatLnSpc="0">
              <a:spAutoFit/>
            </a:bodyPr>
            <a:lstStyle/>
            <a:p>
              <a:pPr lvl="0" algn="l">
                <a:buClrTx/>
                <a:buSzTx/>
                <a:buFontTx/>
              </a:pPr>
              <a:r>
                <a:rPr lang="zh-CN" altLang="en-US" b="1">
                  <a:solidFill>
                    <a:srgbClr val="000000"/>
                  </a:solidFill>
                  <a:effectLst/>
                  <a:latin typeface="Arial Black" panose="020B0A04020102020204"/>
                  <a:ea typeface="微软雅黑" panose="020B0503020204020204" charset="-122"/>
                  <a:sym typeface="+mn-ea"/>
                </a:rPr>
                <a:t>肝糖原、肌糖原</a:t>
              </a:r>
            </a:p>
          </p:txBody>
        </p:sp>
        <p:sp>
          <p:nvSpPr>
            <p:cNvPr id="97" name="箭头: 右 35"/>
            <p:cNvSpPr/>
            <p:nvPr>
              <p:custDataLst>
                <p:tags r:id="rId49"/>
              </p:custDataLst>
            </p:nvPr>
          </p:nvSpPr>
          <p:spPr>
            <a:xfrm>
              <a:off x="5554355" y="2479861"/>
              <a:ext cx="1271748" cy="177599"/>
            </a:xfrm>
            <a:prstGeom prst="rightArrow">
              <a:avLst>
                <a:gd name="adj1" fmla="val 24945"/>
                <a:gd name="adj2" fmla="val 50000"/>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zh-CN" altLang="en-US" b="1">
                <a:latin typeface="Arial Black" panose="020B0A04020102020204"/>
                <a:ea typeface="微软雅黑" panose="020B0503020204020204" charset="-122"/>
                <a:cs typeface="Arial Black" panose="020B0A04020102020204" charset="0"/>
              </a:endParaRPr>
            </a:p>
          </p:txBody>
        </p:sp>
      </p:grpSp>
      <p:grpSp>
        <p:nvGrpSpPr>
          <p:cNvPr id="98" name="组合 97"/>
          <p:cNvGrpSpPr/>
          <p:nvPr>
            <p:custDataLst>
              <p:tags r:id="rId12"/>
            </p:custDataLst>
          </p:nvPr>
        </p:nvGrpSpPr>
        <p:grpSpPr>
          <a:xfrm>
            <a:off x="7123079" y="4623027"/>
            <a:ext cx="4344456" cy="496400"/>
            <a:chOff x="4944754" y="3390619"/>
            <a:chExt cx="4425950" cy="496570"/>
          </a:xfrm>
        </p:grpSpPr>
        <p:sp>
          <p:nvSpPr>
            <p:cNvPr id="99" name="矩形: 圆角 31"/>
            <p:cNvSpPr/>
            <p:nvPr>
              <p:custDataLst>
                <p:tags r:id="rId46"/>
              </p:custDataLst>
            </p:nvPr>
          </p:nvSpPr>
          <p:spPr>
            <a:xfrm>
              <a:off x="5981709" y="3390619"/>
              <a:ext cx="3388995" cy="496570"/>
            </a:xfrm>
            <a:prstGeom prst="roundRect">
              <a:avLst>
                <a:gd name="adj" fmla="val 11888"/>
              </a:avLst>
            </a:prstGeom>
            <a:solidFill>
              <a:schemeClr val="accent6">
                <a:lumMod val="20000"/>
                <a:lumOff val="80000"/>
              </a:schemeClr>
            </a:solidFill>
            <a:ln w="6350">
              <a:solidFill>
                <a:schemeClr val="accent1"/>
              </a:solidFill>
              <a:prstDash val="sysDot"/>
            </a:ln>
          </p:spPr>
          <p:style>
            <a:lnRef idx="2">
              <a:schemeClr val="dk1"/>
            </a:lnRef>
            <a:fillRef idx="1">
              <a:schemeClr val="lt1"/>
            </a:fillRef>
            <a:effectRef idx="0">
              <a:schemeClr val="dk1"/>
            </a:effectRef>
            <a:fontRef idx="minor">
              <a:schemeClr val="dk1"/>
            </a:fontRef>
          </p:style>
          <p:txBody>
            <a:bodyPr vertOverflow="overflow" horzOverflow="overflow" vert="horz" wrap="square" numCol="1" spcCol="0" rtlCol="0" fromWordArt="0" anchor="ctr" anchorCtr="0" forceAA="0" compatLnSpc="1">
              <a:noAutofit/>
            </a:bodyPr>
            <a:lstStyle/>
            <a:p>
              <a:pPr lvl="0" algn="ctr">
                <a:buClrTx/>
                <a:buSzTx/>
                <a:buFontTx/>
              </a:pPr>
              <a:r>
                <a:rPr lang="en-US" altLang="zh-CN" b="1">
                  <a:solidFill>
                    <a:schemeClr val="tx1"/>
                  </a:solidFill>
                  <a:latin typeface="Arial Black" panose="020B0A04020102020204"/>
                  <a:ea typeface="微软雅黑" panose="020B0503020204020204" charset="-122"/>
                  <a:cs typeface="Arial Black" panose="020B0A04020102020204" charset="0"/>
                  <a:sym typeface="+mn-ea"/>
                </a:rPr>
                <a:t>甘油三酯</a:t>
              </a:r>
              <a:r>
                <a:rPr lang="zh-CN" altLang="en-US" b="1">
                  <a:solidFill>
                    <a:schemeClr val="tx1"/>
                  </a:solidFill>
                  <a:latin typeface="Arial Black" panose="020B0A04020102020204"/>
                  <a:ea typeface="微软雅黑" panose="020B0503020204020204" charset="-122"/>
                  <a:cs typeface="Arial Black" panose="020B0A04020102020204" charset="0"/>
                  <a:sym typeface="+mn-ea"/>
                </a:rPr>
                <a:t>、某些氨基酸</a:t>
              </a:r>
            </a:p>
          </p:txBody>
        </p:sp>
        <p:sp>
          <p:nvSpPr>
            <p:cNvPr id="101" name="箭头: 右 36"/>
            <p:cNvSpPr/>
            <p:nvPr>
              <p:custDataLst>
                <p:tags r:id="rId47"/>
              </p:custDataLst>
            </p:nvPr>
          </p:nvSpPr>
          <p:spPr>
            <a:xfrm>
              <a:off x="4944754" y="3602074"/>
              <a:ext cx="990600" cy="169545"/>
            </a:xfrm>
            <a:prstGeom prst="rightArrow">
              <a:avLst>
                <a:gd name="adj1" fmla="val 24945"/>
                <a:gd name="adj2" fmla="val 50000"/>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zh-CN" altLang="en-US" b="1">
                <a:latin typeface="Arial Black" panose="020B0A04020102020204"/>
                <a:ea typeface="微软雅黑" panose="020B0503020204020204" charset="-122"/>
                <a:cs typeface="Arial Black" panose="020B0A04020102020204" charset="0"/>
              </a:endParaRPr>
            </a:p>
          </p:txBody>
        </p:sp>
      </p:grpSp>
      <p:sp>
        <p:nvSpPr>
          <p:cNvPr id="52" name="文本框 51"/>
          <p:cNvSpPr txBox="1"/>
          <p:nvPr>
            <p:custDataLst>
              <p:tags r:id="rId13"/>
            </p:custDataLst>
          </p:nvPr>
        </p:nvSpPr>
        <p:spPr>
          <a:xfrm>
            <a:off x="7281140" y="4409740"/>
            <a:ext cx="832836" cy="368300"/>
          </a:xfrm>
          <a:prstGeom prst="rect">
            <a:avLst/>
          </a:prstGeom>
          <a:noFill/>
        </p:spPr>
        <p:txBody>
          <a:bodyPr wrap="square">
            <a:spAutoFit/>
          </a:bodyPr>
          <a:lstStyle/>
          <a:p>
            <a:r>
              <a:rPr lang="zh-CN" altLang="en-US" b="1">
                <a:solidFill>
                  <a:srgbClr val="000000"/>
                </a:solidFill>
                <a:effectLst/>
                <a:latin typeface="Arial Black" panose="020B0A04020102020204"/>
                <a:ea typeface="微软雅黑" panose="020B0503020204020204" charset="-122"/>
              </a:rPr>
              <a:t>转化</a:t>
            </a:r>
          </a:p>
        </p:txBody>
      </p:sp>
      <p:sp>
        <p:nvSpPr>
          <p:cNvPr id="63" name="文本框 62"/>
          <p:cNvSpPr txBox="1"/>
          <p:nvPr>
            <p:custDataLst>
              <p:tags r:id="rId14"/>
            </p:custDataLst>
          </p:nvPr>
        </p:nvSpPr>
        <p:spPr>
          <a:xfrm>
            <a:off x="3969476" y="1435146"/>
            <a:ext cx="4569805" cy="368300"/>
          </a:xfrm>
          <a:prstGeom prst="rect">
            <a:avLst/>
          </a:prstGeom>
          <a:noFill/>
          <a:ln w="25400">
            <a:solidFill>
              <a:schemeClr val="tx1"/>
            </a:solidFill>
          </a:ln>
        </p:spPr>
        <p:txBody>
          <a:bodyPr wrap="square" rtlCol="0" anchor="t">
            <a:spAutoFit/>
          </a:bodyPr>
          <a:lstStyle/>
          <a:p>
            <a:pPr algn="ctr"/>
            <a:r>
              <a:rPr lang="zh-CN" altLang="en-US" b="1">
                <a:latin typeface="微软雅黑" panose="020B0503020204020204" charset="-122"/>
                <a:ea typeface="微软雅黑" panose="020B0503020204020204" charset="-122"/>
                <a:cs typeface="微软雅黑" panose="020B0503020204020204" charset="-122"/>
                <a:sym typeface="+mn-ea"/>
              </a:rPr>
              <a:t>胰岛</a:t>
            </a:r>
            <a:r>
              <a:rPr lang="en-US" altLang="zh-CN" b="1">
                <a:solidFill>
                  <a:srgbClr val="FF0000"/>
                </a:solidFill>
                <a:latin typeface="微软雅黑" panose="020B0503020204020204" charset="-122"/>
                <a:ea typeface="微软雅黑" panose="020B0503020204020204" charset="-122"/>
                <a:cs typeface="微软雅黑" panose="020B0503020204020204" charset="-122"/>
                <a:sym typeface="+mn-ea"/>
              </a:rPr>
              <a:t>B</a:t>
            </a:r>
            <a:r>
              <a:rPr lang="zh-CN" altLang="en-US" b="1">
                <a:latin typeface="微软雅黑" panose="020B0503020204020204" charset="-122"/>
                <a:ea typeface="微软雅黑" panose="020B0503020204020204" charset="-122"/>
                <a:cs typeface="微软雅黑" panose="020B0503020204020204" charset="-122"/>
                <a:sym typeface="+mn-ea"/>
              </a:rPr>
              <a:t>细胞活动增强</a:t>
            </a:r>
            <a:r>
              <a:rPr lang="en-US" altLang="zh-CN" b="1">
                <a:latin typeface="微软雅黑" panose="020B0503020204020204" charset="-122"/>
                <a:ea typeface="微软雅黑" panose="020B0503020204020204" charset="-122"/>
                <a:cs typeface="微软雅黑" panose="020B0503020204020204" charset="-122"/>
                <a:sym typeface="+mn-ea"/>
              </a:rPr>
              <a:t>,</a:t>
            </a:r>
            <a:r>
              <a:rPr lang="zh-CN" altLang="en-US" b="1">
                <a:latin typeface="微软雅黑" panose="020B0503020204020204" charset="-122"/>
                <a:ea typeface="微软雅黑" panose="020B0503020204020204" charset="-122"/>
                <a:cs typeface="微软雅黑" panose="020B0503020204020204" charset="-122"/>
                <a:sym typeface="+mn-ea"/>
              </a:rPr>
              <a:t>分泌</a:t>
            </a:r>
            <a:r>
              <a:rPr lang="zh-CN" altLang="en-US" b="1">
                <a:solidFill>
                  <a:srgbClr val="FF0000"/>
                </a:solidFill>
                <a:latin typeface="微软雅黑" panose="020B0503020204020204" charset="-122"/>
                <a:ea typeface="微软雅黑" panose="020B0503020204020204" charset="-122"/>
                <a:cs typeface="微软雅黑" panose="020B0503020204020204" charset="-122"/>
                <a:sym typeface="+mn-ea"/>
              </a:rPr>
              <a:t>胰岛素</a:t>
            </a:r>
          </a:p>
        </p:txBody>
      </p:sp>
      <p:grpSp>
        <p:nvGrpSpPr>
          <p:cNvPr id="4" name="组合 3"/>
          <p:cNvGrpSpPr/>
          <p:nvPr>
            <p:custDataLst>
              <p:tags r:id="rId15"/>
            </p:custDataLst>
          </p:nvPr>
        </p:nvGrpSpPr>
        <p:grpSpPr>
          <a:xfrm>
            <a:off x="8608816" y="1695886"/>
            <a:ext cx="3276052" cy="3261910"/>
            <a:chOff x="9428" y="2833"/>
            <a:chExt cx="4779" cy="4157"/>
          </a:xfrm>
        </p:grpSpPr>
        <p:grpSp>
          <p:nvGrpSpPr>
            <p:cNvPr id="59" name="组合 58"/>
            <p:cNvGrpSpPr/>
            <p:nvPr>
              <p:custDataLst>
                <p:tags r:id="rId39"/>
              </p:custDataLst>
            </p:nvPr>
          </p:nvGrpSpPr>
          <p:grpSpPr>
            <a:xfrm>
              <a:off x="9428" y="2833"/>
              <a:ext cx="4779" cy="4157"/>
              <a:chOff x="9116" y="1444"/>
              <a:chExt cx="4779" cy="4500"/>
            </a:xfrm>
          </p:grpSpPr>
          <p:cxnSp>
            <p:nvCxnSpPr>
              <p:cNvPr id="60" name="直接连接符 59"/>
              <p:cNvCxnSpPr/>
              <p:nvPr>
                <p:custDataLst>
                  <p:tags r:id="rId41"/>
                </p:custDataLst>
              </p:nvPr>
            </p:nvCxnSpPr>
            <p:spPr>
              <a:xfrm flipH="1">
                <a:off x="13891" y="1459"/>
                <a:ext cx="0" cy="448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7" name="直接箭头连接符 66"/>
              <p:cNvCxnSpPr/>
              <p:nvPr>
                <p:custDataLst>
                  <p:tags r:id="rId42"/>
                </p:custDataLst>
              </p:nvPr>
            </p:nvCxnSpPr>
            <p:spPr>
              <a:xfrm flipH="1">
                <a:off x="13256" y="3404"/>
                <a:ext cx="639" cy="6"/>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68" name="直接箭头连接符 67"/>
              <p:cNvCxnSpPr/>
              <p:nvPr>
                <p:custDataLst>
                  <p:tags r:id="rId43"/>
                </p:custDataLst>
              </p:nvPr>
            </p:nvCxnSpPr>
            <p:spPr>
              <a:xfrm flipH="1">
                <a:off x="13285" y="4780"/>
                <a:ext cx="604" cy="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69" name="直接箭头连接符 68"/>
              <p:cNvCxnSpPr/>
              <p:nvPr>
                <p:custDataLst>
                  <p:tags r:id="rId44"/>
                </p:custDataLst>
              </p:nvPr>
            </p:nvCxnSpPr>
            <p:spPr>
              <a:xfrm flipH="1" flipV="1">
                <a:off x="13276" y="5931"/>
                <a:ext cx="613" cy="5"/>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61" name="直接连接符 60"/>
              <p:cNvCxnSpPr/>
              <p:nvPr>
                <p:custDataLst>
                  <p:tags r:id="rId45"/>
                </p:custDataLst>
              </p:nvPr>
            </p:nvCxnSpPr>
            <p:spPr>
              <a:xfrm flipH="1">
                <a:off x="9116" y="1444"/>
                <a:ext cx="4779" cy="1"/>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9" name="文本框 8"/>
            <p:cNvSpPr txBox="1"/>
            <p:nvPr>
              <p:custDataLst>
                <p:tags r:id="rId40"/>
              </p:custDataLst>
            </p:nvPr>
          </p:nvSpPr>
          <p:spPr>
            <a:xfrm>
              <a:off x="10726" y="2846"/>
              <a:ext cx="1495" cy="665"/>
            </a:xfrm>
            <a:prstGeom prst="rect">
              <a:avLst/>
            </a:prstGeom>
            <a:noFill/>
          </p:spPr>
          <p:txBody>
            <a:bodyPr wrap="square" rtlCol="0">
              <a:spAutoFit/>
            </a:bodyPr>
            <a:lstStyle/>
            <a:p>
              <a:pPr algn="l">
                <a:lnSpc>
                  <a:spcPct val="100000"/>
                </a:lnSpc>
              </a:pPr>
              <a:r>
                <a:rPr lang="zh-CN" altLang="en-US" sz="2800" b="1" smtClean="0">
                  <a:solidFill>
                    <a:srgbClr val="FF0000"/>
                  </a:solidFill>
                  <a:latin typeface="Arial Black" panose="020B0A04020102020204"/>
                  <a:ea typeface="微软雅黑" panose="020B0503020204020204" charset="-122"/>
                  <a:cs typeface="宋体" panose="02010600030101010101" pitchFamily="2" charset="-122"/>
                  <a:sym typeface="+mn-ea"/>
                </a:rPr>
                <a:t>促进</a:t>
              </a:r>
            </a:p>
          </p:txBody>
        </p:sp>
      </p:grpSp>
      <p:sp>
        <p:nvSpPr>
          <p:cNvPr id="57" name="上箭头 56"/>
          <p:cNvSpPr/>
          <p:nvPr>
            <p:custDataLst>
              <p:tags r:id="rId16"/>
            </p:custDataLst>
          </p:nvPr>
        </p:nvSpPr>
        <p:spPr>
          <a:xfrm>
            <a:off x="5629679" y="1928138"/>
            <a:ext cx="858996" cy="892010"/>
          </a:xfrm>
          <a:prstGeom prst="upArrow">
            <a:avLst/>
          </a:prstGeom>
          <a:noFill/>
          <a:ln w="12700" cmpd="sng">
            <a:solidFill>
              <a:schemeClr val="accent1">
                <a:shade val="50000"/>
              </a:schemeClr>
            </a:solidFill>
            <a:prstDash val="solid"/>
          </a:ln>
        </p:spPr>
        <p:style>
          <a:lnRef idx="2">
            <a:schemeClr val="dk1"/>
          </a:lnRef>
          <a:fillRef idx="1">
            <a:schemeClr val="lt1"/>
          </a:fillRef>
          <a:effectRef idx="0">
            <a:schemeClr val="dk1"/>
          </a:effectRef>
          <a:fontRef idx="minor">
            <a:schemeClr val="dk1"/>
          </a:fontRef>
        </p:style>
        <p:txBody>
          <a:bodyPr rtlCol="0" anchor="ctr"/>
          <a:lstStyle/>
          <a:p>
            <a:pPr algn="ctr"/>
            <a:r>
              <a:rPr lang="zh-CN" altLang="en-US" sz="2500" b="1">
                <a:solidFill>
                  <a:srgbClr val="FF0000"/>
                </a:solidFill>
                <a:latin typeface="微软雅黑" panose="020B0503020204020204" charset="-122"/>
                <a:ea typeface="微软雅黑" panose="020B0503020204020204" charset="-122"/>
              </a:rPr>
              <a:t>升高</a:t>
            </a:r>
          </a:p>
        </p:txBody>
      </p:sp>
      <p:grpSp>
        <p:nvGrpSpPr>
          <p:cNvPr id="5" name="组合 4"/>
          <p:cNvGrpSpPr/>
          <p:nvPr>
            <p:custDataLst>
              <p:tags r:id="rId17"/>
            </p:custDataLst>
          </p:nvPr>
        </p:nvGrpSpPr>
        <p:grpSpPr>
          <a:xfrm>
            <a:off x="277577" y="1693503"/>
            <a:ext cx="3690630" cy="3185976"/>
            <a:chOff x="451" y="1958"/>
            <a:chExt cx="7570" cy="5019"/>
          </a:xfrm>
        </p:grpSpPr>
        <p:grpSp>
          <p:nvGrpSpPr>
            <p:cNvPr id="6" name="组合 5"/>
            <p:cNvGrpSpPr/>
            <p:nvPr>
              <p:custDataLst>
                <p:tags r:id="rId33"/>
              </p:custDataLst>
            </p:nvPr>
          </p:nvGrpSpPr>
          <p:grpSpPr>
            <a:xfrm flipH="1">
              <a:off x="451" y="1958"/>
              <a:ext cx="7570" cy="5019"/>
              <a:chOff x="7793" y="502"/>
              <a:chExt cx="6146" cy="5361"/>
            </a:xfrm>
          </p:grpSpPr>
          <p:cxnSp>
            <p:nvCxnSpPr>
              <p:cNvPr id="7" name="直接连接符 6"/>
              <p:cNvCxnSpPr/>
              <p:nvPr>
                <p:custDataLst>
                  <p:tags r:id="rId35"/>
                </p:custDataLst>
              </p:nvPr>
            </p:nvCxnSpPr>
            <p:spPr>
              <a:xfrm>
                <a:off x="13876" y="524"/>
                <a:ext cx="11" cy="5339"/>
              </a:xfrm>
              <a:prstGeom prst="line">
                <a:avLst/>
              </a:prstGeom>
              <a:ln w="25400">
                <a:solidFill>
                  <a:srgbClr val="1313E4"/>
                </a:solidFill>
              </a:ln>
            </p:spPr>
            <p:style>
              <a:lnRef idx="1">
                <a:schemeClr val="accent1"/>
              </a:lnRef>
              <a:fillRef idx="0">
                <a:schemeClr val="accent1"/>
              </a:fillRef>
              <a:effectRef idx="0">
                <a:schemeClr val="accent1"/>
              </a:effectRef>
              <a:fontRef idx="minor">
                <a:schemeClr val="tx1"/>
              </a:fontRef>
            </p:style>
          </p:cxnSp>
          <p:cxnSp>
            <p:nvCxnSpPr>
              <p:cNvPr id="8" name="直接箭头连接符 7"/>
              <p:cNvCxnSpPr/>
              <p:nvPr>
                <p:custDataLst>
                  <p:tags r:id="rId36"/>
                </p:custDataLst>
              </p:nvPr>
            </p:nvCxnSpPr>
            <p:spPr>
              <a:xfrm flipH="1">
                <a:off x="13235" y="4537"/>
                <a:ext cx="654" cy="5"/>
              </a:xfrm>
              <a:prstGeom prst="straightConnector1">
                <a:avLst/>
              </a:prstGeom>
              <a:ln w="25400">
                <a:solidFill>
                  <a:srgbClr val="1313E4"/>
                </a:solidFill>
                <a:tailEnd type="arrow"/>
              </a:ln>
            </p:spPr>
            <p:style>
              <a:lnRef idx="1">
                <a:schemeClr val="accent1"/>
              </a:lnRef>
              <a:fillRef idx="0">
                <a:schemeClr val="accent1"/>
              </a:fillRef>
              <a:effectRef idx="0">
                <a:schemeClr val="accent1"/>
              </a:effectRef>
              <a:fontRef idx="minor">
                <a:schemeClr val="tx1"/>
              </a:fontRef>
            </p:style>
          </p:cxnSp>
          <p:cxnSp>
            <p:nvCxnSpPr>
              <p:cNvPr id="10" name="直接箭头连接符 9"/>
              <p:cNvCxnSpPr/>
              <p:nvPr>
                <p:custDataLst>
                  <p:tags r:id="rId37"/>
                </p:custDataLst>
              </p:nvPr>
            </p:nvCxnSpPr>
            <p:spPr>
              <a:xfrm flipH="1">
                <a:off x="13279" y="5849"/>
                <a:ext cx="610" cy="0"/>
              </a:xfrm>
              <a:prstGeom prst="straightConnector1">
                <a:avLst/>
              </a:prstGeom>
              <a:ln w="25400">
                <a:solidFill>
                  <a:srgbClr val="1313E4"/>
                </a:solidFill>
                <a:tailEnd type="arrow"/>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custDataLst>
                  <p:tags r:id="rId38"/>
                </p:custDataLst>
              </p:nvPr>
            </p:nvCxnSpPr>
            <p:spPr>
              <a:xfrm flipH="1" flipV="1">
                <a:off x="7793" y="502"/>
                <a:ext cx="6146" cy="2"/>
              </a:xfrm>
              <a:prstGeom prst="line">
                <a:avLst/>
              </a:prstGeom>
              <a:ln w="25400">
                <a:solidFill>
                  <a:srgbClr val="1313E4"/>
                </a:solidFill>
              </a:ln>
            </p:spPr>
            <p:style>
              <a:lnRef idx="1">
                <a:schemeClr val="accent1"/>
              </a:lnRef>
              <a:fillRef idx="0">
                <a:schemeClr val="accent1"/>
              </a:fillRef>
              <a:effectRef idx="0">
                <a:schemeClr val="accent1"/>
              </a:effectRef>
              <a:fontRef idx="minor">
                <a:schemeClr val="tx1"/>
              </a:fontRef>
            </p:style>
          </p:cxnSp>
        </p:grpSp>
        <p:sp>
          <p:nvSpPr>
            <p:cNvPr id="12" name="文本框 11"/>
            <p:cNvSpPr txBox="1"/>
            <p:nvPr>
              <p:custDataLst>
                <p:tags r:id="rId34"/>
              </p:custDataLst>
            </p:nvPr>
          </p:nvSpPr>
          <p:spPr>
            <a:xfrm>
              <a:off x="3294" y="2026"/>
              <a:ext cx="2568" cy="822"/>
            </a:xfrm>
            <a:prstGeom prst="rect">
              <a:avLst/>
            </a:prstGeom>
            <a:noFill/>
          </p:spPr>
          <p:txBody>
            <a:bodyPr wrap="square" rtlCol="0">
              <a:spAutoFit/>
            </a:bodyPr>
            <a:lstStyle/>
            <a:p>
              <a:pPr algn="l">
                <a:lnSpc>
                  <a:spcPct val="100000"/>
                </a:lnSpc>
              </a:pPr>
              <a:r>
                <a:rPr lang="zh-CN" altLang="en-US" sz="2800" b="1" smtClean="0">
                  <a:solidFill>
                    <a:srgbClr val="1313E4"/>
                  </a:solidFill>
                  <a:latin typeface="Arial Black" panose="020B0A04020102020204"/>
                  <a:ea typeface="微软雅黑" panose="020B0503020204020204" charset="-122"/>
                  <a:cs typeface="宋体" panose="02010600030101010101" pitchFamily="2" charset="-122"/>
                  <a:sym typeface="+mn-ea"/>
                </a:rPr>
                <a:t>抑制</a:t>
              </a:r>
            </a:p>
          </p:txBody>
        </p:sp>
      </p:grpSp>
      <p:sp>
        <p:nvSpPr>
          <p:cNvPr id="74" name="文本框 73"/>
          <p:cNvSpPr txBox="1"/>
          <p:nvPr>
            <p:custDataLst>
              <p:tags r:id="rId18"/>
            </p:custDataLst>
          </p:nvPr>
        </p:nvSpPr>
        <p:spPr>
          <a:xfrm>
            <a:off x="3968841" y="5973846"/>
            <a:ext cx="5415336" cy="368300"/>
          </a:xfrm>
          <a:prstGeom prst="rect">
            <a:avLst/>
          </a:prstGeom>
          <a:noFill/>
          <a:ln w="25400">
            <a:solidFill>
              <a:schemeClr val="tx1"/>
            </a:solidFill>
          </a:ln>
          <a:extLst>
            <a:ext uri="{909E8E84-426E-40DD-AFC4-6F175D3DCCD1}">
              <a14:hiddenFill xmlns:a14="http://schemas.microsoft.com/office/drawing/2010/main">
                <a:solidFill>
                  <a:schemeClr val="accent2"/>
                </a:solidFill>
              </a14:hiddenFill>
            </a:ext>
          </a:extLst>
        </p:spPr>
        <p:txBody>
          <a:bodyPr wrap="square" rtlCol="0" anchor="t">
            <a:spAutoFit/>
          </a:bodyPr>
          <a:lstStyle/>
          <a:p>
            <a:pPr algn="ctr"/>
            <a:r>
              <a:rPr lang="zh-CN" altLang="en-US" b="1">
                <a:latin typeface="微软雅黑" panose="020B0503020204020204" charset="-122"/>
                <a:ea typeface="微软雅黑" panose="020B0503020204020204" charset="-122"/>
                <a:cs typeface="微软雅黑" panose="020B0503020204020204" charset="-122"/>
                <a:sym typeface="+mn-ea"/>
              </a:rPr>
              <a:t>胰岛</a:t>
            </a:r>
            <a:r>
              <a:rPr lang="en-US" altLang="zh-CN" b="1">
                <a:solidFill>
                  <a:srgbClr val="FF0000"/>
                </a:solidFill>
                <a:latin typeface="微软雅黑" panose="020B0503020204020204" charset="-122"/>
                <a:ea typeface="微软雅黑" panose="020B0503020204020204" charset="-122"/>
                <a:cs typeface="微软雅黑" panose="020B0503020204020204" charset="-122"/>
                <a:sym typeface="+mn-ea"/>
              </a:rPr>
              <a:t>A</a:t>
            </a:r>
            <a:r>
              <a:rPr lang="zh-CN" altLang="en-US" b="1">
                <a:latin typeface="微软雅黑" panose="020B0503020204020204" charset="-122"/>
                <a:ea typeface="微软雅黑" panose="020B0503020204020204" charset="-122"/>
                <a:cs typeface="微软雅黑" panose="020B0503020204020204" charset="-122"/>
                <a:sym typeface="+mn-ea"/>
              </a:rPr>
              <a:t>细胞活动增强</a:t>
            </a:r>
            <a:r>
              <a:rPr lang="en-US" altLang="zh-CN" b="1">
                <a:latin typeface="微软雅黑" panose="020B0503020204020204" charset="-122"/>
                <a:ea typeface="微软雅黑" panose="020B0503020204020204" charset="-122"/>
                <a:cs typeface="微软雅黑" panose="020B0503020204020204" charset="-122"/>
                <a:sym typeface="+mn-ea"/>
              </a:rPr>
              <a:t>,</a:t>
            </a:r>
            <a:r>
              <a:rPr lang="zh-CN" altLang="en-US" b="1">
                <a:latin typeface="微软雅黑" panose="020B0503020204020204" charset="-122"/>
                <a:ea typeface="微软雅黑" panose="020B0503020204020204" charset="-122"/>
                <a:cs typeface="微软雅黑" panose="020B0503020204020204" charset="-122"/>
                <a:sym typeface="+mn-ea"/>
              </a:rPr>
              <a:t>分泌</a:t>
            </a:r>
            <a:r>
              <a:rPr lang="zh-CN" altLang="en-US" b="1">
                <a:solidFill>
                  <a:srgbClr val="FF0000"/>
                </a:solidFill>
                <a:latin typeface="微软雅黑" panose="020B0503020204020204" charset="-122"/>
                <a:ea typeface="微软雅黑" panose="020B0503020204020204" charset="-122"/>
                <a:cs typeface="微软雅黑" panose="020B0503020204020204" charset="-122"/>
                <a:sym typeface="+mn-ea"/>
              </a:rPr>
              <a:t>胰高血糖素</a:t>
            </a:r>
          </a:p>
        </p:txBody>
      </p:sp>
      <p:grpSp>
        <p:nvGrpSpPr>
          <p:cNvPr id="18" name="组合 17"/>
          <p:cNvGrpSpPr/>
          <p:nvPr>
            <p:custDataLst>
              <p:tags r:id="rId19"/>
            </p:custDataLst>
          </p:nvPr>
        </p:nvGrpSpPr>
        <p:grpSpPr>
          <a:xfrm>
            <a:off x="460800" y="4248880"/>
            <a:ext cx="3517563" cy="1926192"/>
            <a:chOff x="478" y="6348"/>
            <a:chExt cx="3824" cy="3034"/>
          </a:xfrm>
        </p:grpSpPr>
        <p:grpSp>
          <p:nvGrpSpPr>
            <p:cNvPr id="2" name="组合 1"/>
            <p:cNvGrpSpPr/>
            <p:nvPr>
              <p:custDataLst>
                <p:tags r:id="rId27"/>
              </p:custDataLst>
            </p:nvPr>
          </p:nvGrpSpPr>
          <p:grpSpPr>
            <a:xfrm flipH="1" flipV="1">
              <a:off x="478" y="6348"/>
              <a:ext cx="3824" cy="3022"/>
              <a:chOff x="10308" y="1680"/>
              <a:chExt cx="3596" cy="3232"/>
            </a:xfrm>
          </p:grpSpPr>
          <p:cxnSp>
            <p:nvCxnSpPr>
              <p:cNvPr id="13" name="直接连接符 12"/>
              <p:cNvCxnSpPr/>
              <p:nvPr>
                <p:custDataLst>
                  <p:tags r:id="rId29"/>
                </p:custDataLst>
              </p:nvPr>
            </p:nvCxnSpPr>
            <p:spPr>
              <a:xfrm flipH="1">
                <a:off x="13901" y="1681"/>
                <a:ext cx="3" cy="3231"/>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直接箭头连接符 13"/>
              <p:cNvCxnSpPr/>
              <p:nvPr>
                <p:custDataLst>
                  <p:tags r:id="rId30"/>
                </p:custDataLst>
              </p:nvPr>
            </p:nvCxnSpPr>
            <p:spPr>
              <a:xfrm flipH="1">
                <a:off x="13654" y="3508"/>
                <a:ext cx="250" cy="6"/>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5" name="直接箭头连接符 14"/>
              <p:cNvCxnSpPr/>
              <p:nvPr>
                <p:custDataLst>
                  <p:tags r:id="rId31"/>
                </p:custDataLst>
              </p:nvPr>
            </p:nvCxnSpPr>
            <p:spPr>
              <a:xfrm flipH="1" flipV="1">
                <a:off x="13664" y="4910"/>
                <a:ext cx="240" cy="2"/>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9" name="直接连接符 18"/>
              <p:cNvCxnSpPr/>
              <p:nvPr>
                <p:custDataLst>
                  <p:tags r:id="rId32"/>
                </p:custDataLst>
              </p:nvPr>
            </p:nvCxnSpPr>
            <p:spPr>
              <a:xfrm flipH="1" flipV="1">
                <a:off x="10308" y="1680"/>
                <a:ext cx="3596" cy="1"/>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20" name="文本框 19"/>
            <p:cNvSpPr txBox="1"/>
            <p:nvPr>
              <p:custDataLst>
                <p:tags r:id="rId28"/>
              </p:custDataLst>
            </p:nvPr>
          </p:nvSpPr>
          <p:spPr>
            <a:xfrm>
              <a:off x="1695" y="8560"/>
              <a:ext cx="1409" cy="822"/>
            </a:xfrm>
            <a:prstGeom prst="rect">
              <a:avLst/>
            </a:prstGeom>
            <a:noFill/>
          </p:spPr>
          <p:txBody>
            <a:bodyPr wrap="square" rtlCol="0">
              <a:spAutoFit/>
            </a:bodyPr>
            <a:lstStyle/>
            <a:p>
              <a:pPr algn="l">
                <a:lnSpc>
                  <a:spcPct val="100000"/>
                </a:lnSpc>
              </a:pPr>
              <a:r>
                <a:rPr lang="zh-CN" altLang="en-US" sz="2800" b="1" smtClean="0">
                  <a:solidFill>
                    <a:srgbClr val="FF0000"/>
                  </a:solidFill>
                  <a:latin typeface="Arial Black" panose="020B0A04020102020204"/>
                  <a:ea typeface="微软雅黑" panose="020B0503020204020204" charset="-122"/>
                  <a:cs typeface="宋体" panose="02010600030101010101" pitchFamily="2" charset="-122"/>
                  <a:sym typeface="+mn-ea"/>
                </a:rPr>
                <a:t>促进</a:t>
              </a:r>
            </a:p>
          </p:txBody>
        </p:sp>
      </p:grpSp>
      <p:sp>
        <p:nvSpPr>
          <p:cNvPr id="73" name="下箭头 72"/>
          <p:cNvSpPr/>
          <p:nvPr>
            <p:custDataLst>
              <p:tags r:id="rId20"/>
            </p:custDataLst>
          </p:nvPr>
        </p:nvSpPr>
        <p:spPr>
          <a:xfrm>
            <a:off x="5698881" y="5165403"/>
            <a:ext cx="789794" cy="809475"/>
          </a:xfrm>
          <a:prstGeom prst="downArrow">
            <a:avLst/>
          </a:prstGeom>
          <a:noFill/>
          <a:ln w="12700" cmpd="sng">
            <a:solidFill>
              <a:schemeClr val="accent1">
                <a:shade val="50000"/>
              </a:schemeClr>
            </a:solidFill>
            <a:prstDash val="solid"/>
          </a:ln>
        </p:spPr>
        <p:style>
          <a:lnRef idx="2">
            <a:schemeClr val="dk1"/>
          </a:lnRef>
          <a:fillRef idx="1">
            <a:schemeClr val="lt1"/>
          </a:fillRef>
          <a:effectRef idx="0">
            <a:schemeClr val="dk1"/>
          </a:effectRef>
          <a:fontRef idx="minor">
            <a:schemeClr val="dk1"/>
          </a:fontRef>
        </p:style>
        <p:txBody>
          <a:bodyPr vertOverflow="overflow" horzOverflow="overflow" vert="horz" wrap="square" numCol="1" spcCol="0" rtlCol="0" fromWordArt="0" anchor="ctr" anchorCtr="0" forceAA="0" compatLnSpc="1">
            <a:noAutofit/>
          </a:bodyPr>
          <a:lstStyle/>
          <a:p>
            <a:pPr lvl="0" algn="ctr">
              <a:buClrTx/>
              <a:buSzTx/>
              <a:buFontTx/>
            </a:pPr>
            <a:r>
              <a:rPr lang="zh-CN" altLang="en-US" b="1">
                <a:solidFill>
                  <a:srgbClr val="FF0000"/>
                </a:solidFill>
                <a:latin typeface="微软雅黑" panose="020B0503020204020204" charset="-122"/>
                <a:ea typeface="微软雅黑" panose="020B0503020204020204" charset="-122"/>
                <a:sym typeface="+mn-ea"/>
              </a:rPr>
              <a:t>降低</a:t>
            </a:r>
          </a:p>
        </p:txBody>
      </p:sp>
      <p:sp>
        <p:nvSpPr>
          <p:cNvPr id="53" name="文本框 52"/>
          <p:cNvSpPr txBox="1"/>
          <p:nvPr>
            <p:custDataLst>
              <p:tags r:id="rId21"/>
            </p:custDataLst>
          </p:nvPr>
        </p:nvSpPr>
        <p:spPr>
          <a:xfrm>
            <a:off x="2716" y="911450"/>
            <a:ext cx="12011369" cy="565150"/>
          </a:xfrm>
          <a:prstGeom prst="rect">
            <a:avLst/>
          </a:prstGeom>
          <a:noFill/>
        </p:spPr>
        <p:txBody>
          <a:bodyPr wrap="square" rtlCol="0">
            <a:spAutoFit/>
          </a:bodyPr>
          <a:lstStyle/>
          <a:p>
            <a:pPr marL="457200" indent="-457200" algn="l">
              <a:lnSpc>
                <a:spcPct val="110000"/>
              </a:lnSpc>
              <a:spcBef>
                <a:spcPct val="0"/>
              </a:spcBef>
              <a:spcAft>
                <a:spcPct val="0"/>
              </a:spcAft>
              <a:buClrTx/>
              <a:buSzTx/>
              <a:buFont typeface="Wingdings" panose="05000000000000000000" charset="0"/>
              <a:buChar char="Ø"/>
            </a:pPr>
            <a:r>
              <a:rPr lang="zh-CN" altLang="en-US" sz="2800" b="1" smtClean="0">
                <a:solidFill>
                  <a:schemeClr val="tx1"/>
                </a:solidFill>
                <a:latin typeface="Arial Black" panose="020B0A04020102020204" charset="0"/>
                <a:ea typeface="微软雅黑" panose="020B0503020204020204" charset="-122"/>
                <a:cs typeface="Arial Black" panose="020B0A04020102020204" charset="0"/>
                <a:sym typeface="+mn-ea"/>
              </a:rPr>
              <a:t>血糖平衡的调节，也就是调节血糖的</a:t>
            </a:r>
            <a:r>
              <a:rPr lang="en-US" altLang="zh-CN" sz="2800" b="1" smtClean="0">
                <a:solidFill>
                  <a:schemeClr val="tx1"/>
                </a:solidFill>
                <a:latin typeface="Arial Black" panose="020B0A04020102020204" charset="0"/>
                <a:ea typeface="微软雅黑" panose="020B0503020204020204" charset="-122"/>
                <a:cs typeface="Arial Black" panose="020B0A04020102020204" charset="0"/>
                <a:sym typeface="+mn-ea"/>
              </a:rPr>
              <a:t>_____</a:t>
            </a:r>
            <a:r>
              <a:rPr lang="zh-CN" altLang="en-US" sz="2800" b="1" smtClean="0">
                <a:solidFill>
                  <a:schemeClr val="tx1"/>
                </a:solidFill>
                <a:latin typeface="Arial Black" panose="020B0A04020102020204" charset="0"/>
                <a:ea typeface="微软雅黑" panose="020B0503020204020204" charset="-122"/>
                <a:cs typeface="Arial Black" panose="020B0A04020102020204" charset="0"/>
                <a:sym typeface="+mn-ea"/>
              </a:rPr>
              <a:t>和</a:t>
            </a:r>
            <a:r>
              <a:rPr lang="en-US" altLang="zh-CN" sz="2800" b="1" smtClean="0">
                <a:solidFill>
                  <a:schemeClr val="tx1"/>
                </a:solidFill>
                <a:latin typeface="Arial Black" panose="020B0A04020102020204" charset="0"/>
                <a:ea typeface="微软雅黑" panose="020B0503020204020204" charset="-122"/>
                <a:cs typeface="Arial Black" panose="020B0A04020102020204" charset="0"/>
                <a:sym typeface="+mn-ea"/>
              </a:rPr>
              <a:t>_____</a:t>
            </a:r>
            <a:r>
              <a:rPr lang="zh-CN" altLang="en-US" sz="2800" b="1" smtClean="0">
                <a:solidFill>
                  <a:schemeClr val="tx1"/>
                </a:solidFill>
                <a:latin typeface="Arial Black" panose="020B0A04020102020204" charset="0"/>
                <a:ea typeface="微软雅黑" panose="020B0503020204020204" charset="-122"/>
                <a:cs typeface="Arial Black" panose="020B0A04020102020204" charset="0"/>
                <a:sym typeface="+mn-ea"/>
              </a:rPr>
              <a:t>，使其处于平衡状态。</a:t>
            </a:r>
          </a:p>
        </p:txBody>
      </p:sp>
      <p:sp>
        <p:nvSpPr>
          <p:cNvPr id="54" name="文本框 53"/>
          <p:cNvSpPr txBox="1"/>
          <p:nvPr>
            <p:custDataLst>
              <p:tags r:id="rId22"/>
            </p:custDataLst>
          </p:nvPr>
        </p:nvSpPr>
        <p:spPr>
          <a:xfrm>
            <a:off x="6254696" y="911450"/>
            <a:ext cx="949001" cy="521970"/>
          </a:xfrm>
          <a:prstGeom prst="rect">
            <a:avLst/>
          </a:prstGeom>
          <a:noFill/>
        </p:spPr>
        <p:txBody>
          <a:bodyPr wrap="square" rtlCol="0">
            <a:spAutoFit/>
          </a:bodyPr>
          <a:lstStyle/>
          <a:p>
            <a:pPr algn="l">
              <a:lnSpc>
                <a:spcPct val="100000"/>
              </a:lnSpc>
            </a:pPr>
            <a:r>
              <a:rPr lang="zh-CN" altLang="en-US" sz="2800" b="1" smtClean="0">
                <a:solidFill>
                  <a:srgbClr val="FF0000"/>
                </a:solidFill>
                <a:latin typeface="Arial Black" panose="020B0A04020102020204" charset="0"/>
                <a:ea typeface="微软雅黑" panose="020B0503020204020204" charset="-122"/>
                <a:cs typeface="宋体" panose="02010600030101010101" pitchFamily="2" charset="-122"/>
                <a:sym typeface="+mn-ea"/>
              </a:rPr>
              <a:t>来源</a:t>
            </a:r>
          </a:p>
        </p:txBody>
      </p:sp>
      <p:sp>
        <p:nvSpPr>
          <p:cNvPr id="55" name="文本框 54"/>
          <p:cNvSpPr txBox="1"/>
          <p:nvPr>
            <p:custDataLst>
              <p:tags r:id="rId23"/>
            </p:custDataLst>
          </p:nvPr>
        </p:nvSpPr>
        <p:spPr>
          <a:xfrm>
            <a:off x="7474749" y="911450"/>
            <a:ext cx="1169905" cy="521970"/>
          </a:xfrm>
          <a:prstGeom prst="rect">
            <a:avLst/>
          </a:prstGeom>
          <a:noFill/>
        </p:spPr>
        <p:txBody>
          <a:bodyPr wrap="square" rtlCol="0">
            <a:spAutoFit/>
          </a:bodyPr>
          <a:lstStyle/>
          <a:p>
            <a:pPr algn="l">
              <a:lnSpc>
                <a:spcPct val="100000"/>
              </a:lnSpc>
            </a:pPr>
            <a:r>
              <a:rPr lang="zh-CN" altLang="en-US" sz="2800" b="1" smtClean="0">
                <a:solidFill>
                  <a:srgbClr val="FF0000"/>
                </a:solidFill>
                <a:latin typeface="Arial Black" panose="020B0A04020102020204" charset="0"/>
                <a:ea typeface="微软雅黑" panose="020B0503020204020204" charset="-122"/>
                <a:cs typeface="宋体" panose="02010600030101010101" pitchFamily="2" charset="-122"/>
                <a:sym typeface="+mn-ea"/>
              </a:rPr>
              <a:t>去向</a:t>
            </a:r>
          </a:p>
        </p:txBody>
      </p:sp>
      <p:sp>
        <p:nvSpPr>
          <p:cNvPr id="24" name="文本框 23"/>
          <p:cNvSpPr txBox="1"/>
          <p:nvPr>
            <p:custDataLst>
              <p:tags r:id="rId24"/>
            </p:custDataLst>
          </p:nvPr>
        </p:nvSpPr>
        <p:spPr>
          <a:xfrm>
            <a:off x="7414444" y="2227356"/>
            <a:ext cx="4220039" cy="312420"/>
          </a:xfrm>
          <a:prstGeom prst="rect">
            <a:avLst/>
          </a:prstGeom>
          <a:noFill/>
          <a:ln w="28575">
            <a:noFill/>
          </a:ln>
          <a:extLst>
            <a:ext uri="{909E8E84-426E-40DD-AFC4-6F175D3DCCD1}">
              <a14:hiddenFill xmlns:a14="http://schemas.microsoft.com/office/drawing/2010/main">
                <a:solidFill>
                  <a:schemeClr val="accent1">
                    <a:lumMod val="20000"/>
                    <a:lumOff val="80000"/>
                  </a:schemeClr>
                </a:solidFill>
              </a14:hiddenFill>
            </a:ext>
          </a:extLst>
        </p:spPr>
        <p:txBody>
          <a:bodyPr wrap="square" rtlCol="0">
            <a:spAutoFit/>
          </a:bodyPr>
          <a:lstStyle/>
          <a:p>
            <a:pPr algn="l">
              <a:lnSpc>
                <a:spcPct val="80000"/>
              </a:lnSpc>
            </a:pPr>
            <a:r>
              <a:rPr lang="zh-CN" altLang="en-US" b="1" smtClean="0">
                <a:solidFill>
                  <a:srgbClr val="7030A0"/>
                </a:solidFill>
                <a:latin typeface="Arial Black" panose="020B0A04020102020204" charset="0"/>
                <a:ea typeface="微软雅黑" panose="020B0503020204020204" charset="-122"/>
                <a:cs typeface="宋体" panose="02010600030101010101" pitchFamily="2" charset="-122"/>
                <a:sym typeface="+mn-ea"/>
              </a:rPr>
              <a:t>促进三个去向</a:t>
            </a:r>
            <a:r>
              <a:rPr lang="en-US" altLang="zh-CN" b="1" smtClean="0">
                <a:solidFill>
                  <a:srgbClr val="7030A0"/>
                </a:solidFill>
                <a:latin typeface="Arial Black" panose="020B0A04020102020204" charset="0"/>
                <a:ea typeface="微软雅黑" panose="020B0503020204020204" charset="-122"/>
                <a:cs typeface="宋体" panose="02010600030101010101" pitchFamily="2" charset="-122"/>
                <a:sym typeface="+mn-ea"/>
              </a:rPr>
              <a:t>, </a:t>
            </a:r>
            <a:r>
              <a:rPr lang="zh-CN" altLang="en-US" b="1" smtClean="0">
                <a:solidFill>
                  <a:srgbClr val="7030A0"/>
                </a:solidFill>
                <a:latin typeface="Arial Black" panose="020B0A04020102020204" charset="0"/>
                <a:ea typeface="微软雅黑" panose="020B0503020204020204" charset="-122"/>
                <a:cs typeface="宋体" panose="02010600030101010101" pitchFamily="2" charset="-122"/>
                <a:sym typeface="+mn-ea"/>
              </a:rPr>
              <a:t>抑制两个来源</a:t>
            </a:r>
          </a:p>
        </p:txBody>
      </p:sp>
      <p:sp>
        <p:nvSpPr>
          <p:cNvPr id="25" name="文本框 24"/>
          <p:cNvSpPr txBox="1"/>
          <p:nvPr>
            <p:custDataLst>
              <p:tags r:id="rId25"/>
            </p:custDataLst>
          </p:nvPr>
        </p:nvSpPr>
        <p:spPr>
          <a:xfrm>
            <a:off x="9497804" y="5973846"/>
            <a:ext cx="2382342" cy="312420"/>
          </a:xfrm>
          <a:prstGeom prst="rect">
            <a:avLst/>
          </a:prstGeom>
          <a:noFill/>
          <a:ln w="28575">
            <a:noFill/>
          </a:ln>
          <a:extLst>
            <a:ext uri="{909E8E84-426E-40DD-AFC4-6F175D3DCCD1}">
              <a14:hiddenFill xmlns:a14="http://schemas.microsoft.com/office/drawing/2010/main">
                <a:solidFill>
                  <a:schemeClr val="accent1">
                    <a:lumMod val="20000"/>
                    <a:lumOff val="80000"/>
                  </a:schemeClr>
                </a:solidFill>
              </a14:hiddenFill>
            </a:ext>
          </a:extLst>
        </p:spPr>
        <p:txBody>
          <a:bodyPr wrap="square" rtlCol="0">
            <a:spAutoFit/>
          </a:bodyPr>
          <a:lstStyle/>
          <a:p>
            <a:pPr algn="l">
              <a:lnSpc>
                <a:spcPct val="80000"/>
              </a:lnSpc>
            </a:pPr>
            <a:r>
              <a:rPr lang="zh-CN" altLang="en-US" b="1" smtClean="0">
                <a:gradFill>
                  <a:gsLst>
                    <a:gs pos="0">
                      <a:srgbClr val="7B32B2"/>
                    </a:gs>
                    <a:gs pos="100000">
                      <a:srgbClr val="401A5D"/>
                    </a:gs>
                  </a:gsLst>
                  <a:lin scaled="0"/>
                </a:gradFill>
                <a:latin typeface="Arial Black" panose="020B0A04020102020204" charset="0"/>
                <a:ea typeface="微软雅黑" panose="020B0503020204020204" charset="-122"/>
                <a:cs typeface="宋体" panose="02010600030101010101" pitchFamily="2" charset="-122"/>
                <a:sym typeface="+mn-ea"/>
              </a:rPr>
              <a:t>促进两个来源</a:t>
            </a:r>
          </a:p>
        </p:txBody>
      </p:sp>
      <p:sp>
        <p:nvSpPr>
          <p:cNvPr id="3" name="文本框 2"/>
          <p:cNvSpPr txBox="1"/>
          <p:nvPr>
            <p:custDataLst>
              <p:tags r:id="rId26"/>
            </p:custDataLst>
          </p:nvPr>
        </p:nvSpPr>
        <p:spPr>
          <a:xfrm>
            <a:off x="2081" y="523143"/>
            <a:ext cx="6221213" cy="578378"/>
          </a:xfrm>
          <a:prstGeom prst="rect">
            <a:avLst/>
          </a:prstGeom>
          <a:noFill/>
        </p:spPr>
        <p:txBody>
          <a:bodyPr wrap="square">
            <a:noAutofit/>
          </a:bodyPr>
          <a:lstStyle/>
          <a:p>
            <a:r>
              <a:rPr lang="en-US" altLang="zh-CN" sz="2800" b="1">
                <a:solidFill>
                  <a:srgbClr val="1D0DEF"/>
                </a:solidFill>
                <a:effectLst/>
                <a:latin typeface="Arial Black" panose="020B0A04020102020204" charset="0"/>
                <a:ea typeface="微软雅黑" panose="020B0503020204020204" charset="-122"/>
                <a:cs typeface="Arial Black" panose="020B0A04020102020204" charset="0"/>
              </a:rPr>
              <a:t>3.</a:t>
            </a:r>
            <a:r>
              <a:rPr lang="zh-CN" altLang="en-US" sz="2800" b="1">
                <a:solidFill>
                  <a:srgbClr val="1D0DEF"/>
                </a:solidFill>
                <a:effectLst/>
                <a:latin typeface="Arial Black" panose="020B0A04020102020204" charset="0"/>
                <a:ea typeface="微软雅黑" panose="020B0503020204020204" charset="-122"/>
                <a:cs typeface="Arial Black" panose="020B0A04020102020204" charset="0"/>
              </a:rPr>
              <a:t>血糖的来源和去路 </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4"/>
                                        </p:tgtEl>
                                        <p:attrNameLst>
                                          <p:attrName>style.visibility</p:attrName>
                                        </p:attrNameLst>
                                      </p:cBhvr>
                                      <p:to>
                                        <p:strVal val="visible"/>
                                      </p:to>
                                    </p:set>
                                    <p:anim calcmode="lin" valueType="num">
                                      <p:cBhvr additive="base">
                                        <p:cTn id="7" dur="500" fill="hold"/>
                                        <p:tgtEl>
                                          <p:spTgt spid="54"/>
                                        </p:tgtEl>
                                        <p:attrNameLst>
                                          <p:attrName>ppt_x</p:attrName>
                                        </p:attrNameLst>
                                      </p:cBhvr>
                                      <p:tavLst>
                                        <p:tav tm="0">
                                          <p:val>
                                            <p:strVal val="#ppt_x"/>
                                          </p:val>
                                        </p:tav>
                                        <p:tav tm="100000">
                                          <p:val>
                                            <p:strVal val="#ppt_x"/>
                                          </p:val>
                                        </p:tav>
                                      </p:tavLst>
                                    </p:anim>
                                    <p:anim calcmode="lin" valueType="num">
                                      <p:cBhvr additive="base">
                                        <p:cTn id="8" dur="500" fill="hold"/>
                                        <p:tgtEl>
                                          <p:spTgt spid="5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5"/>
                                        </p:tgtEl>
                                        <p:attrNameLst>
                                          <p:attrName>style.visibility</p:attrName>
                                        </p:attrNameLst>
                                      </p:cBhvr>
                                      <p:to>
                                        <p:strVal val="visible"/>
                                      </p:to>
                                    </p:set>
                                    <p:anim calcmode="lin" valueType="num">
                                      <p:cBhvr additive="base">
                                        <p:cTn id="13" dur="500" fill="hold"/>
                                        <p:tgtEl>
                                          <p:spTgt spid="55"/>
                                        </p:tgtEl>
                                        <p:attrNameLst>
                                          <p:attrName>ppt_x</p:attrName>
                                        </p:attrNameLst>
                                      </p:cBhvr>
                                      <p:tavLst>
                                        <p:tav tm="0">
                                          <p:val>
                                            <p:strVal val="#ppt_x"/>
                                          </p:val>
                                        </p:tav>
                                        <p:tav tm="100000">
                                          <p:val>
                                            <p:strVal val="#ppt_x"/>
                                          </p:val>
                                        </p:tav>
                                      </p:tavLst>
                                    </p:anim>
                                    <p:anim calcmode="lin" valueType="num">
                                      <p:cBhvr additive="base">
                                        <p:cTn id="14" dur="500" fill="hold"/>
                                        <p:tgtEl>
                                          <p:spTgt spid="5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7"/>
                                        </p:tgtEl>
                                        <p:attrNameLst>
                                          <p:attrName>style.visibility</p:attrName>
                                        </p:attrNameLst>
                                      </p:cBhvr>
                                      <p:to>
                                        <p:strVal val="visible"/>
                                      </p:to>
                                    </p:set>
                                    <p:anim calcmode="lin" valueType="num">
                                      <p:cBhvr additive="base">
                                        <p:cTn id="19" dur="500" fill="hold"/>
                                        <p:tgtEl>
                                          <p:spTgt spid="57"/>
                                        </p:tgtEl>
                                        <p:attrNameLst>
                                          <p:attrName>ppt_x</p:attrName>
                                        </p:attrNameLst>
                                      </p:cBhvr>
                                      <p:tavLst>
                                        <p:tav tm="0">
                                          <p:val>
                                            <p:strVal val="#ppt_x"/>
                                          </p:val>
                                        </p:tav>
                                        <p:tav tm="100000">
                                          <p:val>
                                            <p:strVal val="#ppt_x"/>
                                          </p:val>
                                        </p:tav>
                                      </p:tavLst>
                                    </p:anim>
                                    <p:anim calcmode="lin" valueType="num">
                                      <p:cBhvr additive="base">
                                        <p:cTn id="20" dur="500" fill="hold"/>
                                        <p:tgtEl>
                                          <p:spTgt spid="5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63"/>
                                        </p:tgtEl>
                                        <p:attrNameLst>
                                          <p:attrName>style.visibility</p:attrName>
                                        </p:attrNameLst>
                                      </p:cBhvr>
                                      <p:to>
                                        <p:strVal val="visible"/>
                                      </p:to>
                                    </p:set>
                                    <p:anim calcmode="lin" valueType="num">
                                      <p:cBhvr additive="base">
                                        <p:cTn id="25" dur="500" fill="hold"/>
                                        <p:tgtEl>
                                          <p:spTgt spid="63"/>
                                        </p:tgtEl>
                                        <p:attrNameLst>
                                          <p:attrName>ppt_x</p:attrName>
                                        </p:attrNameLst>
                                      </p:cBhvr>
                                      <p:tavLst>
                                        <p:tav tm="0">
                                          <p:val>
                                            <p:strVal val="#ppt_x"/>
                                          </p:val>
                                        </p:tav>
                                        <p:tav tm="100000">
                                          <p:val>
                                            <p:strVal val="#ppt_x"/>
                                          </p:val>
                                        </p:tav>
                                      </p:tavLst>
                                    </p:anim>
                                    <p:anim calcmode="lin" valueType="num">
                                      <p:cBhvr additive="base">
                                        <p:cTn id="26" dur="500" fill="hold"/>
                                        <p:tgtEl>
                                          <p:spTgt spid="63"/>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4"/>
                                        </p:tgtEl>
                                        <p:attrNameLst>
                                          <p:attrName>style.visibility</p:attrName>
                                        </p:attrNameLst>
                                      </p:cBhvr>
                                      <p:to>
                                        <p:strVal val="visible"/>
                                      </p:to>
                                    </p:set>
                                    <p:anim calcmode="lin" valueType="num">
                                      <p:cBhvr additive="base">
                                        <p:cTn id="31" dur="500" fill="hold"/>
                                        <p:tgtEl>
                                          <p:spTgt spid="4"/>
                                        </p:tgtEl>
                                        <p:attrNameLst>
                                          <p:attrName>ppt_x</p:attrName>
                                        </p:attrNameLst>
                                      </p:cBhvr>
                                      <p:tavLst>
                                        <p:tav tm="0">
                                          <p:val>
                                            <p:strVal val="#ppt_x"/>
                                          </p:val>
                                        </p:tav>
                                        <p:tav tm="100000">
                                          <p:val>
                                            <p:strVal val="#ppt_x"/>
                                          </p:val>
                                        </p:tav>
                                      </p:tavLst>
                                    </p:anim>
                                    <p:anim calcmode="lin" valueType="num">
                                      <p:cBhvr additive="base">
                                        <p:cTn id="3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5"/>
                                        </p:tgtEl>
                                        <p:attrNameLst>
                                          <p:attrName>style.visibility</p:attrName>
                                        </p:attrNameLst>
                                      </p:cBhvr>
                                      <p:to>
                                        <p:strVal val="visible"/>
                                      </p:to>
                                    </p:set>
                                    <p:anim calcmode="lin" valueType="num">
                                      <p:cBhvr additive="base">
                                        <p:cTn id="37" dur="500" fill="hold"/>
                                        <p:tgtEl>
                                          <p:spTgt spid="5"/>
                                        </p:tgtEl>
                                        <p:attrNameLst>
                                          <p:attrName>ppt_x</p:attrName>
                                        </p:attrNameLst>
                                      </p:cBhvr>
                                      <p:tavLst>
                                        <p:tav tm="0">
                                          <p:val>
                                            <p:strVal val="#ppt_x"/>
                                          </p:val>
                                        </p:tav>
                                        <p:tav tm="100000">
                                          <p:val>
                                            <p:strVal val="#ppt_x"/>
                                          </p:val>
                                        </p:tav>
                                      </p:tavLst>
                                    </p:anim>
                                    <p:anim calcmode="lin" valueType="num">
                                      <p:cBhvr additive="base">
                                        <p:cTn id="3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24"/>
                                        </p:tgtEl>
                                        <p:attrNameLst>
                                          <p:attrName>style.visibility</p:attrName>
                                        </p:attrNameLst>
                                      </p:cBhvr>
                                      <p:to>
                                        <p:strVal val="visible"/>
                                      </p:to>
                                    </p:set>
                                    <p:anim calcmode="lin" valueType="num">
                                      <p:cBhvr additive="base">
                                        <p:cTn id="43" dur="500" fill="hold"/>
                                        <p:tgtEl>
                                          <p:spTgt spid="24"/>
                                        </p:tgtEl>
                                        <p:attrNameLst>
                                          <p:attrName>ppt_x</p:attrName>
                                        </p:attrNameLst>
                                      </p:cBhvr>
                                      <p:tavLst>
                                        <p:tav tm="0">
                                          <p:val>
                                            <p:strVal val="#ppt_x"/>
                                          </p:val>
                                        </p:tav>
                                        <p:tav tm="100000">
                                          <p:val>
                                            <p:strVal val="#ppt_x"/>
                                          </p:val>
                                        </p:tav>
                                      </p:tavLst>
                                    </p:anim>
                                    <p:anim calcmode="lin" valueType="num">
                                      <p:cBhvr additive="base">
                                        <p:cTn id="44"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73"/>
                                        </p:tgtEl>
                                        <p:attrNameLst>
                                          <p:attrName>style.visibility</p:attrName>
                                        </p:attrNameLst>
                                      </p:cBhvr>
                                      <p:to>
                                        <p:strVal val="visible"/>
                                      </p:to>
                                    </p:set>
                                    <p:anim calcmode="lin" valueType="num">
                                      <p:cBhvr additive="base">
                                        <p:cTn id="49" dur="500" fill="hold"/>
                                        <p:tgtEl>
                                          <p:spTgt spid="73"/>
                                        </p:tgtEl>
                                        <p:attrNameLst>
                                          <p:attrName>ppt_x</p:attrName>
                                        </p:attrNameLst>
                                      </p:cBhvr>
                                      <p:tavLst>
                                        <p:tav tm="0">
                                          <p:val>
                                            <p:strVal val="#ppt_x"/>
                                          </p:val>
                                        </p:tav>
                                        <p:tav tm="100000">
                                          <p:val>
                                            <p:strVal val="#ppt_x"/>
                                          </p:val>
                                        </p:tav>
                                      </p:tavLst>
                                    </p:anim>
                                    <p:anim calcmode="lin" valueType="num">
                                      <p:cBhvr additive="base">
                                        <p:cTn id="50" dur="500" fill="hold"/>
                                        <p:tgtEl>
                                          <p:spTgt spid="73"/>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74"/>
                                        </p:tgtEl>
                                        <p:attrNameLst>
                                          <p:attrName>style.visibility</p:attrName>
                                        </p:attrNameLst>
                                      </p:cBhvr>
                                      <p:to>
                                        <p:strVal val="visible"/>
                                      </p:to>
                                    </p:set>
                                    <p:anim calcmode="lin" valueType="num">
                                      <p:cBhvr additive="base">
                                        <p:cTn id="55" dur="500" fill="hold"/>
                                        <p:tgtEl>
                                          <p:spTgt spid="74"/>
                                        </p:tgtEl>
                                        <p:attrNameLst>
                                          <p:attrName>ppt_x</p:attrName>
                                        </p:attrNameLst>
                                      </p:cBhvr>
                                      <p:tavLst>
                                        <p:tav tm="0">
                                          <p:val>
                                            <p:strVal val="#ppt_x"/>
                                          </p:val>
                                        </p:tav>
                                        <p:tav tm="100000">
                                          <p:val>
                                            <p:strVal val="#ppt_x"/>
                                          </p:val>
                                        </p:tav>
                                      </p:tavLst>
                                    </p:anim>
                                    <p:anim calcmode="lin" valueType="num">
                                      <p:cBhvr additive="base">
                                        <p:cTn id="56" dur="500" fill="hold"/>
                                        <p:tgtEl>
                                          <p:spTgt spid="74"/>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18"/>
                                        </p:tgtEl>
                                        <p:attrNameLst>
                                          <p:attrName>style.visibility</p:attrName>
                                        </p:attrNameLst>
                                      </p:cBhvr>
                                      <p:to>
                                        <p:strVal val="visible"/>
                                      </p:to>
                                    </p:set>
                                    <p:anim calcmode="lin" valueType="num">
                                      <p:cBhvr additive="base">
                                        <p:cTn id="61" dur="500" fill="hold"/>
                                        <p:tgtEl>
                                          <p:spTgt spid="18"/>
                                        </p:tgtEl>
                                        <p:attrNameLst>
                                          <p:attrName>ppt_x</p:attrName>
                                        </p:attrNameLst>
                                      </p:cBhvr>
                                      <p:tavLst>
                                        <p:tav tm="0">
                                          <p:val>
                                            <p:strVal val="#ppt_x"/>
                                          </p:val>
                                        </p:tav>
                                        <p:tav tm="100000">
                                          <p:val>
                                            <p:strVal val="#ppt_x"/>
                                          </p:val>
                                        </p:tav>
                                      </p:tavLst>
                                    </p:anim>
                                    <p:anim calcmode="lin" valueType="num">
                                      <p:cBhvr additive="base">
                                        <p:cTn id="62"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25"/>
                                        </p:tgtEl>
                                        <p:attrNameLst>
                                          <p:attrName>style.visibility</p:attrName>
                                        </p:attrNameLst>
                                      </p:cBhvr>
                                      <p:to>
                                        <p:strVal val="visible"/>
                                      </p:to>
                                    </p:set>
                                    <p:anim calcmode="lin" valueType="num">
                                      <p:cBhvr additive="base">
                                        <p:cTn id="67" dur="500" fill="hold"/>
                                        <p:tgtEl>
                                          <p:spTgt spid="25"/>
                                        </p:tgtEl>
                                        <p:attrNameLst>
                                          <p:attrName>ppt_x</p:attrName>
                                        </p:attrNameLst>
                                      </p:cBhvr>
                                      <p:tavLst>
                                        <p:tav tm="0">
                                          <p:val>
                                            <p:strVal val="#ppt_x"/>
                                          </p:val>
                                        </p:tav>
                                        <p:tav tm="100000">
                                          <p:val>
                                            <p:strVal val="#ppt_x"/>
                                          </p:val>
                                        </p:tav>
                                      </p:tavLst>
                                    </p:anim>
                                    <p:anim calcmode="lin" valueType="num">
                                      <p:cBhvr additive="base">
                                        <p:cTn id="68"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bldLvl="0" animBg="1"/>
      <p:bldP spid="63" grpId="1" animBg="1"/>
      <p:bldP spid="57" grpId="0" bldLvl="0" animBg="1"/>
      <p:bldP spid="57" grpId="1" animBg="1"/>
      <p:bldP spid="74" grpId="0" bldLvl="0" animBg="1"/>
      <p:bldP spid="74" grpId="1" animBg="1"/>
      <p:bldP spid="73" grpId="0" bldLvl="0" animBg="1"/>
      <p:bldP spid="73" grpId="1" animBg="1"/>
      <p:bldP spid="53" grpId="1"/>
      <p:bldP spid="54" grpId="0"/>
      <p:bldP spid="54" grpId="1"/>
      <p:bldP spid="55" grpId="0"/>
      <p:bldP spid="55" grpId="1"/>
      <p:bldP spid="24" grpId="0"/>
      <p:bldP spid="24" grpId="1"/>
      <p:bldP spid="25" grpId="0"/>
      <p:bldP spid="25"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6"/>
          <p:cNvGrpSpPr/>
          <p:nvPr>
            <p:custDataLst>
              <p:tags r:id="rId1"/>
            </p:custDataLst>
          </p:nvPr>
        </p:nvGrpSpPr>
        <p:grpSpPr>
          <a:xfrm>
            <a:off x="2543753" y="2450799"/>
            <a:ext cx="1117853" cy="460218"/>
            <a:chOff x="2862" y="535"/>
            <a:chExt cx="673" cy="306"/>
          </a:xfrm>
        </p:grpSpPr>
        <p:sp>
          <p:nvSpPr>
            <p:cNvPr id="19" name="Line 7"/>
            <p:cNvSpPr>
              <a:spLocks noChangeShapeType="1"/>
            </p:cNvSpPr>
            <p:nvPr>
              <p:custDataLst>
                <p:tags r:id="rId43"/>
              </p:custDataLst>
            </p:nvPr>
          </p:nvSpPr>
          <p:spPr bwMode="auto">
            <a:xfrm>
              <a:off x="2940" y="825"/>
              <a:ext cx="595" cy="0"/>
            </a:xfrm>
            <a:prstGeom prst="line">
              <a:avLst/>
            </a:prstGeom>
            <a:noFill/>
            <a:ln w="38100">
              <a:solidFill>
                <a:srgbClr val="0000FF"/>
              </a:solidFill>
              <a:rou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a:lstStyle/>
            <a:p>
              <a:endParaRPr lang="zh-CN" altLang="en-US" b="1">
                <a:latin typeface="楷体" panose="02010609060101010101" pitchFamily="49" charset="-122"/>
                <a:ea typeface="楷体" panose="02010609060101010101" pitchFamily="49" charset="-122"/>
              </a:endParaRPr>
            </a:p>
          </p:txBody>
        </p:sp>
        <p:sp>
          <p:nvSpPr>
            <p:cNvPr id="20" name="Text Box 8"/>
            <p:cNvSpPr txBox="1">
              <a:spLocks noChangeArrowheads="1"/>
            </p:cNvSpPr>
            <p:nvPr>
              <p:custDataLst>
                <p:tags r:id="rId44"/>
              </p:custDataLst>
            </p:nvPr>
          </p:nvSpPr>
          <p:spPr bwMode="auto">
            <a:xfrm>
              <a:off x="2862" y="535"/>
              <a:ext cx="673" cy="306"/>
            </a:xfrm>
            <a:prstGeom prst="rect">
              <a:avLst/>
            </a:prstGeom>
            <a:noFill/>
            <a:ln>
              <a:noFill/>
            </a:ln>
            <a:effectLst/>
            <a:extLst>
              <a:ext uri="{909E8E84-426E-40DD-AFC4-6F175D3DCCD1}">
                <a14:hiddenFill xmlns:a14="http://schemas.microsoft.com/office/drawing/2010/main">
                  <a:solidFill>
                    <a:srgbClr val="99FF9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9pPr>
            </a:lstStyle>
            <a:p>
              <a:pPr algn="ctr" eaLnBrk="1" hangingPunct="1">
                <a:spcBef>
                  <a:spcPct val="50000"/>
                </a:spcBef>
                <a:buClrTx/>
                <a:buSzTx/>
                <a:buFontTx/>
                <a:buNone/>
              </a:pPr>
              <a:r>
                <a:rPr kumimoji="1" lang="zh-CN" altLang="en-US" sz="2400" b="1">
                  <a:latin typeface="微软雅黑" panose="020B0503020204020204" charset="-122"/>
                  <a:ea typeface="微软雅黑" panose="020B0503020204020204" charset="-122"/>
                </a:rPr>
                <a:t>分泌</a:t>
              </a:r>
            </a:p>
          </p:txBody>
        </p:sp>
      </p:grpSp>
      <p:sp>
        <p:nvSpPr>
          <p:cNvPr id="21" name="Text Box 9"/>
          <p:cNvSpPr txBox="1">
            <a:spLocks noChangeArrowheads="1"/>
          </p:cNvSpPr>
          <p:nvPr>
            <p:custDataLst>
              <p:tags r:id="rId2"/>
            </p:custDataLst>
          </p:nvPr>
        </p:nvSpPr>
        <p:spPr bwMode="auto">
          <a:xfrm>
            <a:off x="3490768" y="2600851"/>
            <a:ext cx="1286750" cy="521970"/>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50000"/>
              </a:spcBef>
              <a:buClrTx/>
              <a:buSzTx/>
              <a:buFontTx/>
              <a:buNone/>
            </a:pPr>
            <a:r>
              <a:rPr kumimoji="1" lang="zh-CN" altLang="en-US" sz="2800" b="1">
                <a:solidFill>
                  <a:srgbClr val="861C33"/>
                </a:solidFill>
                <a:latin typeface="微软雅黑" panose="020B0503020204020204" charset="-122"/>
                <a:ea typeface="微软雅黑" panose="020B0503020204020204" charset="-122"/>
              </a:rPr>
              <a:t>胰岛素</a:t>
            </a:r>
          </a:p>
        </p:txBody>
      </p:sp>
      <p:grpSp>
        <p:nvGrpSpPr>
          <p:cNvPr id="6" name="组合 5"/>
          <p:cNvGrpSpPr/>
          <p:nvPr>
            <p:custDataLst>
              <p:tags r:id="rId3"/>
            </p:custDataLst>
          </p:nvPr>
        </p:nvGrpSpPr>
        <p:grpSpPr>
          <a:xfrm>
            <a:off x="4600047" y="2305828"/>
            <a:ext cx="383358" cy="1537155"/>
            <a:chOff x="5330501" y="2141512"/>
            <a:chExt cx="383488" cy="1138000"/>
          </a:xfrm>
        </p:grpSpPr>
        <p:cxnSp>
          <p:nvCxnSpPr>
            <p:cNvPr id="27" name="直接连接符 26"/>
            <p:cNvCxnSpPr/>
            <p:nvPr>
              <p:custDataLst>
                <p:tags r:id="rId41"/>
              </p:custDataLst>
            </p:nvPr>
          </p:nvCxnSpPr>
          <p:spPr>
            <a:xfrm flipV="1">
              <a:off x="5330501" y="2595267"/>
              <a:ext cx="228616" cy="1"/>
            </a:xfrm>
            <a:prstGeom prst="line">
              <a:avLst/>
            </a:prstGeom>
          </p:spPr>
          <p:style>
            <a:lnRef idx="3">
              <a:schemeClr val="dk1"/>
            </a:lnRef>
            <a:fillRef idx="0">
              <a:schemeClr val="dk1"/>
            </a:fillRef>
            <a:effectRef idx="2">
              <a:schemeClr val="dk1"/>
            </a:effectRef>
            <a:fontRef idx="minor">
              <a:schemeClr val="tx1"/>
            </a:fontRef>
          </p:style>
        </p:cxnSp>
        <p:sp>
          <p:nvSpPr>
            <p:cNvPr id="34" name="左中括号 33"/>
            <p:cNvSpPr/>
            <p:nvPr>
              <p:custDataLst>
                <p:tags r:id="rId42"/>
              </p:custDataLst>
            </p:nvPr>
          </p:nvSpPr>
          <p:spPr>
            <a:xfrm>
              <a:off x="5557425" y="2141512"/>
              <a:ext cx="156564" cy="1138000"/>
            </a:xfrm>
            <a:prstGeom prst="leftBracket">
              <a:avLst>
                <a:gd name="adj" fmla="val 0"/>
              </a:avLst>
            </a:prstGeom>
          </p:spPr>
          <p:style>
            <a:lnRef idx="2">
              <a:schemeClr val="dk1"/>
            </a:lnRef>
            <a:fillRef idx="0">
              <a:schemeClr val="dk1"/>
            </a:fillRef>
            <a:effectRef idx="1">
              <a:schemeClr val="dk1"/>
            </a:effectRef>
            <a:fontRef idx="minor">
              <a:schemeClr val="tx1"/>
            </a:fontRef>
          </p:style>
          <p:txBody>
            <a:bodyPr rtlCol="0" anchor="ctr"/>
            <a:lstStyle/>
            <a:p>
              <a:pPr algn="ctr"/>
              <a:endParaRPr lang="zh-CN" altLang="en-US">
                <a:latin typeface="Times New Roman" panose="02020603050405020304" pitchFamily="18" charset="0"/>
                <a:ea typeface="楷体" panose="02010609060101010101" pitchFamily="49" charset="-122"/>
                <a:sym typeface="Times New Roman" panose="02020603050405020304" pitchFamily="18" charset="0"/>
              </a:endParaRPr>
            </a:p>
          </p:txBody>
        </p:sp>
      </p:grpSp>
      <p:sp>
        <p:nvSpPr>
          <p:cNvPr id="35" name="矩形: 剪去对角 48"/>
          <p:cNvSpPr/>
          <p:nvPr>
            <p:custDataLst>
              <p:tags r:id="rId4"/>
            </p:custDataLst>
          </p:nvPr>
        </p:nvSpPr>
        <p:spPr>
          <a:xfrm>
            <a:off x="4983405" y="1862672"/>
            <a:ext cx="406684" cy="886311"/>
          </a:xfrm>
          <a:prstGeom prst="snip2Diag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zh-CN" altLang="en-US" b="1">
                <a:latin typeface="微软雅黑" panose="020B0503020204020204" charset="-122"/>
                <a:ea typeface="微软雅黑" panose="020B0503020204020204" charset="-122"/>
                <a:sym typeface="Times New Roman" panose="02020603050405020304" pitchFamily="18" charset="0"/>
              </a:rPr>
              <a:t>促进</a:t>
            </a:r>
          </a:p>
        </p:txBody>
      </p:sp>
      <p:sp>
        <p:nvSpPr>
          <p:cNvPr id="36" name="矩形: 剪去对角 49"/>
          <p:cNvSpPr/>
          <p:nvPr>
            <p:custDataLst>
              <p:tags r:id="rId5"/>
            </p:custDataLst>
          </p:nvPr>
        </p:nvSpPr>
        <p:spPr>
          <a:xfrm>
            <a:off x="5015987" y="3163602"/>
            <a:ext cx="432742" cy="922067"/>
          </a:xfrm>
          <a:prstGeom prst="snip2Diag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zh-CN" altLang="en-US" b="1">
                <a:latin typeface="微软雅黑" panose="020B0503020204020204" charset="-122"/>
                <a:ea typeface="微软雅黑" panose="020B0503020204020204" charset="-122"/>
                <a:sym typeface="Times New Roman" panose="02020603050405020304" pitchFamily="18" charset="0"/>
              </a:rPr>
              <a:t>抑制</a:t>
            </a:r>
          </a:p>
        </p:txBody>
      </p:sp>
      <p:sp>
        <p:nvSpPr>
          <p:cNvPr id="37" name="文本框 50"/>
          <p:cNvSpPr txBox="1"/>
          <p:nvPr>
            <p:custDataLst>
              <p:tags r:id="rId6"/>
            </p:custDataLst>
          </p:nvPr>
        </p:nvSpPr>
        <p:spPr>
          <a:xfrm>
            <a:off x="5869915" y="2044306"/>
            <a:ext cx="5180802" cy="460375"/>
          </a:xfrm>
          <a:prstGeom prst="rect">
            <a:avLst/>
          </a:prstGeom>
          <a:noFill/>
        </p:spPr>
        <p:txBody>
          <a:bodyPr wrap="square">
            <a:spAutoFit/>
          </a:bodyPr>
          <a:lstStyle/>
          <a:p>
            <a:pPr algn="l">
              <a:buClrTx/>
              <a:buSzTx/>
              <a:buFontTx/>
            </a:pPr>
            <a:r>
              <a:rPr lang="zh-CN" altLang="en-US" sz="2400" b="1">
                <a:latin typeface="微软雅黑" panose="020B0503020204020204" charset="-122"/>
                <a:ea typeface="微软雅黑" panose="020B0503020204020204" charset="-122"/>
                <a:sym typeface="Times New Roman" panose="02020603050405020304" pitchFamily="18" charset="0"/>
              </a:rPr>
              <a:t>血糖进入肝、肌肉并合成糖原</a:t>
            </a:r>
          </a:p>
        </p:txBody>
      </p:sp>
      <p:sp>
        <p:nvSpPr>
          <p:cNvPr id="38" name="文本框 51"/>
          <p:cNvSpPr txBox="1"/>
          <p:nvPr>
            <p:custDataLst>
              <p:tags r:id="rId7"/>
            </p:custDataLst>
          </p:nvPr>
        </p:nvSpPr>
        <p:spPr>
          <a:xfrm>
            <a:off x="5869915" y="2526321"/>
            <a:ext cx="6305929" cy="460375"/>
          </a:xfrm>
          <a:prstGeom prst="rect">
            <a:avLst/>
          </a:prstGeom>
          <a:noFill/>
        </p:spPr>
        <p:txBody>
          <a:bodyPr wrap="square">
            <a:spAutoFit/>
          </a:bodyPr>
          <a:lstStyle/>
          <a:p>
            <a:pPr algn="just"/>
            <a:r>
              <a:rPr lang="zh-CN" altLang="en-US" sz="2400" b="1">
                <a:latin typeface="微软雅黑" panose="020B0503020204020204" charset="-122"/>
                <a:ea typeface="微软雅黑" panose="020B0503020204020204" charset="-122"/>
                <a:sym typeface="Times New Roman" panose="02020603050405020304" pitchFamily="18" charset="0"/>
              </a:rPr>
              <a:t>血糖进入脂肪细胞和肝细胞转变为甘油三酯</a:t>
            </a:r>
          </a:p>
        </p:txBody>
      </p:sp>
      <p:sp>
        <p:nvSpPr>
          <p:cNvPr id="39" name="文本框 54"/>
          <p:cNvSpPr txBox="1"/>
          <p:nvPr>
            <p:custDataLst>
              <p:tags r:id="rId8"/>
            </p:custDataLst>
          </p:nvPr>
        </p:nvSpPr>
        <p:spPr>
          <a:xfrm>
            <a:off x="5886642" y="1502883"/>
            <a:ext cx="4662969" cy="460375"/>
          </a:xfrm>
          <a:prstGeom prst="rect">
            <a:avLst/>
          </a:prstGeom>
          <a:noFill/>
        </p:spPr>
        <p:txBody>
          <a:bodyPr wrap="square">
            <a:spAutoFit/>
          </a:bodyPr>
          <a:lstStyle/>
          <a:p>
            <a:r>
              <a:rPr lang="zh-CN" altLang="en-US" sz="2400" b="1">
                <a:latin typeface="微软雅黑" panose="020B0503020204020204" charset="-122"/>
                <a:ea typeface="微软雅黑" panose="020B0503020204020204" charset="-122"/>
                <a:sym typeface="Times New Roman" panose="02020603050405020304" pitchFamily="18" charset="0"/>
              </a:rPr>
              <a:t>血糖进入组织细胞氧化分解</a:t>
            </a:r>
          </a:p>
        </p:txBody>
      </p:sp>
      <p:grpSp>
        <p:nvGrpSpPr>
          <p:cNvPr id="40" name="组合 39"/>
          <p:cNvGrpSpPr/>
          <p:nvPr>
            <p:custDataLst>
              <p:tags r:id="rId9"/>
            </p:custDataLst>
          </p:nvPr>
        </p:nvGrpSpPr>
        <p:grpSpPr>
          <a:xfrm>
            <a:off x="5466414" y="1764402"/>
            <a:ext cx="435814" cy="1034731"/>
            <a:chOff x="2684135" y="2345163"/>
            <a:chExt cx="421330" cy="938916"/>
          </a:xfrm>
        </p:grpSpPr>
        <p:cxnSp>
          <p:nvCxnSpPr>
            <p:cNvPr id="41" name="直接连接符 40"/>
            <p:cNvCxnSpPr/>
            <p:nvPr>
              <p:custDataLst>
                <p:tags r:id="rId39"/>
              </p:custDataLst>
            </p:nvPr>
          </p:nvCxnSpPr>
          <p:spPr>
            <a:xfrm flipV="1">
              <a:off x="2684135" y="2886248"/>
              <a:ext cx="421330" cy="1"/>
            </a:xfrm>
            <a:prstGeom prst="line">
              <a:avLst/>
            </a:prstGeom>
          </p:spPr>
          <p:style>
            <a:lnRef idx="3">
              <a:schemeClr val="dk1"/>
            </a:lnRef>
            <a:fillRef idx="0">
              <a:schemeClr val="dk1"/>
            </a:fillRef>
            <a:effectRef idx="2">
              <a:schemeClr val="dk1"/>
            </a:effectRef>
            <a:fontRef idx="minor">
              <a:schemeClr val="tx1"/>
            </a:fontRef>
          </p:style>
        </p:cxnSp>
        <p:sp>
          <p:nvSpPr>
            <p:cNvPr id="42" name="左中括号 41"/>
            <p:cNvSpPr/>
            <p:nvPr>
              <p:custDataLst>
                <p:tags r:id="rId40"/>
              </p:custDataLst>
            </p:nvPr>
          </p:nvSpPr>
          <p:spPr>
            <a:xfrm>
              <a:off x="2908494" y="2345163"/>
              <a:ext cx="190944" cy="938916"/>
            </a:xfrm>
            <a:prstGeom prst="leftBracket">
              <a:avLst>
                <a:gd name="adj" fmla="val 0"/>
              </a:avLst>
            </a:prstGeom>
          </p:spPr>
          <p:style>
            <a:lnRef idx="2">
              <a:schemeClr val="dk1"/>
            </a:lnRef>
            <a:fillRef idx="0">
              <a:schemeClr val="dk1"/>
            </a:fillRef>
            <a:effectRef idx="1">
              <a:schemeClr val="dk1"/>
            </a:effectRef>
            <a:fontRef idx="minor">
              <a:schemeClr val="tx1"/>
            </a:fontRef>
          </p:style>
          <p:txBody>
            <a:bodyPr rtlCol="0" anchor="ctr"/>
            <a:lstStyle/>
            <a:p>
              <a:pPr algn="ctr"/>
              <a:endParaRPr lang="zh-CN" altLang="en-US">
                <a:latin typeface="Times New Roman" panose="02020603050405020304" pitchFamily="18" charset="0"/>
                <a:ea typeface="楷体" panose="02010609060101010101" pitchFamily="49" charset="-122"/>
                <a:sym typeface="Times New Roman" panose="02020603050405020304" pitchFamily="18" charset="0"/>
              </a:endParaRPr>
            </a:p>
          </p:txBody>
        </p:sp>
      </p:grpSp>
      <p:sp>
        <p:nvSpPr>
          <p:cNvPr id="43" name="文本框 60"/>
          <p:cNvSpPr txBox="1"/>
          <p:nvPr>
            <p:custDataLst>
              <p:tags r:id="rId10"/>
            </p:custDataLst>
          </p:nvPr>
        </p:nvSpPr>
        <p:spPr>
          <a:xfrm>
            <a:off x="5778310" y="3636497"/>
            <a:ext cx="3817661" cy="460375"/>
          </a:xfrm>
          <a:prstGeom prst="rect">
            <a:avLst/>
          </a:prstGeom>
          <a:noFill/>
        </p:spPr>
        <p:txBody>
          <a:bodyPr wrap="square">
            <a:spAutoFit/>
          </a:bodyPr>
          <a:lstStyle/>
          <a:p>
            <a:pPr algn="l">
              <a:buClrTx/>
              <a:buSzTx/>
              <a:buFontTx/>
            </a:pPr>
            <a:r>
              <a:rPr lang="zh-CN" altLang="en-US" sz="2400" b="1">
                <a:solidFill>
                  <a:srgbClr val="C00000"/>
                </a:solidFill>
                <a:latin typeface="微软雅黑" panose="020B0503020204020204" charset="-122"/>
                <a:ea typeface="微软雅黑" panose="020B0503020204020204" charset="-122"/>
                <a:sym typeface="Times New Roman" panose="02020603050405020304" pitchFamily="18" charset="0"/>
              </a:rPr>
              <a:t>非糖物质转化为葡萄糖</a:t>
            </a:r>
          </a:p>
        </p:txBody>
      </p:sp>
      <p:sp>
        <p:nvSpPr>
          <p:cNvPr id="45" name="文本框 62"/>
          <p:cNvSpPr txBox="1"/>
          <p:nvPr>
            <p:custDataLst>
              <p:tags r:id="rId11"/>
            </p:custDataLst>
          </p:nvPr>
        </p:nvSpPr>
        <p:spPr>
          <a:xfrm>
            <a:off x="5785545" y="3101595"/>
            <a:ext cx="2650086" cy="460375"/>
          </a:xfrm>
          <a:prstGeom prst="rect">
            <a:avLst/>
          </a:prstGeom>
          <a:noFill/>
        </p:spPr>
        <p:txBody>
          <a:bodyPr wrap="square">
            <a:spAutoFit/>
          </a:bodyPr>
          <a:lstStyle/>
          <a:p>
            <a:r>
              <a:rPr lang="zh-CN" altLang="en-US" sz="2400" b="1">
                <a:solidFill>
                  <a:srgbClr val="C00000"/>
                </a:solidFill>
                <a:latin typeface="微软雅黑" panose="020B0503020204020204" charset="-122"/>
                <a:ea typeface="微软雅黑" panose="020B0503020204020204" charset="-122"/>
                <a:sym typeface="Times New Roman" panose="02020603050405020304" pitchFamily="18" charset="0"/>
              </a:rPr>
              <a:t>肝糖原分解</a:t>
            </a:r>
          </a:p>
        </p:txBody>
      </p:sp>
      <p:grpSp>
        <p:nvGrpSpPr>
          <p:cNvPr id="9" name="组合 8"/>
          <p:cNvGrpSpPr/>
          <p:nvPr>
            <p:custDataLst>
              <p:tags r:id="rId12"/>
            </p:custDataLst>
          </p:nvPr>
        </p:nvGrpSpPr>
        <p:grpSpPr>
          <a:xfrm>
            <a:off x="5484991" y="3354218"/>
            <a:ext cx="293320" cy="563981"/>
            <a:chOff x="6199252" y="2982942"/>
            <a:chExt cx="293420" cy="564173"/>
          </a:xfrm>
        </p:grpSpPr>
        <p:sp>
          <p:nvSpPr>
            <p:cNvPr id="46" name="左中括号 45"/>
            <p:cNvSpPr/>
            <p:nvPr>
              <p:custDataLst>
                <p:tags r:id="rId37"/>
              </p:custDataLst>
            </p:nvPr>
          </p:nvSpPr>
          <p:spPr>
            <a:xfrm>
              <a:off x="6400941" y="2982942"/>
              <a:ext cx="91731" cy="564173"/>
            </a:xfrm>
            <a:prstGeom prst="leftBracket">
              <a:avLst>
                <a:gd name="adj" fmla="val 0"/>
              </a:avLst>
            </a:prstGeom>
          </p:spPr>
          <p:style>
            <a:lnRef idx="2">
              <a:schemeClr val="dk1"/>
            </a:lnRef>
            <a:fillRef idx="0">
              <a:schemeClr val="dk1"/>
            </a:fillRef>
            <a:effectRef idx="1">
              <a:schemeClr val="dk1"/>
            </a:effectRef>
            <a:fontRef idx="minor">
              <a:schemeClr val="tx1"/>
            </a:fontRef>
          </p:style>
          <p:txBody>
            <a:bodyPr rtlCol="0" anchor="ctr"/>
            <a:lstStyle/>
            <a:p>
              <a:pPr algn="ctr"/>
              <a:endParaRPr lang="zh-CN" altLang="en-US">
                <a:latin typeface="Times New Roman" panose="02020603050405020304" pitchFamily="18" charset="0"/>
                <a:ea typeface="楷体" panose="02010609060101010101" pitchFamily="49" charset="-122"/>
                <a:sym typeface="Times New Roman" panose="02020603050405020304" pitchFamily="18" charset="0"/>
              </a:endParaRPr>
            </a:p>
          </p:txBody>
        </p:sp>
        <p:cxnSp>
          <p:nvCxnSpPr>
            <p:cNvPr id="47" name="直接连接符 46"/>
            <p:cNvCxnSpPr/>
            <p:nvPr>
              <p:custDataLst>
                <p:tags r:id="rId38"/>
              </p:custDataLst>
            </p:nvPr>
          </p:nvCxnSpPr>
          <p:spPr>
            <a:xfrm flipV="1">
              <a:off x="6199252" y="3265027"/>
              <a:ext cx="201689" cy="1"/>
            </a:xfrm>
            <a:prstGeom prst="line">
              <a:avLst/>
            </a:prstGeom>
          </p:spPr>
          <p:style>
            <a:lnRef idx="3">
              <a:schemeClr val="dk1"/>
            </a:lnRef>
            <a:fillRef idx="0">
              <a:schemeClr val="dk1"/>
            </a:fillRef>
            <a:effectRef idx="2">
              <a:schemeClr val="dk1"/>
            </a:effectRef>
            <a:fontRef idx="minor">
              <a:schemeClr val="tx1"/>
            </a:fontRef>
          </p:style>
        </p:cxnSp>
      </p:grpSp>
      <p:grpSp>
        <p:nvGrpSpPr>
          <p:cNvPr id="3" name="组合 2"/>
          <p:cNvGrpSpPr/>
          <p:nvPr>
            <p:custDataLst>
              <p:tags r:id="rId13"/>
            </p:custDataLst>
          </p:nvPr>
        </p:nvGrpSpPr>
        <p:grpSpPr>
          <a:xfrm>
            <a:off x="2081" y="2501022"/>
            <a:ext cx="3368029" cy="3549974"/>
            <a:chOff x="0" y="2500705"/>
            <a:chExt cx="3369179" cy="3551186"/>
          </a:xfrm>
        </p:grpSpPr>
        <p:grpSp>
          <p:nvGrpSpPr>
            <p:cNvPr id="18" name="组合 17"/>
            <p:cNvGrpSpPr/>
            <p:nvPr>
              <p:custDataLst>
                <p:tags r:id="rId29"/>
              </p:custDataLst>
            </p:nvPr>
          </p:nvGrpSpPr>
          <p:grpSpPr>
            <a:xfrm>
              <a:off x="0" y="2500705"/>
              <a:ext cx="2490584" cy="3015861"/>
              <a:chOff x="473821" y="2166509"/>
              <a:chExt cx="2490584" cy="3015861"/>
            </a:xfrm>
          </p:grpSpPr>
          <p:pic>
            <p:nvPicPr>
              <p:cNvPr id="8" name="Picture 2" descr="http://ku.90sjimg.com/element_origin_min_pic/16/12/10/39d07c7edae499cdbe039ff0a1f3eb7b.jpg"/>
              <p:cNvPicPr>
                <a:picLocks noChangeAspect="1" noChangeArrowheads="1"/>
              </p:cNvPicPr>
              <p:nvPr>
                <p:custDataLst>
                  <p:tags r:id="rId34"/>
                </p:custDataLst>
              </p:nvPr>
            </p:nvPicPr>
            <p:blipFill>
              <a:blip r:embed="rId47">
                <a:extLst>
                  <a:ext uri="{28A0092B-C50C-407E-A947-70E740481C1C}">
                    <a14:useLocalDpi xmlns:a14="http://schemas.microsoft.com/office/drawing/2010/main" val="0"/>
                  </a:ext>
                </a:extLst>
              </a:blip>
              <a:srcRect t="11756"/>
              <a:stretch>
                <a:fillRect/>
              </a:stretch>
            </p:blipFill>
            <p:spPr bwMode="auto">
              <a:xfrm>
                <a:off x="473821" y="2698370"/>
                <a:ext cx="2490584" cy="2484000"/>
              </a:xfrm>
              <a:prstGeom prst="rect">
                <a:avLst/>
              </a:prstGeom>
              <a:noFill/>
              <a:extLst>
                <a:ext uri="{909E8E84-426E-40DD-AFC4-6F175D3DCCD1}">
                  <a14:hiddenFill xmlns:a14="http://schemas.microsoft.com/office/drawing/2010/main">
                    <a:solidFill>
                      <a:srgbClr val="FFFFFF"/>
                    </a:solidFill>
                  </a14:hiddenFill>
                </a:ext>
              </a:extLst>
            </p:spPr>
          </p:pic>
          <p:sp>
            <p:nvSpPr>
              <p:cNvPr id="13" name="矩形 12"/>
              <p:cNvSpPr/>
              <p:nvPr>
                <p:custDataLst>
                  <p:tags r:id="rId35"/>
                </p:custDataLst>
              </p:nvPr>
            </p:nvSpPr>
            <p:spPr>
              <a:xfrm rot="20828772">
                <a:off x="1138753" y="2166509"/>
                <a:ext cx="407015" cy="77762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矩形 16"/>
              <p:cNvSpPr/>
              <p:nvPr>
                <p:custDataLst>
                  <p:tags r:id="rId36"/>
                </p:custDataLst>
              </p:nvPr>
            </p:nvSpPr>
            <p:spPr>
              <a:xfrm>
                <a:off x="523638" y="2584368"/>
                <a:ext cx="1216985" cy="42434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 name="矩形: 圆角 8"/>
            <p:cNvSpPr/>
            <p:nvPr>
              <p:custDataLst>
                <p:tags r:id="rId30"/>
              </p:custDataLst>
            </p:nvPr>
          </p:nvSpPr>
          <p:spPr>
            <a:xfrm>
              <a:off x="583535" y="2605517"/>
              <a:ext cx="2010306" cy="386806"/>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b="1">
                  <a:solidFill>
                    <a:schemeClr val="tx1"/>
                  </a:solidFill>
                  <a:latin typeface="微软雅黑" panose="020B0503020204020204" charset="-122"/>
                  <a:ea typeface="微软雅黑" panose="020B0503020204020204" charset="-122"/>
                  <a:cs typeface="微软雅黑" panose="020B0503020204020204" charset="-122"/>
                  <a:sym typeface="Times New Roman" panose="02020603050405020304" pitchFamily="18" charset="0"/>
                </a:rPr>
                <a:t>胰岛B</a:t>
              </a:r>
              <a:r>
                <a:rPr lang="zh-CN" altLang="en-US" sz="2800" b="1" smtClean="0">
                  <a:solidFill>
                    <a:schemeClr val="tx1"/>
                  </a:solidFill>
                  <a:latin typeface="微软雅黑" panose="020B0503020204020204" charset="-122"/>
                  <a:ea typeface="微软雅黑" panose="020B0503020204020204" charset="-122"/>
                  <a:cs typeface="微软雅黑" panose="020B0503020204020204" charset="-122"/>
                  <a:sym typeface="Times New Roman" panose="02020603050405020304" pitchFamily="18" charset="0"/>
                </a:rPr>
                <a:t>细胞</a:t>
              </a:r>
              <a:endParaRPr lang="en-US" altLang="zh-CN" sz="2800" b="1" smtClean="0">
                <a:solidFill>
                  <a:schemeClr val="tx1"/>
                </a:solidFill>
                <a:latin typeface="微软雅黑" panose="020B0503020204020204" charset="-122"/>
                <a:ea typeface="微软雅黑" panose="020B0503020204020204" charset="-122"/>
                <a:cs typeface="微软雅黑" panose="020B0503020204020204" charset="-122"/>
                <a:sym typeface="Times New Roman" panose="02020603050405020304" pitchFamily="18" charset="0"/>
              </a:endParaRPr>
            </a:p>
          </p:txBody>
        </p:sp>
        <p:cxnSp>
          <p:nvCxnSpPr>
            <p:cNvPr id="7" name="直接连接符 6"/>
            <p:cNvCxnSpPr/>
            <p:nvPr>
              <p:custDataLst>
                <p:tags r:id="rId31"/>
              </p:custDataLst>
            </p:nvPr>
          </p:nvCxnSpPr>
          <p:spPr>
            <a:xfrm flipV="1">
              <a:off x="1567602" y="3029690"/>
              <a:ext cx="551180" cy="10604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48" name="矩形: 圆角 8"/>
            <p:cNvSpPr/>
            <p:nvPr>
              <p:custDataLst>
                <p:tags r:id="rId32"/>
              </p:custDataLst>
            </p:nvPr>
          </p:nvSpPr>
          <p:spPr>
            <a:xfrm>
              <a:off x="1358873" y="5665085"/>
              <a:ext cx="2010306" cy="386806"/>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b="1" smtClean="0">
                  <a:solidFill>
                    <a:schemeClr val="tx1"/>
                  </a:solidFill>
                  <a:latin typeface="+mj-ea"/>
                  <a:ea typeface="+mj-ea"/>
                  <a:cs typeface="+mj-ea"/>
                  <a:sym typeface="Times New Roman" panose="02020603050405020304" pitchFamily="18" charset="0"/>
                </a:rPr>
                <a:t>胰岛</a:t>
              </a:r>
              <a:r>
                <a:rPr lang="en-US" altLang="zh-CN" sz="2800" b="1" smtClean="0">
                  <a:solidFill>
                    <a:schemeClr val="tx1"/>
                  </a:solidFill>
                  <a:latin typeface="+mj-ea"/>
                  <a:ea typeface="+mj-ea"/>
                  <a:cs typeface="+mj-ea"/>
                  <a:sym typeface="Times New Roman" panose="02020603050405020304" pitchFamily="18" charset="0"/>
                </a:rPr>
                <a:t>A</a:t>
              </a:r>
              <a:r>
                <a:rPr lang="zh-CN" altLang="en-US" sz="2800" b="1" smtClean="0">
                  <a:solidFill>
                    <a:schemeClr val="tx1"/>
                  </a:solidFill>
                  <a:latin typeface="+mj-ea"/>
                  <a:ea typeface="+mj-ea"/>
                  <a:cs typeface="+mj-ea"/>
                  <a:sym typeface="Times New Roman" panose="02020603050405020304" pitchFamily="18" charset="0"/>
                </a:rPr>
                <a:t>细胞</a:t>
              </a:r>
              <a:endParaRPr lang="en-US" altLang="zh-CN" sz="2800" b="1" smtClean="0">
                <a:solidFill>
                  <a:schemeClr val="tx1"/>
                </a:solidFill>
                <a:latin typeface="+mj-ea"/>
                <a:ea typeface="+mj-ea"/>
                <a:cs typeface="+mj-ea"/>
                <a:sym typeface="Times New Roman" panose="02020603050405020304" pitchFamily="18" charset="0"/>
              </a:endParaRPr>
            </a:p>
          </p:txBody>
        </p:sp>
        <p:cxnSp>
          <p:nvCxnSpPr>
            <p:cNvPr id="49" name="直接连接符 48"/>
            <p:cNvCxnSpPr/>
            <p:nvPr>
              <p:custDataLst>
                <p:tags r:id="rId33"/>
              </p:custDataLst>
            </p:nvPr>
          </p:nvCxnSpPr>
          <p:spPr>
            <a:xfrm>
              <a:off x="1113656" y="5390265"/>
              <a:ext cx="245217" cy="45815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50" name="Text Box 16"/>
          <p:cNvSpPr txBox="1">
            <a:spLocks noChangeArrowheads="1"/>
          </p:cNvSpPr>
          <p:nvPr>
            <p:custDataLst>
              <p:tags r:id="rId14"/>
            </p:custDataLst>
          </p:nvPr>
        </p:nvSpPr>
        <p:spPr bwMode="auto">
          <a:xfrm>
            <a:off x="3660869" y="4907140"/>
            <a:ext cx="2209046" cy="521970"/>
          </a:xfrm>
          <a:prstGeom prst="rect">
            <a:avLst/>
          </a:prstGeom>
          <a:noFill/>
          <a:ln>
            <a:noFill/>
          </a:ln>
          <a:effectLst/>
          <a:extLst>
            <a:ext uri="{909E8E84-426E-40DD-AFC4-6F175D3DCCD1}">
              <a14:hiddenFill xmlns:a14="http://schemas.microsoft.com/office/drawing/2010/main">
                <a:solidFill>
                  <a:srgbClr val="CCFFCC"/>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50000"/>
              </a:spcBef>
              <a:buClrTx/>
              <a:buSzTx/>
              <a:buFontTx/>
              <a:buNone/>
            </a:pPr>
            <a:r>
              <a:rPr kumimoji="1" lang="zh-CN" altLang="en-US" sz="2800" b="1">
                <a:solidFill>
                  <a:srgbClr val="861C33"/>
                </a:solidFill>
                <a:latin typeface="微软雅黑" panose="020B0503020204020204" charset="-122"/>
                <a:ea typeface="微软雅黑" panose="020B0503020204020204" charset="-122"/>
              </a:rPr>
              <a:t>胰高血糖素</a:t>
            </a:r>
          </a:p>
        </p:txBody>
      </p:sp>
      <p:grpSp>
        <p:nvGrpSpPr>
          <p:cNvPr id="51" name="Group 22"/>
          <p:cNvGrpSpPr/>
          <p:nvPr>
            <p:custDataLst>
              <p:tags r:id="rId15"/>
            </p:custDataLst>
          </p:nvPr>
        </p:nvGrpSpPr>
        <p:grpSpPr>
          <a:xfrm rot="20087848">
            <a:off x="2714478" y="5029871"/>
            <a:ext cx="934719" cy="460218"/>
            <a:chOff x="930" y="3324"/>
            <a:chExt cx="589" cy="290"/>
          </a:xfrm>
        </p:grpSpPr>
        <p:sp>
          <p:nvSpPr>
            <p:cNvPr id="52" name="Line 23"/>
            <p:cNvSpPr>
              <a:spLocks noChangeShapeType="1"/>
            </p:cNvSpPr>
            <p:nvPr>
              <p:custDataLst>
                <p:tags r:id="rId27"/>
              </p:custDataLst>
            </p:nvPr>
          </p:nvSpPr>
          <p:spPr bwMode="auto">
            <a:xfrm>
              <a:off x="975" y="3612"/>
              <a:ext cx="544" cy="0"/>
            </a:xfrm>
            <a:prstGeom prst="line">
              <a:avLst/>
            </a:prstGeom>
            <a:noFill/>
            <a:ln w="38100">
              <a:solidFill>
                <a:srgbClr val="0000FF"/>
              </a:solidFill>
              <a:rou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a:lstStyle/>
            <a:p>
              <a:endParaRPr lang="zh-CN" altLang="en-US" b="1">
                <a:latin typeface="楷体" panose="02010609060101010101" pitchFamily="49" charset="-122"/>
                <a:ea typeface="楷体" panose="02010609060101010101" pitchFamily="49" charset="-122"/>
              </a:endParaRPr>
            </a:p>
          </p:txBody>
        </p:sp>
        <p:sp>
          <p:nvSpPr>
            <p:cNvPr id="53" name="Text Box 24"/>
            <p:cNvSpPr txBox="1">
              <a:spLocks noChangeArrowheads="1"/>
            </p:cNvSpPr>
            <p:nvPr>
              <p:custDataLst>
                <p:tags r:id="rId28"/>
              </p:custDataLst>
            </p:nvPr>
          </p:nvSpPr>
          <p:spPr bwMode="auto">
            <a:xfrm>
              <a:off x="930" y="3324"/>
              <a:ext cx="545" cy="290"/>
            </a:xfrm>
            <a:prstGeom prst="rect">
              <a:avLst/>
            </a:prstGeom>
            <a:noFill/>
            <a:ln>
              <a:noFill/>
            </a:ln>
            <a:effectLst/>
            <a:extLst>
              <a:ext uri="{909E8E84-426E-40DD-AFC4-6F175D3DCCD1}">
                <a14:hiddenFill xmlns:a14="http://schemas.microsoft.com/office/drawing/2010/main">
                  <a:solidFill>
                    <a:srgbClr val="99FF9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9pPr>
            </a:lstStyle>
            <a:p>
              <a:pPr algn="ctr" eaLnBrk="1" hangingPunct="1">
                <a:spcBef>
                  <a:spcPct val="50000"/>
                </a:spcBef>
                <a:buClrTx/>
                <a:buSzTx/>
                <a:buFontTx/>
                <a:buNone/>
              </a:pPr>
              <a:r>
                <a:rPr kumimoji="1" lang="zh-CN" altLang="en-US" sz="2400" b="1">
                  <a:latin typeface="微软雅黑" panose="020B0503020204020204" charset="-122"/>
                  <a:ea typeface="微软雅黑" panose="020B0503020204020204" charset="-122"/>
                </a:rPr>
                <a:t>分泌</a:t>
              </a:r>
            </a:p>
          </p:txBody>
        </p:sp>
      </p:grpSp>
      <p:sp>
        <p:nvSpPr>
          <p:cNvPr id="54" name="文本框 73"/>
          <p:cNvSpPr txBox="1"/>
          <p:nvPr>
            <p:custDataLst>
              <p:tags r:id="rId16"/>
            </p:custDataLst>
          </p:nvPr>
        </p:nvSpPr>
        <p:spPr>
          <a:xfrm>
            <a:off x="6992178" y="5334617"/>
            <a:ext cx="3058496" cy="521970"/>
          </a:xfrm>
          <a:prstGeom prst="rect">
            <a:avLst/>
          </a:prstGeom>
          <a:noFill/>
        </p:spPr>
        <p:txBody>
          <a:bodyPr wrap="square">
            <a:spAutoFit/>
          </a:bodyPr>
          <a:lstStyle/>
          <a:p>
            <a:r>
              <a:rPr lang="zh-CN" altLang="en-US" sz="2800" b="1">
                <a:solidFill>
                  <a:srgbClr val="C00000"/>
                </a:solidFill>
                <a:latin typeface="微软雅黑" panose="020B0503020204020204" charset="-122"/>
                <a:ea typeface="微软雅黑" panose="020B0503020204020204" charset="-122"/>
                <a:sym typeface="Times New Roman" panose="02020603050405020304" pitchFamily="18" charset="0"/>
              </a:rPr>
              <a:t>非糖物质转变成糖</a:t>
            </a:r>
          </a:p>
        </p:txBody>
      </p:sp>
      <p:sp>
        <p:nvSpPr>
          <p:cNvPr id="57" name="文本框 77"/>
          <p:cNvSpPr txBox="1"/>
          <p:nvPr>
            <p:custDataLst>
              <p:tags r:id="rId17"/>
            </p:custDataLst>
          </p:nvPr>
        </p:nvSpPr>
        <p:spPr>
          <a:xfrm>
            <a:off x="6992178" y="4647432"/>
            <a:ext cx="5040891" cy="521970"/>
          </a:xfrm>
          <a:prstGeom prst="rect">
            <a:avLst/>
          </a:prstGeom>
          <a:noFill/>
        </p:spPr>
        <p:txBody>
          <a:bodyPr wrap="square">
            <a:spAutoFit/>
          </a:bodyPr>
          <a:lstStyle/>
          <a:p>
            <a:r>
              <a:rPr lang="zh-CN" altLang="en-US" sz="2800" b="1">
                <a:solidFill>
                  <a:srgbClr val="C00000"/>
                </a:solidFill>
                <a:latin typeface="微软雅黑" panose="020B0503020204020204" charset="-122"/>
                <a:ea typeface="微软雅黑" panose="020B0503020204020204" charset="-122"/>
                <a:sym typeface="Times New Roman" panose="02020603050405020304" pitchFamily="18" charset="0"/>
              </a:rPr>
              <a:t>肝糖原分解成葡萄糖进入血液</a:t>
            </a:r>
            <a:endParaRPr lang="zh-CN" altLang="en-US" sz="2800" b="1">
              <a:solidFill>
                <a:srgbClr val="C00000"/>
              </a:solidFill>
              <a:latin typeface="Times New Roman" panose="02020603050405020304" pitchFamily="18" charset="0"/>
              <a:ea typeface="楷体" panose="02010609060101010101" pitchFamily="49" charset="-122"/>
              <a:sym typeface="Times New Roman" panose="02020603050405020304" pitchFamily="18" charset="0"/>
            </a:endParaRPr>
          </a:p>
        </p:txBody>
      </p:sp>
      <p:grpSp>
        <p:nvGrpSpPr>
          <p:cNvPr id="23" name="组合 22"/>
          <p:cNvGrpSpPr/>
          <p:nvPr>
            <p:custDataLst>
              <p:tags r:id="rId18"/>
            </p:custDataLst>
          </p:nvPr>
        </p:nvGrpSpPr>
        <p:grpSpPr>
          <a:xfrm>
            <a:off x="5552558" y="4899940"/>
            <a:ext cx="1392186" cy="718656"/>
            <a:chOff x="6720801" y="4846891"/>
            <a:chExt cx="1392662" cy="718901"/>
          </a:xfrm>
        </p:grpSpPr>
        <p:cxnSp>
          <p:nvCxnSpPr>
            <p:cNvPr id="56" name="直接连接符 55"/>
            <p:cNvCxnSpPr/>
            <p:nvPr>
              <p:custDataLst>
                <p:tags r:id="rId25"/>
              </p:custDataLst>
            </p:nvPr>
          </p:nvCxnSpPr>
          <p:spPr>
            <a:xfrm>
              <a:off x="6720801" y="5183731"/>
              <a:ext cx="1297242" cy="0"/>
            </a:xfrm>
            <a:prstGeom prst="line">
              <a:avLst/>
            </a:prstGeom>
          </p:spPr>
          <p:style>
            <a:lnRef idx="3">
              <a:schemeClr val="dk1"/>
            </a:lnRef>
            <a:fillRef idx="0">
              <a:schemeClr val="dk1"/>
            </a:fillRef>
            <a:effectRef idx="2">
              <a:schemeClr val="dk1"/>
            </a:effectRef>
            <a:fontRef idx="minor">
              <a:schemeClr val="tx1"/>
            </a:fontRef>
          </p:style>
        </p:cxnSp>
        <p:sp>
          <p:nvSpPr>
            <p:cNvPr id="58" name="左中括号 57"/>
            <p:cNvSpPr/>
            <p:nvPr>
              <p:custDataLst>
                <p:tags r:id="rId26"/>
              </p:custDataLst>
            </p:nvPr>
          </p:nvSpPr>
          <p:spPr>
            <a:xfrm>
              <a:off x="8021331" y="4846891"/>
              <a:ext cx="92132" cy="718901"/>
            </a:xfrm>
            <a:prstGeom prst="leftBracket">
              <a:avLst>
                <a:gd name="adj" fmla="val 0"/>
              </a:avLst>
            </a:prstGeom>
          </p:spPr>
          <p:style>
            <a:lnRef idx="2">
              <a:schemeClr val="dk1"/>
            </a:lnRef>
            <a:fillRef idx="0">
              <a:schemeClr val="dk1"/>
            </a:fillRef>
            <a:effectRef idx="1">
              <a:schemeClr val="dk1"/>
            </a:effectRef>
            <a:fontRef idx="minor">
              <a:schemeClr val="tx1"/>
            </a:fontRef>
          </p:style>
          <p:txBody>
            <a:bodyPr rtlCol="0" anchor="ctr"/>
            <a:lstStyle/>
            <a:p>
              <a:pPr algn="ctr"/>
              <a:endParaRPr lang="zh-CN" altLang="en-US">
                <a:latin typeface="Times New Roman" panose="02020603050405020304" pitchFamily="18" charset="0"/>
                <a:ea typeface="楷体" panose="02010609060101010101" pitchFamily="49" charset="-122"/>
                <a:sym typeface="Times New Roman" panose="02020603050405020304" pitchFamily="18" charset="0"/>
              </a:endParaRPr>
            </a:p>
          </p:txBody>
        </p:sp>
      </p:grpSp>
      <p:sp>
        <p:nvSpPr>
          <p:cNvPr id="63" name="TextBox 62"/>
          <p:cNvSpPr txBox="1"/>
          <p:nvPr>
            <p:custDataLst>
              <p:tags r:id="rId19"/>
            </p:custDataLst>
          </p:nvPr>
        </p:nvSpPr>
        <p:spPr>
          <a:xfrm>
            <a:off x="5585800" y="4707153"/>
            <a:ext cx="1012540" cy="368300"/>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zh-CN" altLang="en-US" b="1">
                <a:solidFill>
                  <a:schemeClr val="dk1"/>
                </a:solidFill>
                <a:latin typeface="微软雅黑" panose="020B0503020204020204" charset="-122"/>
                <a:ea typeface="微软雅黑" panose="020B0503020204020204" charset="-122"/>
              </a:rPr>
              <a:t>促进</a:t>
            </a:r>
          </a:p>
        </p:txBody>
      </p:sp>
      <p:sp>
        <p:nvSpPr>
          <p:cNvPr id="70" name="文本框 81"/>
          <p:cNvSpPr txBox="1"/>
          <p:nvPr>
            <p:custDataLst>
              <p:tags r:id="rId20"/>
            </p:custDataLst>
          </p:nvPr>
        </p:nvSpPr>
        <p:spPr>
          <a:xfrm>
            <a:off x="3537708" y="5430112"/>
            <a:ext cx="2455367" cy="521970"/>
          </a:xfrm>
          <a:prstGeom prst="rect">
            <a:avLst/>
          </a:prstGeom>
          <a:solidFill>
            <a:schemeClr val="accent6">
              <a:lumMod val="20000"/>
              <a:lumOff val="80000"/>
            </a:schemeClr>
          </a:solidFill>
        </p:spPr>
        <p:txBody>
          <a:bodyPr wrap="square">
            <a:spAutoFit/>
          </a:bodyPr>
          <a:lstStyle/>
          <a:p>
            <a:r>
              <a:rPr lang="zh-CN" altLang="en-US" sz="2800" b="1">
                <a:solidFill>
                  <a:srgbClr val="7030A0"/>
                </a:solidFill>
                <a:latin typeface="+mj-ea"/>
                <a:ea typeface="+mj-ea"/>
                <a:sym typeface="Times New Roman" panose="02020603050405020304" pitchFamily="18" charset="0"/>
              </a:rPr>
              <a:t>升高血糖浓度</a:t>
            </a:r>
          </a:p>
        </p:txBody>
      </p:sp>
      <p:sp>
        <p:nvSpPr>
          <p:cNvPr id="71" name="文本框 81"/>
          <p:cNvSpPr txBox="1"/>
          <p:nvPr>
            <p:custDataLst>
              <p:tags r:id="rId21"/>
            </p:custDataLst>
          </p:nvPr>
        </p:nvSpPr>
        <p:spPr>
          <a:xfrm>
            <a:off x="2263084" y="3163602"/>
            <a:ext cx="2455367" cy="521970"/>
          </a:xfrm>
          <a:prstGeom prst="rect">
            <a:avLst/>
          </a:prstGeom>
          <a:solidFill>
            <a:schemeClr val="accent6">
              <a:lumMod val="20000"/>
              <a:lumOff val="80000"/>
            </a:schemeClr>
          </a:solidFill>
        </p:spPr>
        <p:txBody>
          <a:bodyPr wrap="square">
            <a:spAutoFit/>
          </a:bodyPr>
          <a:lstStyle/>
          <a:p>
            <a:pPr algn="r"/>
            <a:r>
              <a:rPr lang="zh-CN" altLang="en-US" sz="2800" b="1" smtClean="0">
                <a:solidFill>
                  <a:srgbClr val="7030A0"/>
                </a:solidFill>
                <a:latin typeface="+mj-ea"/>
                <a:ea typeface="+mj-ea"/>
                <a:sym typeface="Times New Roman" panose="02020603050405020304" pitchFamily="18" charset="0"/>
              </a:rPr>
              <a:t>降低血糖</a:t>
            </a:r>
            <a:r>
              <a:rPr lang="zh-CN" altLang="en-US" sz="2800" b="1">
                <a:solidFill>
                  <a:srgbClr val="7030A0"/>
                </a:solidFill>
                <a:latin typeface="+mj-ea"/>
                <a:ea typeface="+mj-ea"/>
                <a:sym typeface="Times New Roman" panose="02020603050405020304" pitchFamily="18" charset="0"/>
              </a:rPr>
              <a:t>浓度</a:t>
            </a:r>
          </a:p>
        </p:txBody>
      </p:sp>
      <p:sp>
        <p:nvSpPr>
          <p:cNvPr id="72" name="文本框 5"/>
          <p:cNvSpPr txBox="1"/>
          <p:nvPr>
            <p:custDataLst>
              <p:tags r:id="rId22"/>
            </p:custDataLst>
          </p:nvPr>
        </p:nvSpPr>
        <p:spPr>
          <a:xfrm>
            <a:off x="6860329" y="5877213"/>
            <a:ext cx="4190204" cy="521970"/>
          </a:xfrm>
          <a:prstGeom prst="rect">
            <a:avLst/>
          </a:prstGeom>
          <a:solidFill>
            <a:schemeClr val="accent6">
              <a:lumMod val="20000"/>
              <a:lumOff val="80000"/>
            </a:schemeClr>
          </a:solidFill>
          <a:ln>
            <a:noFill/>
          </a:ln>
        </p:spPr>
        <p:style>
          <a:lnRef idx="1">
            <a:schemeClr val="accent2"/>
          </a:lnRef>
          <a:fillRef idx="2">
            <a:schemeClr val="accent2"/>
          </a:fillRef>
          <a:effectRef idx="1">
            <a:schemeClr val="accent2"/>
          </a:effectRef>
          <a:fontRef idx="minor">
            <a:schemeClr val="dk1"/>
          </a:fontRef>
        </p:style>
        <p:txBody>
          <a:bodyPr wrap="square" rtlCol="0" anchor="t">
            <a:spAutoFit/>
          </a:bodyPr>
          <a:lstStyle/>
          <a:p>
            <a:r>
              <a:rPr lang="zh-CN" altLang="en-US" sz="2800" b="1">
                <a:solidFill>
                  <a:srgbClr val="7030A0"/>
                </a:solidFill>
                <a:latin typeface="+mj-ea"/>
                <a:ea typeface="+mj-ea"/>
              </a:rPr>
              <a:t>胰高血糖素主要作用于肝</a:t>
            </a:r>
            <a:endParaRPr lang="zh-CN" altLang="en-US" sz="2800" b="1">
              <a:latin typeface="+mj-ea"/>
              <a:ea typeface="+mj-ea"/>
            </a:endParaRPr>
          </a:p>
        </p:txBody>
      </p:sp>
      <p:cxnSp>
        <p:nvCxnSpPr>
          <p:cNvPr id="5" name="直接箭头连接符 4"/>
          <p:cNvCxnSpPr/>
          <p:nvPr/>
        </p:nvCxnSpPr>
        <p:spPr>
          <a:xfrm flipV="1">
            <a:off x="8425019" y="1103789"/>
            <a:ext cx="7618" cy="493862"/>
          </a:xfrm>
          <a:prstGeom prst="straightConnector1">
            <a:avLst/>
          </a:prstGeom>
          <a:ln w="47625">
            <a:solidFill>
              <a:schemeClr val="accent1">
                <a:lumMod val="75000"/>
              </a:schemeClr>
            </a:solidFill>
            <a:tailEnd type="arrow" w="med" len="med"/>
          </a:ln>
        </p:spPr>
        <p:style>
          <a:lnRef idx="3">
            <a:schemeClr val="dk1"/>
          </a:lnRef>
          <a:fillRef idx="0">
            <a:schemeClr val="dk1"/>
          </a:fillRef>
          <a:effectRef idx="2">
            <a:schemeClr val="dk1"/>
          </a:effectRef>
          <a:fontRef idx="minor">
            <a:schemeClr val="tx1"/>
          </a:fontRef>
        </p:style>
      </p:cxnSp>
      <p:sp>
        <p:nvSpPr>
          <p:cNvPr id="10" name="文本框 9"/>
          <p:cNvSpPr txBox="1"/>
          <p:nvPr>
            <p:custDataLst>
              <p:tags r:id="rId23"/>
            </p:custDataLst>
          </p:nvPr>
        </p:nvSpPr>
        <p:spPr>
          <a:xfrm>
            <a:off x="5885886" y="599771"/>
            <a:ext cx="5572762" cy="521970"/>
          </a:xfrm>
          <a:prstGeom prst="rect">
            <a:avLst/>
          </a:prstGeom>
          <a:noFill/>
        </p:spPr>
        <p:txBody>
          <a:bodyPr wrap="square">
            <a:spAutoFit/>
          </a:bodyPr>
          <a:lstStyle/>
          <a:p>
            <a:pPr algn="ctr"/>
            <a:r>
              <a:rPr lang="zh-CN" altLang="en-US" sz="2800" b="1" kern="100">
                <a:solidFill>
                  <a:schemeClr val="tx1"/>
                </a:solidFill>
                <a:latin typeface="微软雅黑" panose="020B0503020204020204" charset="-122"/>
                <a:ea typeface="微软雅黑" panose="020B0503020204020204" charset="-122"/>
                <a:sym typeface="Times New Roman" panose="02020603050405020304" pitchFamily="18" charset="0"/>
              </a:rPr>
              <a:t>加速细胞</a:t>
            </a:r>
            <a:r>
              <a:rPr lang="zh-CN" altLang="en-US" sz="2800" b="1" kern="100">
                <a:solidFill>
                  <a:srgbClr val="FF0000"/>
                </a:solidFill>
                <a:latin typeface="微软雅黑" panose="020B0503020204020204" charset="-122"/>
                <a:ea typeface="微软雅黑" panose="020B0503020204020204" charset="-122"/>
                <a:sym typeface="Times New Roman" panose="02020603050405020304" pitchFamily="18" charset="0"/>
              </a:rPr>
              <a:t>摄取利用</a:t>
            </a:r>
            <a:r>
              <a:rPr lang="zh-CN" altLang="en-US" sz="2800" b="1" kern="100">
                <a:solidFill>
                  <a:schemeClr val="tx1"/>
                </a:solidFill>
                <a:latin typeface="微软雅黑" panose="020B0503020204020204" charset="-122"/>
                <a:ea typeface="微软雅黑" panose="020B0503020204020204" charset="-122"/>
                <a:sym typeface="Times New Roman" panose="02020603050405020304" pitchFamily="18" charset="0"/>
              </a:rPr>
              <a:t>和</a:t>
            </a:r>
            <a:r>
              <a:rPr lang="zh-CN" altLang="en-US" sz="2800" b="1" kern="100">
                <a:solidFill>
                  <a:srgbClr val="FF0000"/>
                </a:solidFill>
                <a:latin typeface="微软雅黑" panose="020B0503020204020204" charset="-122"/>
                <a:ea typeface="微软雅黑" panose="020B0503020204020204" charset="-122"/>
                <a:sym typeface="Times New Roman" panose="02020603050405020304" pitchFamily="18" charset="0"/>
              </a:rPr>
              <a:t>储存</a:t>
            </a:r>
            <a:r>
              <a:rPr lang="zh-CN" altLang="en-US" sz="2800" b="1" kern="100">
                <a:solidFill>
                  <a:schemeClr val="tx1"/>
                </a:solidFill>
                <a:latin typeface="微软雅黑" panose="020B0503020204020204" charset="-122"/>
                <a:ea typeface="微软雅黑" panose="020B0503020204020204" charset="-122"/>
                <a:sym typeface="Times New Roman" panose="02020603050405020304" pitchFamily="18" charset="0"/>
              </a:rPr>
              <a:t>葡萄糖</a:t>
            </a:r>
          </a:p>
        </p:txBody>
      </p:sp>
      <p:sp>
        <p:nvSpPr>
          <p:cNvPr id="2" name="文本框 1"/>
          <p:cNvSpPr txBox="1"/>
          <p:nvPr>
            <p:custDataLst>
              <p:tags r:id="rId24"/>
            </p:custDataLst>
          </p:nvPr>
        </p:nvSpPr>
        <p:spPr>
          <a:xfrm>
            <a:off x="2081" y="523143"/>
            <a:ext cx="6221213" cy="578378"/>
          </a:xfrm>
          <a:prstGeom prst="rect">
            <a:avLst/>
          </a:prstGeom>
          <a:noFill/>
        </p:spPr>
        <p:txBody>
          <a:bodyPr wrap="square">
            <a:noAutofit/>
          </a:bodyPr>
          <a:lstStyle/>
          <a:p>
            <a:r>
              <a:rPr lang="en-US" altLang="zh-CN" sz="2800" b="1">
                <a:solidFill>
                  <a:srgbClr val="1D0DEF"/>
                </a:solidFill>
                <a:effectLst/>
                <a:latin typeface="Arial Black" panose="020B0A04020102020204" charset="0"/>
                <a:ea typeface="微软雅黑" panose="020B0503020204020204" charset="-122"/>
                <a:cs typeface="Arial Black" panose="020B0A04020102020204" charset="0"/>
              </a:rPr>
              <a:t>3.</a:t>
            </a:r>
            <a:r>
              <a:rPr lang="zh-CN" altLang="en-US" sz="2800" b="1">
                <a:solidFill>
                  <a:srgbClr val="1D0DEF"/>
                </a:solidFill>
                <a:effectLst/>
                <a:latin typeface="Arial Black" panose="020B0A04020102020204" charset="0"/>
                <a:ea typeface="微软雅黑" panose="020B0503020204020204" charset="-122"/>
                <a:cs typeface="Arial Black" panose="020B0A04020102020204" charset="0"/>
              </a:rPr>
              <a:t>血糖的来源和去路 </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left)">
                                      <p:cBhvr>
                                        <p:cTn id="12" dur="500"/>
                                        <p:tgtEl>
                                          <p:spTgt spid="12"/>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wipe(left)">
                                      <p:cBhvr>
                                        <p:cTn id="15" dur="500"/>
                                        <p:tgtEl>
                                          <p:spTgt spid="21"/>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71"/>
                                        </p:tgtEl>
                                        <p:attrNameLst>
                                          <p:attrName>style.visibility</p:attrName>
                                        </p:attrNameLst>
                                      </p:cBhvr>
                                      <p:to>
                                        <p:strVal val="visible"/>
                                      </p:to>
                                    </p:set>
                                    <p:animEffect transition="in" filter="randombar(horizontal)">
                                      <p:cBhvr>
                                        <p:cTn id="20" dur="500"/>
                                        <p:tgtEl>
                                          <p:spTgt spid="71"/>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left)">
                                      <p:cBhvr>
                                        <p:cTn id="25" dur="500"/>
                                        <p:tgtEl>
                                          <p:spTgt spid="6"/>
                                        </p:tgtEl>
                                      </p:cBhvr>
                                    </p:animEffect>
                                  </p:childTnLst>
                                </p:cTn>
                              </p:par>
                              <p:par>
                                <p:cTn id="26" presetID="22" presetClass="entr" presetSubtype="8" fill="hold" grpId="0" nodeType="withEffect">
                                  <p:stCondLst>
                                    <p:cond delay="0"/>
                                  </p:stCondLst>
                                  <p:childTnLst>
                                    <p:set>
                                      <p:cBhvr>
                                        <p:cTn id="27" dur="1" fill="hold">
                                          <p:stCondLst>
                                            <p:cond delay="0"/>
                                          </p:stCondLst>
                                        </p:cTn>
                                        <p:tgtEl>
                                          <p:spTgt spid="35"/>
                                        </p:tgtEl>
                                        <p:attrNameLst>
                                          <p:attrName>style.visibility</p:attrName>
                                        </p:attrNameLst>
                                      </p:cBhvr>
                                      <p:to>
                                        <p:strVal val="visible"/>
                                      </p:to>
                                    </p:set>
                                    <p:animEffect transition="in" filter="wipe(left)">
                                      <p:cBhvr>
                                        <p:cTn id="28" dur="500"/>
                                        <p:tgtEl>
                                          <p:spTgt spid="35"/>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36"/>
                                        </p:tgtEl>
                                        <p:attrNameLst>
                                          <p:attrName>style.visibility</p:attrName>
                                        </p:attrNameLst>
                                      </p:cBhvr>
                                      <p:to>
                                        <p:strVal val="visible"/>
                                      </p:to>
                                    </p:set>
                                    <p:animEffect transition="in" filter="wipe(left)">
                                      <p:cBhvr>
                                        <p:cTn id="31" dur="500"/>
                                        <p:tgtEl>
                                          <p:spTgt spid="36"/>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nodeType="clickEffect">
                                  <p:stCondLst>
                                    <p:cond delay="0"/>
                                  </p:stCondLst>
                                  <p:childTnLst>
                                    <p:set>
                                      <p:cBhvr>
                                        <p:cTn id="35" dur="1" fill="hold">
                                          <p:stCondLst>
                                            <p:cond delay="0"/>
                                          </p:stCondLst>
                                        </p:cTn>
                                        <p:tgtEl>
                                          <p:spTgt spid="40"/>
                                        </p:tgtEl>
                                        <p:attrNameLst>
                                          <p:attrName>style.visibility</p:attrName>
                                        </p:attrNameLst>
                                      </p:cBhvr>
                                      <p:to>
                                        <p:strVal val="visible"/>
                                      </p:to>
                                    </p:set>
                                    <p:animEffect transition="in" filter="wipe(left)">
                                      <p:cBhvr>
                                        <p:cTn id="36" dur="500"/>
                                        <p:tgtEl>
                                          <p:spTgt spid="40"/>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39"/>
                                        </p:tgtEl>
                                        <p:attrNameLst>
                                          <p:attrName>style.visibility</p:attrName>
                                        </p:attrNameLst>
                                      </p:cBhvr>
                                      <p:to>
                                        <p:strVal val="visible"/>
                                      </p:to>
                                    </p:set>
                                    <p:animEffect transition="in" filter="wipe(left)">
                                      <p:cBhvr>
                                        <p:cTn id="41" dur="500"/>
                                        <p:tgtEl>
                                          <p:spTgt spid="39"/>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37"/>
                                        </p:tgtEl>
                                        <p:attrNameLst>
                                          <p:attrName>style.visibility</p:attrName>
                                        </p:attrNameLst>
                                      </p:cBhvr>
                                      <p:to>
                                        <p:strVal val="visible"/>
                                      </p:to>
                                    </p:set>
                                    <p:animEffect transition="in" filter="wipe(left)">
                                      <p:cBhvr>
                                        <p:cTn id="46" dur="500"/>
                                        <p:tgtEl>
                                          <p:spTgt spid="37"/>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grpId="0" nodeType="clickEffect">
                                  <p:stCondLst>
                                    <p:cond delay="0"/>
                                  </p:stCondLst>
                                  <p:childTnLst>
                                    <p:set>
                                      <p:cBhvr>
                                        <p:cTn id="50" dur="1" fill="hold">
                                          <p:stCondLst>
                                            <p:cond delay="0"/>
                                          </p:stCondLst>
                                        </p:cTn>
                                        <p:tgtEl>
                                          <p:spTgt spid="38"/>
                                        </p:tgtEl>
                                        <p:attrNameLst>
                                          <p:attrName>style.visibility</p:attrName>
                                        </p:attrNameLst>
                                      </p:cBhvr>
                                      <p:to>
                                        <p:strVal val="visible"/>
                                      </p:to>
                                    </p:set>
                                    <p:animEffect transition="in" filter="wipe(left)">
                                      <p:cBhvr>
                                        <p:cTn id="51" dur="500"/>
                                        <p:tgtEl>
                                          <p:spTgt spid="38"/>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8" fill="hold" nodeType="clickEffect">
                                  <p:stCondLst>
                                    <p:cond delay="0"/>
                                  </p:stCondLst>
                                  <p:childTnLst>
                                    <p:set>
                                      <p:cBhvr>
                                        <p:cTn id="55" dur="1" fill="hold">
                                          <p:stCondLst>
                                            <p:cond delay="0"/>
                                          </p:stCondLst>
                                        </p:cTn>
                                        <p:tgtEl>
                                          <p:spTgt spid="9"/>
                                        </p:tgtEl>
                                        <p:attrNameLst>
                                          <p:attrName>style.visibility</p:attrName>
                                        </p:attrNameLst>
                                      </p:cBhvr>
                                      <p:to>
                                        <p:strVal val="visible"/>
                                      </p:to>
                                    </p:set>
                                    <p:animEffect transition="in" filter="wipe(left)">
                                      <p:cBhvr>
                                        <p:cTn id="56" dur="500"/>
                                        <p:tgtEl>
                                          <p:spTgt spid="9"/>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grpId="0" nodeType="clickEffect">
                                  <p:stCondLst>
                                    <p:cond delay="0"/>
                                  </p:stCondLst>
                                  <p:childTnLst>
                                    <p:set>
                                      <p:cBhvr>
                                        <p:cTn id="60" dur="1" fill="hold">
                                          <p:stCondLst>
                                            <p:cond delay="0"/>
                                          </p:stCondLst>
                                        </p:cTn>
                                        <p:tgtEl>
                                          <p:spTgt spid="45"/>
                                        </p:tgtEl>
                                        <p:attrNameLst>
                                          <p:attrName>style.visibility</p:attrName>
                                        </p:attrNameLst>
                                      </p:cBhvr>
                                      <p:to>
                                        <p:strVal val="visible"/>
                                      </p:to>
                                    </p:set>
                                    <p:animEffect transition="in" filter="wipe(left)">
                                      <p:cBhvr>
                                        <p:cTn id="61" dur="500"/>
                                        <p:tgtEl>
                                          <p:spTgt spid="45"/>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8" fill="hold" grpId="0" nodeType="clickEffect">
                                  <p:stCondLst>
                                    <p:cond delay="0"/>
                                  </p:stCondLst>
                                  <p:childTnLst>
                                    <p:set>
                                      <p:cBhvr>
                                        <p:cTn id="65" dur="1" fill="hold">
                                          <p:stCondLst>
                                            <p:cond delay="0"/>
                                          </p:stCondLst>
                                        </p:cTn>
                                        <p:tgtEl>
                                          <p:spTgt spid="43"/>
                                        </p:tgtEl>
                                        <p:attrNameLst>
                                          <p:attrName>style.visibility</p:attrName>
                                        </p:attrNameLst>
                                      </p:cBhvr>
                                      <p:to>
                                        <p:strVal val="visible"/>
                                      </p:to>
                                    </p:set>
                                    <p:animEffect transition="in" filter="wipe(left)">
                                      <p:cBhvr>
                                        <p:cTn id="66" dur="500"/>
                                        <p:tgtEl>
                                          <p:spTgt spid="43"/>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grpId="0" nodeType="clickEffect">
                                  <p:stCondLst>
                                    <p:cond delay="0"/>
                                  </p:stCondLst>
                                  <p:childTnLst>
                                    <p:set>
                                      <p:cBhvr>
                                        <p:cTn id="70" dur="1" fill="hold">
                                          <p:stCondLst>
                                            <p:cond delay="0"/>
                                          </p:stCondLst>
                                        </p:cTn>
                                        <p:tgtEl>
                                          <p:spTgt spid="10"/>
                                        </p:tgtEl>
                                        <p:attrNameLst>
                                          <p:attrName>style.visibility</p:attrName>
                                        </p:attrNameLst>
                                      </p:cBhvr>
                                      <p:to>
                                        <p:strVal val="visible"/>
                                      </p:to>
                                    </p:set>
                                    <p:animEffect transition="in" filter="fade">
                                      <p:cBhvr>
                                        <p:cTn id="71" dur="500"/>
                                        <p:tgtEl>
                                          <p:spTgt spid="10"/>
                                        </p:tgtEl>
                                      </p:cBhvr>
                                    </p:animEffect>
                                  </p:childTnLst>
                                </p:cTn>
                              </p:par>
                              <p:par>
                                <p:cTn id="72" presetID="2" presetClass="entr" presetSubtype="4" fill="hold" nodeType="withEffect">
                                  <p:stCondLst>
                                    <p:cond delay="0"/>
                                  </p:stCondLst>
                                  <p:childTnLst>
                                    <p:set>
                                      <p:cBhvr>
                                        <p:cTn id="73" dur="1" fill="hold">
                                          <p:stCondLst>
                                            <p:cond delay="0"/>
                                          </p:stCondLst>
                                        </p:cTn>
                                        <p:tgtEl>
                                          <p:spTgt spid="5"/>
                                        </p:tgtEl>
                                        <p:attrNameLst>
                                          <p:attrName>style.visibility</p:attrName>
                                        </p:attrNameLst>
                                      </p:cBhvr>
                                      <p:to>
                                        <p:strVal val="visible"/>
                                      </p:to>
                                    </p:set>
                                    <p:anim calcmode="lin" valueType="num">
                                      <p:cBhvr additive="base">
                                        <p:cTn id="74" dur="500" fill="hold"/>
                                        <p:tgtEl>
                                          <p:spTgt spid="5"/>
                                        </p:tgtEl>
                                        <p:attrNameLst>
                                          <p:attrName>ppt_x</p:attrName>
                                        </p:attrNameLst>
                                      </p:cBhvr>
                                      <p:tavLst>
                                        <p:tav tm="0">
                                          <p:val>
                                            <p:strVal val="#ppt_x"/>
                                          </p:val>
                                        </p:tav>
                                        <p:tav tm="100000">
                                          <p:val>
                                            <p:strVal val="#ppt_x"/>
                                          </p:val>
                                        </p:tav>
                                      </p:tavLst>
                                    </p:anim>
                                    <p:anim calcmode="lin" valueType="num">
                                      <p:cBhvr additive="base">
                                        <p:cTn id="75"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76" fill="hold">
                      <p:stCondLst>
                        <p:cond delay="indefinite"/>
                      </p:stCondLst>
                      <p:childTnLst>
                        <p:par>
                          <p:cTn id="77" fill="hold">
                            <p:stCondLst>
                              <p:cond delay="0"/>
                            </p:stCondLst>
                            <p:childTnLst>
                              <p:par>
                                <p:cTn id="78" presetID="22" presetClass="entr" presetSubtype="8" fill="hold" nodeType="clickEffect">
                                  <p:stCondLst>
                                    <p:cond delay="0"/>
                                  </p:stCondLst>
                                  <p:childTnLst>
                                    <p:set>
                                      <p:cBhvr>
                                        <p:cTn id="79" dur="1" fill="hold">
                                          <p:stCondLst>
                                            <p:cond delay="0"/>
                                          </p:stCondLst>
                                        </p:cTn>
                                        <p:tgtEl>
                                          <p:spTgt spid="51"/>
                                        </p:tgtEl>
                                        <p:attrNameLst>
                                          <p:attrName>style.visibility</p:attrName>
                                        </p:attrNameLst>
                                      </p:cBhvr>
                                      <p:to>
                                        <p:strVal val="visible"/>
                                      </p:to>
                                    </p:set>
                                    <p:animEffect transition="in" filter="wipe(left)">
                                      <p:cBhvr>
                                        <p:cTn id="80" dur="500"/>
                                        <p:tgtEl>
                                          <p:spTgt spid="51"/>
                                        </p:tgtEl>
                                      </p:cBhvr>
                                    </p:animEffect>
                                  </p:childTnLst>
                                </p:cTn>
                              </p:par>
                              <p:par>
                                <p:cTn id="81" presetID="22" presetClass="entr" presetSubtype="8" fill="hold" grpId="0" nodeType="withEffect">
                                  <p:stCondLst>
                                    <p:cond delay="0"/>
                                  </p:stCondLst>
                                  <p:childTnLst>
                                    <p:set>
                                      <p:cBhvr>
                                        <p:cTn id="82" dur="1" fill="hold">
                                          <p:stCondLst>
                                            <p:cond delay="0"/>
                                          </p:stCondLst>
                                        </p:cTn>
                                        <p:tgtEl>
                                          <p:spTgt spid="50"/>
                                        </p:tgtEl>
                                        <p:attrNameLst>
                                          <p:attrName>style.visibility</p:attrName>
                                        </p:attrNameLst>
                                      </p:cBhvr>
                                      <p:to>
                                        <p:strVal val="visible"/>
                                      </p:to>
                                    </p:set>
                                    <p:animEffect transition="in" filter="wipe(left)">
                                      <p:cBhvr>
                                        <p:cTn id="83" dur="500"/>
                                        <p:tgtEl>
                                          <p:spTgt spid="50"/>
                                        </p:tgtEl>
                                      </p:cBhvr>
                                    </p:animEffect>
                                  </p:childTnLst>
                                </p:cTn>
                              </p:par>
                            </p:childTnLst>
                          </p:cTn>
                        </p:par>
                      </p:childTnLst>
                    </p:cTn>
                  </p:par>
                  <p:par>
                    <p:cTn id="84" fill="hold">
                      <p:stCondLst>
                        <p:cond delay="indefinite"/>
                      </p:stCondLst>
                      <p:childTnLst>
                        <p:par>
                          <p:cTn id="85" fill="hold">
                            <p:stCondLst>
                              <p:cond delay="0"/>
                            </p:stCondLst>
                            <p:childTnLst>
                              <p:par>
                                <p:cTn id="86" presetID="14" presetClass="entr" presetSubtype="10" fill="hold" grpId="0" nodeType="clickEffect">
                                  <p:stCondLst>
                                    <p:cond delay="0"/>
                                  </p:stCondLst>
                                  <p:childTnLst>
                                    <p:set>
                                      <p:cBhvr>
                                        <p:cTn id="87" dur="1" fill="hold">
                                          <p:stCondLst>
                                            <p:cond delay="0"/>
                                          </p:stCondLst>
                                        </p:cTn>
                                        <p:tgtEl>
                                          <p:spTgt spid="70"/>
                                        </p:tgtEl>
                                        <p:attrNameLst>
                                          <p:attrName>style.visibility</p:attrName>
                                        </p:attrNameLst>
                                      </p:cBhvr>
                                      <p:to>
                                        <p:strVal val="visible"/>
                                      </p:to>
                                    </p:set>
                                    <p:animEffect transition="in" filter="randombar(horizontal)">
                                      <p:cBhvr>
                                        <p:cTn id="88" dur="500"/>
                                        <p:tgtEl>
                                          <p:spTgt spid="70"/>
                                        </p:tgtEl>
                                      </p:cBhvr>
                                    </p:animEffect>
                                  </p:childTnLst>
                                </p:cTn>
                              </p:par>
                            </p:childTnLst>
                          </p:cTn>
                        </p:par>
                      </p:childTnLst>
                    </p:cTn>
                  </p:par>
                  <p:par>
                    <p:cTn id="89" fill="hold">
                      <p:stCondLst>
                        <p:cond delay="indefinite"/>
                      </p:stCondLst>
                      <p:childTnLst>
                        <p:par>
                          <p:cTn id="90" fill="hold">
                            <p:stCondLst>
                              <p:cond delay="0"/>
                            </p:stCondLst>
                            <p:childTnLst>
                              <p:par>
                                <p:cTn id="91" presetID="22" presetClass="entr" presetSubtype="8" fill="hold" nodeType="clickEffect">
                                  <p:stCondLst>
                                    <p:cond delay="0"/>
                                  </p:stCondLst>
                                  <p:childTnLst>
                                    <p:set>
                                      <p:cBhvr>
                                        <p:cTn id="92" dur="1" fill="hold">
                                          <p:stCondLst>
                                            <p:cond delay="0"/>
                                          </p:stCondLst>
                                        </p:cTn>
                                        <p:tgtEl>
                                          <p:spTgt spid="23"/>
                                        </p:tgtEl>
                                        <p:attrNameLst>
                                          <p:attrName>style.visibility</p:attrName>
                                        </p:attrNameLst>
                                      </p:cBhvr>
                                      <p:to>
                                        <p:strVal val="visible"/>
                                      </p:to>
                                    </p:set>
                                    <p:animEffect transition="in" filter="wipe(left)">
                                      <p:cBhvr>
                                        <p:cTn id="93" dur="500"/>
                                        <p:tgtEl>
                                          <p:spTgt spid="23"/>
                                        </p:tgtEl>
                                      </p:cBhvr>
                                    </p:animEffect>
                                  </p:childTnLst>
                                </p:cTn>
                              </p:par>
                              <p:par>
                                <p:cTn id="94" presetID="22" presetClass="entr" presetSubtype="8" fill="hold" grpId="0" nodeType="withEffect">
                                  <p:stCondLst>
                                    <p:cond delay="0"/>
                                  </p:stCondLst>
                                  <p:childTnLst>
                                    <p:set>
                                      <p:cBhvr>
                                        <p:cTn id="95" dur="1" fill="hold">
                                          <p:stCondLst>
                                            <p:cond delay="0"/>
                                          </p:stCondLst>
                                        </p:cTn>
                                        <p:tgtEl>
                                          <p:spTgt spid="63"/>
                                        </p:tgtEl>
                                        <p:attrNameLst>
                                          <p:attrName>style.visibility</p:attrName>
                                        </p:attrNameLst>
                                      </p:cBhvr>
                                      <p:to>
                                        <p:strVal val="visible"/>
                                      </p:to>
                                    </p:set>
                                    <p:animEffect transition="in" filter="wipe(left)">
                                      <p:cBhvr>
                                        <p:cTn id="96" dur="500"/>
                                        <p:tgtEl>
                                          <p:spTgt spid="63"/>
                                        </p:tgtEl>
                                      </p:cBhvr>
                                    </p:animEffect>
                                  </p:childTnLst>
                                </p:cTn>
                              </p:par>
                            </p:childTnLst>
                          </p:cTn>
                        </p:par>
                      </p:childTnLst>
                    </p:cTn>
                  </p:par>
                  <p:par>
                    <p:cTn id="97" fill="hold">
                      <p:stCondLst>
                        <p:cond delay="indefinite"/>
                      </p:stCondLst>
                      <p:childTnLst>
                        <p:par>
                          <p:cTn id="98" fill="hold">
                            <p:stCondLst>
                              <p:cond delay="0"/>
                            </p:stCondLst>
                            <p:childTnLst>
                              <p:par>
                                <p:cTn id="99" presetID="14" presetClass="entr" presetSubtype="10" fill="hold" grpId="0" nodeType="clickEffect">
                                  <p:stCondLst>
                                    <p:cond delay="0"/>
                                  </p:stCondLst>
                                  <p:childTnLst>
                                    <p:set>
                                      <p:cBhvr>
                                        <p:cTn id="100" dur="1" fill="hold">
                                          <p:stCondLst>
                                            <p:cond delay="0"/>
                                          </p:stCondLst>
                                        </p:cTn>
                                        <p:tgtEl>
                                          <p:spTgt spid="57"/>
                                        </p:tgtEl>
                                        <p:attrNameLst>
                                          <p:attrName>style.visibility</p:attrName>
                                        </p:attrNameLst>
                                      </p:cBhvr>
                                      <p:to>
                                        <p:strVal val="visible"/>
                                      </p:to>
                                    </p:set>
                                    <p:animEffect transition="in" filter="randombar(horizontal)">
                                      <p:cBhvr>
                                        <p:cTn id="101" dur="500"/>
                                        <p:tgtEl>
                                          <p:spTgt spid="57"/>
                                        </p:tgtEl>
                                      </p:cBhvr>
                                    </p:animEffect>
                                  </p:childTnLst>
                                </p:cTn>
                              </p:par>
                            </p:childTnLst>
                          </p:cTn>
                        </p:par>
                      </p:childTnLst>
                    </p:cTn>
                  </p:par>
                  <p:par>
                    <p:cTn id="102" fill="hold">
                      <p:stCondLst>
                        <p:cond delay="indefinite"/>
                      </p:stCondLst>
                      <p:childTnLst>
                        <p:par>
                          <p:cTn id="103" fill="hold">
                            <p:stCondLst>
                              <p:cond delay="0"/>
                            </p:stCondLst>
                            <p:childTnLst>
                              <p:par>
                                <p:cTn id="104" presetID="14" presetClass="entr" presetSubtype="10" fill="hold" grpId="0" nodeType="clickEffect">
                                  <p:stCondLst>
                                    <p:cond delay="0"/>
                                  </p:stCondLst>
                                  <p:childTnLst>
                                    <p:set>
                                      <p:cBhvr>
                                        <p:cTn id="105" dur="1" fill="hold">
                                          <p:stCondLst>
                                            <p:cond delay="0"/>
                                          </p:stCondLst>
                                        </p:cTn>
                                        <p:tgtEl>
                                          <p:spTgt spid="54"/>
                                        </p:tgtEl>
                                        <p:attrNameLst>
                                          <p:attrName>style.visibility</p:attrName>
                                        </p:attrNameLst>
                                      </p:cBhvr>
                                      <p:to>
                                        <p:strVal val="visible"/>
                                      </p:to>
                                    </p:set>
                                    <p:animEffect transition="in" filter="randombar(horizontal)">
                                      <p:cBhvr>
                                        <p:cTn id="106" dur="500"/>
                                        <p:tgtEl>
                                          <p:spTgt spid="54"/>
                                        </p:tgtEl>
                                      </p:cBhvr>
                                    </p:animEffect>
                                  </p:childTnLst>
                                </p:cTn>
                              </p:par>
                            </p:childTnLst>
                          </p:cTn>
                        </p:par>
                      </p:childTnLst>
                    </p:cTn>
                  </p:par>
                  <p:par>
                    <p:cTn id="107" fill="hold">
                      <p:stCondLst>
                        <p:cond delay="indefinite"/>
                      </p:stCondLst>
                      <p:childTnLst>
                        <p:par>
                          <p:cTn id="108" fill="hold">
                            <p:stCondLst>
                              <p:cond delay="0"/>
                            </p:stCondLst>
                            <p:childTnLst>
                              <p:par>
                                <p:cTn id="109" presetID="16" presetClass="entr" presetSubtype="21" fill="hold" grpId="0" nodeType="clickEffect">
                                  <p:stCondLst>
                                    <p:cond delay="0"/>
                                  </p:stCondLst>
                                  <p:childTnLst>
                                    <p:set>
                                      <p:cBhvr>
                                        <p:cTn id="110" dur="1" fill="hold">
                                          <p:stCondLst>
                                            <p:cond delay="0"/>
                                          </p:stCondLst>
                                        </p:cTn>
                                        <p:tgtEl>
                                          <p:spTgt spid="72"/>
                                        </p:tgtEl>
                                        <p:attrNameLst>
                                          <p:attrName>style.visibility</p:attrName>
                                        </p:attrNameLst>
                                      </p:cBhvr>
                                      <p:to>
                                        <p:strVal val="visible"/>
                                      </p:to>
                                    </p:set>
                                    <p:animEffect transition="in" filter="barn(inVertical)">
                                      <p:cBhvr>
                                        <p:cTn id="111" dur="500"/>
                                        <p:tgtEl>
                                          <p:spTgt spid="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bldLvl="0" animBg="1"/>
      <p:bldP spid="35" grpId="0" bldLvl="0" animBg="1"/>
      <p:bldP spid="36" grpId="0" bldLvl="0" animBg="1"/>
      <p:bldP spid="37" grpId="0"/>
      <p:bldP spid="38" grpId="0"/>
      <p:bldP spid="39" grpId="0"/>
      <p:bldP spid="43" grpId="0"/>
      <p:bldP spid="45" grpId="0"/>
      <p:bldP spid="50" grpId="0" bldLvl="0" animBg="1"/>
      <p:bldP spid="54" grpId="0"/>
      <p:bldP spid="57" grpId="0"/>
      <p:bldP spid="63" grpId="0" bldLvl="0" animBg="1"/>
      <p:bldP spid="70" grpId="0" bldLvl="0" animBg="1"/>
      <p:bldP spid="71" grpId="0" bldLvl="0" animBg="1"/>
      <p:bldP spid="72" grpId="0" bldLvl="0" animBg="1"/>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4" name="直接箭头连接符 98"/>
          <p:cNvCxnSpPr/>
          <p:nvPr>
            <p:custDataLst>
              <p:tags r:id="rId1"/>
            </p:custDataLst>
          </p:nvPr>
        </p:nvCxnSpPr>
        <p:spPr>
          <a:xfrm>
            <a:off x="2352486" y="4365038"/>
            <a:ext cx="0" cy="399341"/>
          </a:xfrm>
          <a:prstGeom prst="straightConnector1">
            <a:avLst/>
          </a:prstGeom>
          <a:ln w="38100">
            <a:solidFill>
              <a:srgbClr val="E46A00"/>
            </a:solidFill>
            <a:tailEnd type="arrow"/>
          </a:ln>
        </p:spPr>
        <p:style>
          <a:lnRef idx="1">
            <a:schemeClr val="accent1"/>
          </a:lnRef>
          <a:fillRef idx="0">
            <a:schemeClr val="accent1"/>
          </a:fillRef>
          <a:effectRef idx="0">
            <a:schemeClr val="accent1"/>
          </a:effectRef>
          <a:fontRef idx="minor">
            <a:schemeClr val="tx1"/>
          </a:fontRef>
        </p:style>
      </p:cxnSp>
      <p:sp>
        <p:nvSpPr>
          <p:cNvPr id="11" name="TextBox 81"/>
          <p:cNvSpPr txBox="1"/>
          <p:nvPr>
            <p:custDataLst>
              <p:tags r:id="rId2"/>
            </p:custDataLst>
          </p:nvPr>
        </p:nvSpPr>
        <p:spPr>
          <a:xfrm>
            <a:off x="1468659" y="3789613"/>
            <a:ext cx="1856396" cy="535841"/>
          </a:xfrm>
          <a:prstGeom prst="rect">
            <a:avLst/>
          </a:prstGeom>
          <a:noFill/>
          <a:ln w="38100">
            <a:solidFill>
              <a:srgbClr val="E46A00"/>
            </a:solidFill>
          </a:ln>
        </p:spPr>
        <p:txBody>
          <a:bodyPr wrap="square" rtlCol="0">
            <a:noAutofit/>
          </a:bodyPr>
          <a:lstStyle/>
          <a:p>
            <a:pPr algn="ctr"/>
            <a:r>
              <a:rPr lang="zh-CN" altLang="en-US" b="1">
                <a:solidFill>
                  <a:srgbClr val="000000"/>
                </a:solidFill>
                <a:latin typeface="微软雅黑" panose="020B0503020204020204" charset="-122"/>
                <a:ea typeface="微软雅黑" panose="020B0503020204020204" charset="-122"/>
              </a:rPr>
              <a:t>肾上腺髓质</a:t>
            </a:r>
          </a:p>
        </p:txBody>
      </p:sp>
      <p:sp>
        <p:nvSpPr>
          <p:cNvPr id="4" name="矩形: 圆角 34"/>
          <p:cNvSpPr/>
          <p:nvPr>
            <p:custDataLst>
              <p:tags r:id="rId3"/>
            </p:custDataLst>
          </p:nvPr>
        </p:nvSpPr>
        <p:spPr>
          <a:xfrm>
            <a:off x="4208291" y="1533135"/>
            <a:ext cx="2010539" cy="527710"/>
          </a:xfrm>
          <a:prstGeom prst="roundRect">
            <a:avLst>
              <a:gd name="adj" fmla="val 11888"/>
            </a:avLst>
          </a:prstGeom>
          <a:solidFill>
            <a:srgbClr val="92D050"/>
          </a:solidFill>
        </p:spPr>
        <p:style>
          <a:lnRef idx="0">
            <a:schemeClr val="accent2"/>
          </a:lnRef>
          <a:fillRef idx="3">
            <a:schemeClr val="accent2"/>
          </a:fillRef>
          <a:effectRef idx="3">
            <a:schemeClr val="accent2"/>
          </a:effectRef>
          <a:fontRef idx="minor">
            <a:schemeClr val="lt1"/>
          </a:fontRef>
        </p:style>
        <p:txBody>
          <a:bodyPr rtlCol="0" anchor="ctr"/>
          <a:lstStyle/>
          <a:p>
            <a:pPr algn="ctr"/>
            <a:r>
              <a:rPr lang="zh-CN" altLang="en-US" sz="2800" b="1">
                <a:solidFill>
                  <a:srgbClr val="000000"/>
                </a:solidFill>
                <a:latin typeface="微软雅黑" panose="020B0503020204020204" charset="-122"/>
                <a:ea typeface="微软雅黑" panose="020B0503020204020204" charset="-122"/>
                <a:sym typeface="Times New Roman" panose="02020603050405020304" pitchFamily="18" charset="0"/>
              </a:rPr>
              <a:t>血糖降低</a:t>
            </a:r>
          </a:p>
        </p:txBody>
      </p:sp>
      <p:sp>
        <p:nvSpPr>
          <p:cNvPr id="5" name="矩形: 圆角 34"/>
          <p:cNvSpPr/>
          <p:nvPr>
            <p:custDataLst>
              <p:tags r:id="rId4"/>
            </p:custDataLst>
          </p:nvPr>
        </p:nvSpPr>
        <p:spPr>
          <a:xfrm>
            <a:off x="9634565" y="1516220"/>
            <a:ext cx="1938065" cy="527710"/>
          </a:xfrm>
          <a:prstGeom prst="roundRect">
            <a:avLst>
              <a:gd name="adj" fmla="val 11888"/>
            </a:avLst>
          </a:prstGeom>
          <a:solidFill>
            <a:srgbClr val="F87D7A"/>
          </a:solidFill>
        </p:spPr>
        <p:style>
          <a:lnRef idx="0">
            <a:schemeClr val="accent2"/>
          </a:lnRef>
          <a:fillRef idx="3">
            <a:schemeClr val="accent2"/>
          </a:fillRef>
          <a:effectRef idx="3">
            <a:schemeClr val="accent2"/>
          </a:effectRef>
          <a:fontRef idx="minor">
            <a:schemeClr val="lt1"/>
          </a:fontRef>
        </p:style>
        <p:txBody>
          <a:bodyPr rtlCol="0" anchor="ctr"/>
          <a:lstStyle/>
          <a:p>
            <a:pPr algn="ctr"/>
            <a:r>
              <a:rPr lang="zh-CN" altLang="en-US" sz="3200" b="1">
                <a:solidFill>
                  <a:srgbClr val="000000"/>
                </a:solidFill>
                <a:latin typeface="微软雅黑" panose="020B0503020204020204" charset="-122"/>
                <a:ea typeface="微软雅黑" panose="020B0503020204020204" charset="-122"/>
                <a:sym typeface="Times New Roman" panose="02020603050405020304" pitchFamily="18" charset="0"/>
              </a:rPr>
              <a:t>血糖升高</a:t>
            </a:r>
          </a:p>
        </p:txBody>
      </p:sp>
      <p:sp>
        <p:nvSpPr>
          <p:cNvPr id="6" name="TextBox 1"/>
          <p:cNvSpPr txBox="1"/>
          <p:nvPr>
            <p:custDataLst>
              <p:tags r:id="rId5"/>
            </p:custDataLst>
          </p:nvPr>
        </p:nvSpPr>
        <p:spPr>
          <a:xfrm>
            <a:off x="4262337" y="2691341"/>
            <a:ext cx="1888065" cy="521970"/>
          </a:xfrm>
          <a:prstGeom prst="rect">
            <a:avLst/>
          </a:prstGeom>
          <a:solidFill>
            <a:schemeClr val="accent2">
              <a:lumMod val="20000"/>
              <a:lumOff val="80000"/>
            </a:schemeClr>
          </a:solidFill>
          <a:ln>
            <a:solidFill>
              <a:srgbClr val="002060"/>
            </a:solidFill>
          </a:ln>
        </p:spPr>
        <p:txBody>
          <a:bodyPr wrap="square" rtlCol="0">
            <a:spAutoFit/>
          </a:bodyPr>
          <a:lstStyle/>
          <a:p>
            <a:pPr algn="ctr"/>
            <a:r>
              <a:rPr lang="zh-CN" altLang="en-US" sz="2800" b="1">
                <a:solidFill>
                  <a:srgbClr val="000000"/>
                </a:solidFill>
                <a:latin typeface="+mj-ea"/>
                <a:ea typeface="+mj-ea"/>
                <a:cs typeface="+mj-ea"/>
              </a:rPr>
              <a:t>胰岛</a:t>
            </a:r>
            <a:r>
              <a:rPr lang="en-US" altLang="zh-CN" sz="2800" b="1">
                <a:solidFill>
                  <a:srgbClr val="000000"/>
                </a:solidFill>
                <a:latin typeface="+mj-ea"/>
                <a:ea typeface="+mj-ea"/>
                <a:cs typeface="+mj-ea"/>
              </a:rPr>
              <a:t>A</a:t>
            </a:r>
            <a:r>
              <a:rPr lang="zh-CN" altLang="en-US" sz="2800" b="1">
                <a:solidFill>
                  <a:srgbClr val="000000"/>
                </a:solidFill>
                <a:latin typeface="+mj-ea"/>
                <a:ea typeface="+mj-ea"/>
                <a:cs typeface="+mj-ea"/>
              </a:rPr>
              <a:t>细胞</a:t>
            </a:r>
          </a:p>
        </p:txBody>
      </p:sp>
      <p:sp>
        <p:nvSpPr>
          <p:cNvPr id="7" name="TextBox 76"/>
          <p:cNvSpPr txBox="1"/>
          <p:nvPr>
            <p:custDataLst>
              <p:tags r:id="rId6"/>
            </p:custDataLst>
          </p:nvPr>
        </p:nvSpPr>
        <p:spPr>
          <a:xfrm>
            <a:off x="4193909" y="3810251"/>
            <a:ext cx="2024920" cy="521970"/>
          </a:xfrm>
          <a:prstGeom prst="rect">
            <a:avLst/>
          </a:prstGeom>
          <a:solidFill>
            <a:schemeClr val="accent2">
              <a:lumMod val="20000"/>
              <a:lumOff val="80000"/>
            </a:schemeClr>
          </a:solidFill>
          <a:ln>
            <a:solidFill>
              <a:srgbClr val="002060"/>
            </a:solidFill>
          </a:ln>
        </p:spPr>
        <p:txBody>
          <a:bodyPr wrap="square" rtlCol="0">
            <a:spAutoFit/>
          </a:bodyPr>
          <a:lstStyle/>
          <a:p>
            <a:pPr algn="ctr"/>
            <a:r>
              <a:rPr lang="zh-CN" altLang="en-US" sz="2800" b="1">
                <a:solidFill>
                  <a:srgbClr val="000000"/>
                </a:solidFill>
                <a:latin typeface="+mj-ea"/>
                <a:ea typeface="+mj-ea"/>
              </a:rPr>
              <a:t>胰高血糖素</a:t>
            </a:r>
          </a:p>
        </p:txBody>
      </p:sp>
      <p:sp>
        <p:nvSpPr>
          <p:cNvPr id="8" name="矩形: 圆角 34"/>
          <p:cNvSpPr/>
          <p:nvPr>
            <p:custDataLst>
              <p:tags r:id="rId7"/>
            </p:custDataLst>
          </p:nvPr>
        </p:nvSpPr>
        <p:spPr>
          <a:xfrm>
            <a:off x="4287547" y="4824726"/>
            <a:ext cx="1895191" cy="527710"/>
          </a:xfrm>
          <a:prstGeom prst="roundRect">
            <a:avLst>
              <a:gd name="adj" fmla="val 11888"/>
            </a:avLst>
          </a:prstGeom>
          <a:solidFill>
            <a:srgbClr val="F87D7A"/>
          </a:solidFill>
        </p:spPr>
        <p:style>
          <a:lnRef idx="0">
            <a:schemeClr val="accent2"/>
          </a:lnRef>
          <a:fillRef idx="3">
            <a:schemeClr val="accent2"/>
          </a:fillRef>
          <a:effectRef idx="3">
            <a:schemeClr val="accent2"/>
          </a:effectRef>
          <a:fontRef idx="minor">
            <a:schemeClr val="lt1"/>
          </a:fontRef>
        </p:style>
        <p:txBody>
          <a:bodyPr rtlCol="0" anchor="ctr"/>
          <a:lstStyle/>
          <a:p>
            <a:pPr algn="ctr"/>
            <a:r>
              <a:rPr lang="zh-CN" altLang="en-US" sz="3200" b="1">
                <a:solidFill>
                  <a:srgbClr val="000000"/>
                </a:solidFill>
                <a:latin typeface="+mj-ea"/>
                <a:ea typeface="+mj-ea"/>
                <a:sym typeface="Times New Roman" panose="02020603050405020304" pitchFamily="18" charset="0"/>
              </a:rPr>
              <a:t>血糖升高</a:t>
            </a:r>
          </a:p>
        </p:txBody>
      </p:sp>
      <p:sp>
        <p:nvSpPr>
          <p:cNvPr id="9" name="TextBox 79"/>
          <p:cNvSpPr txBox="1"/>
          <p:nvPr>
            <p:custDataLst>
              <p:tags r:id="rId8"/>
            </p:custDataLst>
          </p:nvPr>
        </p:nvSpPr>
        <p:spPr>
          <a:xfrm>
            <a:off x="1509466" y="2296905"/>
            <a:ext cx="1739721" cy="953135"/>
          </a:xfrm>
          <a:prstGeom prst="rect">
            <a:avLst/>
          </a:prstGeom>
          <a:noFill/>
          <a:ln w="38100">
            <a:solidFill>
              <a:srgbClr val="E46A00"/>
            </a:solidFill>
          </a:ln>
        </p:spPr>
        <p:txBody>
          <a:bodyPr wrap="square" rtlCol="0">
            <a:spAutoFit/>
          </a:bodyPr>
          <a:lstStyle/>
          <a:p>
            <a:pPr algn="ctr"/>
            <a:r>
              <a:rPr lang="zh-CN" altLang="en-US" sz="2800" b="1">
                <a:solidFill>
                  <a:srgbClr val="000000"/>
                </a:solidFill>
                <a:latin typeface="+mj-ea"/>
                <a:ea typeface="+mj-ea"/>
              </a:rPr>
              <a:t>下丘脑</a:t>
            </a:r>
            <a:endParaRPr lang="en-US" altLang="zh-CN" sz="2800" b="1">
              <a:solidFill>
                <a:srgbClr val="000000"/>
              </a:solidFill>
              <a:latin typeface="+mj-ea"/>
              <a:ea typeface="+mj-ea"/>
            </a:endParaRPr>
          </a:p>
          <a:p>
            <a:pPr algn="ctr"/>
            <a:r>
              <a:rPr lang="zh-CN" altLang="en-US" sz="2800" b="1">
                <a:solidFill>
                  <a:srgbClr val="000000"/>
                </a:solidFill>
                <a:latin typeface="+mj-ea"/>
                <a:ea typeface="+mj-ea"/>
              </a:rPr>
              <a:t>某一区域</a:t>
            </a:r>
          </a:p>
        </p:txBody>
      </p:sp>
      <p:sp>
        <p:nvSpPr>
          <p:cNvPr id="10" name="TextBox 80"/>
          <p:cNvSpPr txBox="1"/>
          <p:nvPr>
            <p:custDataLst>
              <p:tags r:id="rId9"/>
            </p:custDataLst>
          </p:nvPr>
        </p:nvSpPr>
        <p:spPr>
          <a:xfrm>
            <a:off x="130517" y="2296517"/>
            <a:ext cx="977945" cy="953135"/>
          </a:xfrm>
          <a:prstGeom prst="rect">
            <a:avLst/>
          </a:prstGeom>
          <a:noFill/>
          <a:ln w="38100">
            <a:solidFill>
              <a:srgbClr val="7030A0"/>
            </a:solidFill>
          </a:ln>
        </p:spPr>
        <p:txBody>
          <a:bodyPr wrap="square" rtlCol="0">
            <a:spAutoFit/>
          </a:bodyPr>
          <a:lstStyle/>
          <a:p>
            <a:pPr algn="ctr"/>
            <a:r>
              <a:rPr lang="zh-CN" altLang="en-US" sz="2800" b="1">
                <a:solidFill>
                  <a:srgbClr val="000000"/>
                </a:solidFill>
                <a:latin typeface="微软雅黑" panose="020B0503020204020204" charset="-122"/>
                <a:ea typeface="微软雅黑" panose="020B0503020204020204" charset="-122"/>
              </a:rPr>
              <a:t>大脑皮层</a:t>
            </a:r>
          </a:p>
        </p:txBody>
      </p:sp>
      <p:sp>
        <p:nvSpPr>
          <p:cNvPr id="12" name="TextBox 85"/>
          <p:cNvSpPr txBox="1"/>
          <p:nvPr>
            <p:custDataLst>
              <p:tags r:id="rId10"/>
            </p:custDataLst>
          </p:nvPr>
        </p:nvSpPr>
        <p:spPr>
          <a:xfrm>
            <a:off x="1475932" y="4819851"/>
            <a:ext cx="1742951" cy="521970"/>
          </a:xfrm>
          <a:prstGeom prst="rect">
            <a:avLst/>
          </a:prstGeom>
          <a:noFill/>
          <a:ln w="38100">
            <a:solidFill>
              <a:srgbClr val="E46A00"/>
            </a:solidFill>
          </a:ln>
        </p:spPr>
        <p:txBody>
          <a:bodyPr wrap="square" rtlCol="0">
            <a:spAutoFit/>
          </a:bodyPr>
          <a:lstStyle/>
          <a:p>
            <a:pPr algn="ctr"/>
            <a:r>
              <a:rPr lang="zh-CN" altLang="en-US" sz="2800" b="1">
                <a:solidFill>
                  <a:srgbClr val="000000"/>
                </a:solidFill>
                <a:latin typeface="微软雅黑" panose="020B0503020204020204" charset="-122"/>
                <a:ea typeface="微软雅黑" panose="020B0503020204020204" charset="-122"/>
              </a:rPr>
              <a:t>肾上腺素</a:t>
            </a:r>
          </a:p>
        </p:txBody>
      </p:sp>
      <p:sp>
        <p:nvSpPr>
          <p:cNvPr id="13" name="TextBox 87"/>
          <p:cNvSpPr txBox="1"/>
          <p:nvPr>
            <p:custDataLst>
              <p:tags r:id="rId11"/>
            </p:custDataLst>
          </p:nvPr>
        </p:nvSpPr>
        <p:spPr>
          <a:xfrm>
            <a:off x="305519" y="3858648"/>
            <a:ext cx="568204" cy="1383665"/>
          </a:xfrm>
          <a:prstGeom prst="rect">
            <a:avLst/>
          </a:prstGeom>
          <a:noFill/>
          <a:ln w="38100">
            <a:solidFill>
              <a:srgbClr val="7030A0"/>
            </a:solidFill>
          </a:ln>
        </p:spPr>
        <p:txBody>
          <a:bodyPr wrap="square" rtlCol="0">
            <a:spAutoFit/>
          </a:bodyPr>
          <a:lstStyle/>
          <a:p>
            <a:pPr algn="ctr"/>
            <a:r>
              <a:rPr lang="zh-CN" altLang="en-US" sz="2800" b="1">
                <a:solidFill>
                  <a:srgbClr val="000000"/>
                </a:solidFill>
                <a:latin typeface="+mj-ea"/>
                <a:ea typeface="+mj-ea"/>
              </a:rPr>
              <a:t>饥饿感</a:t>
            </a:r>
          </a:p>
        </p:txBody>
      </p:sp>
      <p:cxnSp>
        <p:nvCxnSpPr>
          <p:cNvPr id="14" name="直接箭头连接符 4"/>
          <p:cNvCxnSpPr>
            <a:stCxn id="4" idx="2"/>
            <a:endCxn id="6" idx="0"/>
          </p:cNvCxnSpPr>
          <p:nvPr>
            <p:custDataLst>
              <p:tags r:id="rId12"/>
            </p:custDataLst>
          </p:nvPr>
        </p:nvCxnSpPr>
        <p:spPr>
          <a:xfrm flipH="1">
            <a:off x="5207212" y="2060210"/>
            <a:ext cx="6984" cy="630438"/>
          </a:xfrm>
          <a:prstGeom prst="straightConnector1">
            <a:avLst/>
          </a:prstGeom>
          <a:ln w="38100">
            <a:solidFill>
              <a:srgbClr val="F87D7A"/>
            </a:solidFill>
            <a:tailEnd type="arrow"/>
          </a:ln>
        </p:spPr>
        <p:style>
          <a:lnRef idx="1">
            <a:schemeClr val="accent1"/>
          </a:lnRef>
          <a:fillRef idx="0">
            <a:schemeClr val="accent1"/>
          </a:fillRef>
          <a:effectRef idx="0">
            <a:schemeClr val="accent1"/>
          </a:effectRef>
          <a:fontRef idx="minor">
            <a:schemeClr val="tx1"/>
          </a:fontRef>
        </p:style>
      </p:cxnSp>
      <p:cxnSp>
        <p:nvCxnSpPr>
          <p:cNvPr id="15" name="直接箭头连接符 88"/>
          <p:cNvCxnSpPr/>
          <p:nvPr>
            <p:custDataLst>
              <p:tags r:id="rId13"/>
            </p:custDataLst>
          </p:nvPr>
        </p:nvCxnSpPr>
        <p:spPr>
          <a:xfrm flipH="1">
            <a:off x="5182846" y="3214383"/>
            <a:ext cx="0" cy="628516"/>
          </a:xfrm>
          <a:prstGeom prst="straightConnector1">
            <a:avLst/>
          </a:prstGeom>
          <a:ln w="38100">
            <a:solidFill>
              <a:srgbClr val="F87D7A"/>
            </a:solidFill>
            <a:tailEnd type="arrow"/>
          </a:ln>
        </p:spPr>
        <p:style>
          <a:lnRef idx="1">
            <a:schemeClr val="accent1"/>
          </a:lnRef>
          <a:fillRef idx="0">
            <a:schemeClr val="accent1"/>
          </a:fillRef>
          <a:effectRef idx="0">
            <a:schemeClr val="accent1"/>
          </a:effectRef>
          <a:fontRef idx="minor">
            <a:schemeClr val="tx1"/>
          </a:fontRef>
        </p:style>
      </p:cxnSp>
      <p:cxnSp>
        <p:nvCxnSpPr>
          <p:cNvPr id="16" name="直接箭头连接符 89"/>
          <p:cNvCxnSpPr/>
          <p:nvPr>
            <p:custDataLst>
              <p:tags r:id="rId14"/>
            </p:custDataLst>
          </p:nvPr>
        </p:nvCxnSpPr>
        <p:spPr>
          <a:xfrm flipH="1">
            <a:off x="5231339" y="4313134"/>
            <a:ext cx="0" cy="506717"/>
          </a:xfrm>
          <a:prstGeom prst="straightConnector1">
            <a:avLst/>
          </a:prstGeom>
          <a:ln w="38100">
            <a:solidFill>
              <a:srgbClr val="F87D7A"/>
            </a:solidFill>
            <a:tailEnd type="arrow"/>
          </a:ln>
        </p:spPr>
        <p:style>
          <a:lnRef idx="1">
            <a:schemeClr val="accent1"/>
          </a:lnRef>
          <a:fillRef idx="0">
            <a:schemeClr val="accent1"/>
          </a:fillRef>
          <a:effectRef idx="0">
            <a:schemeClr val="accent1"/>
          </a:effectRef>
          <a:fontRef idx="minor">
            <a:schemeClr val="tx1"/>
          </a:fontRef>
        </p:style>
      </p:cxnSp>
      <p:grpSp>
        <p:nvGrpSpPr>
          <p:cNvPr id="17" name="组合 16"/>
          <p:cNvGrpSpPr/>
          <p:nvPr>
            <p:custDataLst>
              <p:tags r:id="rId15"/>
            </p:custDataLst>
          </p:nvPr>
        </p:nvGrpSpPr>
        <p:grpSpPr>
          <a:xfrm>
            <a:off x="2379328" y="1769404"/>
            <a:ext cx="1828963" cy="526866"/>
            <a:chOff x="2378058" y="1768837"/>
            <a:chExt cx="1829588" cy="527046"/>
          </a:xfrm>
        </p:grpSpPr>
        <p:cxnSp>
          <p:nvCxnSpPr>
            <p:cNvPr id="18" name="直接连接符 41"/>
            <p:cNvCxnSpPr>
              <a:stCxn id="4" idx="1"/>
            </p:cNvCxnSpPr>
            <p:nvPr>
              <p:custDataLst>
                <p:tags r:id="rId54"/>
              </p:custDataLst>
            </p:nvPr>
          </p:nvCxnSpPr>
          <p:spPr>
            <a:xfrm flipH="1">
              <a:off x="2378058" y="1796433"/>
              <a:ext cx="1829588" cy="0"/>
            </a:xfrm>
            <a:prstGeom prst="line">
              <a:avLst/>
            </a:prstGeom>
            <a:ln w="38100">
              <a:solidFill>
                <a:srgbClr val="E46A00"/>
              </a:solidFill>
            </a:ln>
          </p:spPr>
          <p:style>
            <a:lnRef idx="1">
              <a:schemeClr val="accent1"/>
            </a:lnRef>
            <a:fillRef idx="0">
              <a:schemeClr val="accent1"/>
            </a:fillRef>
            <a:effectRef idx="0">
              <a:schemeClr val="accent1"/>
            </a:effectRef>
            <a:fontRef idx="minor">
              <a:schemeClr val="tx1"/>
            </a:fontRef>
          </p:style>
        </p:cxnSp>
        <p:cxnSp>
          <p:nvCxnSpPr>
            <p:cNvPr id="19" name="直接箭头连接符 43"/>
            <p:cNvCxnSpPr>
              <a:endCxn id="9" idx="0"/>
            </p:cNvCxnSpPr>
            <p:nvPr>
              <p:custDataLst>
                <p:tags r:id="rId55"/>
              </p:custDataLst>
            </p:nvPr>
          </p:nvCxnSpPr>
          <p:spPr>
            <a:xfrm flipH="1">
              <a:off x="2379963" y="1768837"/>
              <a:ext cx="0" cy="527046"/>
            </a:xfrm>
            <a:prstGeom prst="straightConnector1">
              <a:avLst/>
            </a:prstGeom>
            <a:ln w="38100">
              <a:solidFill>
                <a:srgbClr val="E46A00"/>
              </a:solidFill>
              <a:tailEnd type="arrow"/>
            </a:ln>
          </p:spPr>
          <p:style>
            <a:lnRef idx="1">
              <a:schemeClr val="accent1"/>
            </a:lnRef>
            <a:fillRef idx="0">
              <a:schemeClr val="accent1"/>
            </a:fillRef>
            <a:effectRef idx="0">
              <a:schemeClr val="accent1"/>
            </a:effectRef>
            <a:fontRef idx="minor">
              <a:schemeClr val="tx1"/>
            </a:fontRef>
          </p:style>
        </p:cxnSp>
      </p:grpSp>
      <p:grpSp>
        <p:nvGrpSpPr>
          <p:cNvPr id="20" name="组合 19"/>
          <p:cNvGrpSpPr/>
          <p:nvPr>
            <p:custDataLst>
              <p:tags r:id="rId16"/>
            </p:custDataLst>
          </p:nvPr>
        </p:nvGrpSpPr>
        <p:grpSpPr>
          <a:xfrm>
            <a:off x="3249187" y="2461338"/>
            <a:ext cx="1024911" cy="953135"/>
            <a:chOff x="3219589" y="2156208"/>
            <a:chExt cx="1025261" cy="953461"/>
          </a:xfrm>
        </p:grpSpPr>
        <p:cxnSp>
          <p:nvCxnSpPr>
            <p:cNvPr id="21" name="直接箭头连接符 51"/>
            <p:cNvCxnSpPr/>
            <p:nvPr>
              <p:custDataLst>
                <p:tags r:id="rId52"/>
              </p:custDataLst>
            </p:nvPr>
          </p:nvCxnSpPr>
          <p:spPr>
            <a:xfrm>
              <a:off x="3219589" y="2647899"/>
              <a:ext cx="1013496" cy="0"/>
            </a:xfrm>
            <a:prstGeom prst="straightConnector1">
              <a:avLst/>
            </a:prstGeom>
            <a:ln w="38100">
              <a:solidFill>
                <a:srgbClr val="080808"/>
              </a:solidFill>
              <a:tailEnd type="arrow"/>
            </a:ln>
          </p:spPr>
          <p:style>
            <a:lnRef idx="1">
              <a:schemeClr val="accent1"/>
            </a:lnRef>
            <a:fillRef idx="0">
              <a:schemeClr val="accent1"/>
            </a:fillRef>
            <a:effectRef idx="0">
              <a:schemeClr val="accent1"/>
            </a:effectRef>
            <a:fontRef idx="minor">
              <a:schemeClr val="tx1"/>
            </a:fontRef>
          </p:style>
        </p:cxnSp>
        <p:sp>
          <p:nvSpPr>
            <p:cNvPr id="22" name="文本框 36"/>
            <p:cNvSpPr txBox="1"/>
            <p:nvPr>
              <p:custDataLst>
                <p:tags r:id="rId53"/>
              </p:custDataLst>
            </p:nvPr>
          </p:nvSpPr>
          <p:spPr>
            <a:xfrm>
              <a:off x="3231355" y="2156208"/>
              <a:ext cx="1013495" cy="953461"/>
            </a:xfrm>
            <a:prstGeom prst="rect">
              <a:avLst/>
            </a:prstGeom>
            <a:noFill/>
          </p:spPr>
          <p:txBody>
            <a:bodyPr wrap="square" rtlCol="0">
              <a:spAutoFit/>
            </a:bodyPr>
            <a:lstStyle/>
            <a:p>
              <a:r>
                <a:rPr lang="zh-CN" altLang="en-US" sz="2800" b="1">
                  <a:solidFill>
                    <a:srgbClr val="C00000"/>
                  </a:solidFill>
                  <a:latin typeface="微软雅黑" panose="020B0503020204020204" charset="-122"/>
                  <a:ea typeface="微软雅黑" panose="020B0503020204020204" charset="-122"/>
                  <a:sym typeface="+mn-ea"/>
                </a:rPr>
                <a:t>交感神经</a:t>
              </a:r>
            </a:p>
          </p:txBody>
        </p:sp>
      </p:grpSp>
      <p:cxnSp>
        <p:nvCxnSpPr>
          <p:cNvPr id="23" name="直接箭头连接符 57"/>
          <p:cNvCxnSpPr>
            <a:stCxn id="9" idx="2"/>
            <a:endCxn id="11" idx="0"/>
          </p:cNvCxnSpPr>
          <p:nvPr>
            <p:custDataLst>
              <p:tags r:id="rId17"/>
            </p:custDataLst>
          </p:nvPr>
        </p:nvCxnSpPr>
        <p:spPr>
          <a:xfrm>
            <a:off x="2381232" y="3249416"/>
            <a:ext cx="17777" cy="539650"/>
          </a:xfrm>
          <a:prstGeom prst="straightConnector1">
            <a:avLst/>
          </a:prstGeom>
          <a:ln w="38100">
            <a:solidFill>
              <a:srgbClr val="E46A00"/>
            </a:solidFill>
            <a:tailEnd type="arrow"/>
          </a:ln>
        </p:spPr>
        <p:style>
          <a:lnRef idx="1">
            <a:schemeClr val="accent1"/>
          </a:lnRef>
          <a:fillRef idx="0">
            <a:schemeClr val="accent1"/>
          </a:fillRef>
          <a:effectRef idx="0">
            <a:schemeClr val="accent1"/>
          </a:effectRef>
          <a:fontRef idx="minor">
            <a:schemeClr val="tx1"/>
          </a:fontRef>
        </p:style>
      </p:cxnSp>
      <p:cxnSp>
        <p:nvCxnSpPr>
          <p:cNvPr id="25" name="直接箭头连接符 91"/>
          <p:cNvCxnSpPr>
            <a:stCxn id="12" idx="3"/>
            <a:endCxn id="8" idx="1"/>
          </p:cNvCxnSpPr>
          <p:nvPr>
            <p:custDataLst>
              <p:tags r:id="rId18"/>
            </p:custDataLst>
          </p:nvPr>
        </p:nvCxnSpPr>
        <p:spPr>
          <a:xfrm>
            <a:off x="3220152" y="5079467"/>
            <a:ext cx="1068507" cy="8253"/>
          </a:xfrm>
          <a:prstGeom prst="straightConnector1">
            <a:avLst/>
          </a:prstGeom>
          <a:ln w="38100">
            <a:solidFill>
              <a:srgbClr val="F87D7A"/>
            </a:solidFill>
            <a:tailEnd type="arrow"/>
          </a:ln>
        </p:spPr>
        <p:style>
          <a:lnRef idx="1">
            <a:schemeClr val="accent1"/>
          </a:lnRef>
          <a:fillRef idx="0">
            <a:schemeClr val="accent1"/>
          </a:fillRef>
          <a:effectRef idx="0">
            <a:schemeClr val="accent1"/>
          </a:effectRef>
          <a:fontRef idx="minor">
            <a:schemeClr val="tx1"/>
          </a:fontRef>
        </p:style>
      </p:cxnSp>
      <p:cxnSp>
        <p:nvCxnSpPr>
          <p:cNvPr id="26" name="直接箭头连接符 96"/>
          <p:cNvCxnSpPr>
            <a:stCxn id="9" idx="1"/>
            <a:endCxn id="10" idx="3"/>
          </p:cNvCxnSpPr>
          <p:nvPr>
            <p:custDataLst>
              <p:tags r:id="rId19"/>
            </p:custDataLst>
          </p:nvPr>
        </p:nvCxnSpPr>
        <p:spPr>
          <a:xfrm flipH="1">
            <a:off x="1110761" y="2773160"/>
            <a:ext cx="400611" cy="0"/>
          </a:xfrm>
          <a:prstGeom prst="straightConnector1">
            <a:avLst/>
          </a:prstGeom>
          <a:ln w="38100">
            <a:solidFill>
              <a:srgbClr val="7030A0"/>
            </a:solidFill>
            <a:tailEnd type="arrow"/>
          </a:ln>
        </p:spPr>
        <p:style>
          <a:lnRef idx="1">
            <a:schemeClr val="accent1"/>
          </a:lnRef>
          <a:fillRef idx="0">
            <a:schemeClr val="accent1"/>
          </a:fillRef>
          <a:effectRef idx="0">
            <a:schemeClr val="accent1"/>
          </a:effectRef>
          <a:fontRef idx="minor">
            <a:schemeClr val="tx1"/>
          </a:fontRef>
        </p:style>
      </p:cxnSp>
      <p:cxnSp>
        <p:nvCxnSpPr>
          <p:cNvPr id="27" name="直接箭头连接符 107"/>
          <p:cNvCxnSpPr/>
          <p:nvPr>
            <p:custDataLst>
              <p:tags r:id="rId20"/>
            </p:custDataLst>
          </p:nvPr>
        </p:nvCxnSpPr>
        <p:spPr>
          <a:xfrm flipH="1">
            <a:off x="627961" y="3303491"/>
            <a:ext cx="0" cy="539407"/>
          </a:xfrm>
          <a:prstGeom prst="straightConnector1">
            <a:avLst/>
          </a:prstGeom>
          <a:ln w="38100">
            <a:solidFill>
              <a:srgbClr val="7030A0"/>
            </a:solidFill>
            <a:tailEnd type="arrow"/>
          </a:ln>
        </p:spPr>
        <p:style>
          <a:lnRef idx="1">
            <a:schemeClr val="accent1"/>
          </a:lnRef>
          <a:fillRef idx="0">
            <a:schemeClr val="accent1"/>
          </a:fillRef>
          <a:effectRef idx="0">
            <a:schemeClr val="accent1"/>
          </a:effectRef>
          <a:fontRef idx="minor">
            <a:schemeClr val="tx1"/>
          </a:fontRef>
        </p:style>
      </p:cxnSp>
      <p:sp>
        <p:nvSpPr>
          <p:cNvPr id="28" name="文本框 36"/>
          <p:cNvSpPr txBox="1"/>
          <p:nvPr>
            <p:custDataLst>
              <p:tags r:id="rId21"/>
            </p:custDataLst>
          </p:nvPr>
        </p:nvSpPr>
        <p:spPr>
          <a:xfrm>
            <a:off x="5206370" y="3221854"/>
            <a:ext cx="1013149" cy="521970"/>
          </a:xfrm>
          <a:prstGeom prst="rect">
            <a:avLst/>
          </a:prstGeom>
          <a:noFill/>
        </p:spPr>
        <p:txBody>
          <a:bodyPr wrap="square" rtlCol="0">
            <a:spAutoFit/>
          </a:bodyPr>
          <a:lstStyle/>
          <a:p>
            <a:r>
              <a:rPr lang="zh-CN" altLang="en-US" sz="2800" b="1">
                <a:solidFill>
                  <a:srgbClr val="002060"/>
                </a:solidFill>
                <a:latin typeface="+mj-ea"/>
                <a:ea typeface="+mj-ea"/>
                <a:sym typeface="+mn-ea"/>
              </a:rPr>
              <a:t>分泌</a:t>
            </a:r>
          </a:p>
        </p:txBody>
      </p:sp>
      <p:sp>
        <p:nvSpPr>
          <p:cNvPr id="29" name="文本框 36"/>
          <p:cNvSpPr txBox="1"/>
          <p:nvPr>
            <p:custDataLst>
              <p:tags r:id="rId22"/>
            </p:custDataLst>
          </p:nvPr>
        </p:nvSpPr>
        <p:spPr>
          <a:xfrm>
            <a:off x="2482567" y="4221333"/>
            <a:ext cx="952324" cy="521970"/>
          </a:xfrm>
          <a:prstGeom prst="rect">
            <a:avLst/>
          </a:prstGeom>
          <a:noFill/>
        </p:spPr>
        <p:txBody>
          <a:bodyPr wrap="square" rtlCol="0">
            <a:spAutoFit/>
          </a:bodyPr>
          <a:lstStyle/>
          <a:p>
            <a:r>
              <a:rPr lang="zh-CN" altLang="en-US" sz="2800" b="1">
                <a:solidFill>
                  <a:srgbClr val="000000"/>
                </a:solidFill>
                <a:latin typeface="+mj-ea"/>
                <a:ea typeface="+mj-ea"/>
                <a:sym typeface="+mn-ea"/>
              </a:rPr>
              <a:t>分泌</a:t>
            </a:r>
          </a:p>
        </p:txBody>
      </p:sp>
      <p:grpSp>
        <p:nvGrpSpPr>
          <p:cNvPr id="30" name="组合 29"/>
          <p:cNvGrpSpPr/>
          <p:nvPr>
            <p:custDataLst>
              <p:tags r:id="rId23"/>
            </p:custDataLst>
          </p:nvPr>
        </p:nvGrpSpPr>
        <p:grpSpPr>
          <a:xfrm>
            <a:off x="6119399" y="2952861"/>
            <a:ext cx="650741" cy="2149410"/>
            <a:chOff x="6090781" y="2647899"/>
            <a:chExt cx="650964" cy="2150144"/>
          </a:xfrm>
        </p:grpSpPr>
        <p:cxnSp>
          <p:nvCxnSpPr>
            <p:cNvPr id="31" name="直接连接符 100"/>
            <p:cNvCxnSpPr/>
            <p:nvPr>
              <p:custDataLst>
                <p:tags r:id="rId49"/>
              </p:custDataLst>
            </p:nvPr>
          </p:nvCxnSpPr>
          <p:spPr>
            <a:xfrm flipV="1">
              <a:off x="6145171" y="4790832"/>
              <a:ext cx="556624" cy="7211"/>
            </a:xfrm>
            <a:prstGeom prst="line">
              <a:avLst/>
            </a:prstGeom>
            <a:ln w="38100">
              <a:solidFill>
                <a:srgbClr val="D300FF"/>
              </a:solidFill>
              <a:prstDash val="dashDot"/>
            </a:ln>
          </p:spPr>
          <p:style>
            <a:lnRef idx="1">
              <a:schemeClr val="accent1"/>
            </a:lnRef>
            <a:fillRef idx="0">
              <a:schemeClr val="accent1"/>
            </a:fillRef>
            <a:effectRef idx="0">
              <a:schemeClr val="accent1"/>
            </a:effectRef>
            <a:fontRef idx="minor">
              <a:schemeClr val="tx1"/>
            </a:fontRef>
          </p:style>
        </p:cxnSp>
        <p:cxnSp>
          <p:nvCxnSpPr>
            <p:cNvPr id="32" name="直接连接符 102"/>
            <p:cNvCxnSpPr/>
            <p:nvPr>
              <p:custDataLst>
                <p:tags r:id="rId50"/>
              </p:custDataLst>
            </p:nvPr>
          </p:nvCxnSpPr>
          <p:spPr>
            <a:xfrm flipH="1" flipV="1">
              <a:off x="6710766" y="2647899"/>
              <a:ext cx="2" cy="2129237"/>
            </a:xfrm>
            <a:prstGeom prst="line">
              <a:avLst/>
            </a:prstGeom>
            <a:ln w="38100">
              <a:solidFill>
                <a:srgbClr val="D300FF"/>
              </a:solidFill>
              <a:prstDash val="dashDot"/>
            </a:ln>
          </p:spPr>
          <p:style>
            <a:lnRef idx="1">
              <a:schemeClr val="accent1"/>
            </a:lnRef>
            <a:fillRef idx="0">
              <a:schemeClr val="accent1"/>
            </a:fillRef>
            <a:effectRef idx="0">
              <a:schemeClr val="accent1"/>
            </a:effectRef>
            <a:fontRef idx="minor">
              <a:schemeClr val="tx1"/>
            </a:fontRef>
          </p:style>
        </p:cxnSp>
        <p:cxnSp>
          <p:nvCxnSpPr>
            <p:cNvPr id="33" name="直接箭头连接符 116"/>
            <p:cNvCxnSpPr/>
            <p:nvPr>
              <p:custDataLst>
                <p:tags r:id="rId51"/>
              </p:custDataLst>
            </p:nvPr>
          </p:nvCxnSpPr>
          <p:spPr>
            <a:xfrm flipH="1">
              <a:off x="6090781" y="2647899"/>
              <a:ext cx="650964" cy="0"/>
            </a:xfrm>
            <a:prstGeom prst="straightConnector1">
              <a:avLst/>
            </a:prstGeom>
            <a:ln w="38100">
              <a:solidFill>
                <a:srgbClr val="D300FF"/>
              </a:solidFill>
              <a:prstDash val="dashDot"/>
              <a:tailEnd type="arrow"/>
            </a:ln>
          </p:spPr>
          <p:style>
            <a:lnRef idx="1">
              <a:schemeClr val="accent1"/>
            </a:lnRef>
            <a:fillRef idx="0">
              <a:schemeClr val="accent1"/>
            </a:fillRef>
            <a:effectRef idx="0">
              <a:schemeClr val="accent1"/>
            </a:effectRef>
            <a:fontRef idx="minor">
              <a:schemeClr val="tx1"/>
            </a:fontRef>
          </p:style>
        </p:cxnSp>
      </p:grpSp>
      <p:sp>
        <p:nvSpPr>
          <p:cNvPr id="34" name="文本框 46"/>
          <p:cNvSpPr txBox="1"/>
          <p:nvPr>
            <p:custDataLst>
              <p:tags r:id="rId24"/>
            </p:custDataLst>
          </p:nvPr>
        </p:nvSpPr>
        <p:spPr>
          <a:xfrm>
            <a:off x="6062347" y="2363924"/>
            <a:ext cx="874658" cy="506730"/>
          </a:xfrm>
          <a:prstGeom prst="rect">
            <a:avLst/>
          </a:prstGeom>
          <a:noFill/>
          <a:ln w="28575">
            <a:noFill/>
            <a:prstDash val="dash"/>
          </a:ln>
        </p:spPr>
        <p:txBody>
          <a:bodyPr wrap="square">
            <a:spAutoFit/>
          </a:bodyPr>
          <a:lstStyle/>
          <a:p>
            <a:pPr algn="ctr">
              <a:lnSpc>
                <a:spcPct val="150000"/>
              </a:lnSpc>
            </a:pPr>
            <a:r>
              <a:rPr lang="en-US" altLang="zh-CN" b="1">
                <a:solidFill>
                  <a:srgbClr val="D300FF"/>
                </a:solidFill>
                <a:latin typeface="Times New Roman" panose="02020603050405020304" pitchFamily="18" charset="0"/>
                <a:ea typeface="楷体" panose="02010609060101010101" pitchFamily="49" charset="-122"/>
                <a:cs typeface="Times New Roman" panose="02020603050405020304" pitchFamily="18" charset="0"/>
                <a:sym typeface="Times New Roman" panose="02020603050405020304" pitchFamily="18" charset="0"/>
              </a:rPr>
              <a:t>(－)</a:t>
            </a:r>
          </a:p>
        </p:txBody>
      </p:sp>
      <p:sp>
        <p:nvSpPr>
          <p:cNvPr id="35" name="TextBox 119"/>
          <p:cNvSpPr txBox="1"/>
          <p:nvPr>
            <p:custDataLst>
              <p:tags r:id="rId25"/>
            </p:custDataLst>
          </p:nvPr>
        </p:nvSpPr>
        <p:spPr>
          <a:xfrm>
            <a:off x="9655993" y="2683920"/>
            <a:ext cx="1895211" cy="521970"/>
          </a:xfrm>
          <a:prstGeom prst="rect">
            <a:avLst/>
          </a:prstGeom>
          <a:solidFill>
            <a:schemeClr val="accent2">
              <a:lumMod val="20000"/>
              <a:lumOff val="80000"/>
            </a:schemeClr>
          </a:solidFill>
          <a:ln>
            <a:solidFill>
              <a:srgbClr val="002060"/>
            </a:solidFill>
          </a:ln>
        </p:spPr>
        <p:txBody>
          <a:bodyPr wrap="square" rtlCol="0">
            <a:spAutoFit/>
          </a:bodyPr>
          <a:lstStyle/>
          <a:p>
            <a:pPr algn="ctr"/>
            <a:r>
              <a:rPr lang="zh-CN" altLang="en-US" sz="2800" b="1">
                <a:solidFill>
                  <a:srgbClr val="000000"/>
                </a:solidFill>
                <a:latin typeface="+mj-ea"/>
                <a:ea typeface="+mj-ea"/>
                <a:cs typeface="+mj-ea"/>
              </a:rPr>
              <a:t>胰岛</a:t>
            </a:r>
            <a:r>
              <a:rPr lang="en-US" altLang="zh-CN" sz="2800" b="1">
                <a:solidFill>
                  <a:srgbClr val="000000"/>
                </a:solidFill>
                <a:latin typeface="+mj-ea"/>
                <a:ea typeface="+mj-ea"/>
                <a:cs typeface="+mj-ea"/>
              </a:rPr>
              <a:t>B</a:t>
            </a:r>
            <a:r>
              <a:rPr lang="zh-CN" altLang="en-US" sz="2800" b="1">
                <a:solidFill>
                  <a:srgbClr val="000000"/>
                </a:solidFill>
                <a:latin typeface="+mj-ea"/>
                <a:ea typeface="+mj-ea"/>
                <a:cs typeface="+mj-ea"/>
              </a:rPr>
              <a:t>细胞</a:t>
            </a:r>
          </a:p>
        </p:txBody>
      </p:sp>
      <p:sp>
        <p:nvSpPr>
          <p:cNvPr id="36" name="TextBox 120"/>
          <p:cNvSpPr txBox="1"/>
          <p:nvPr>
            <p:custDataLst>
              <p:tags r:id="rId26"/>
            </p:custDataLst>
          </p:nvPr>
        </p:nvSpPr>
        <p:spPr>
          <a:xfrm>
            <a:off x="9949285" y="3802832"/>
            <a:ext cx="1394370" cy="521970"/>
          </a:xfrm>
          <a:prstGeom prst="rect">
            <a:avLst/>
          </a:prstGeom>
          <a:solidFill>
            <a:schemeClr val="accent2">
              <a:lumMod val="20000"/>
              <a:lumOff val="80000"/>
            </a:schemeClr>
          </a:solidFill>
          <a:ln>
            <a:solidFill>
              <a:srgbClr val="002060"/>
            </a:solidFill>
          </a:ln>
        </p:spPr>
        <p:txBody>
          <a:bodyPr wrap="square" rtlCol="0">
            <a:spAutoFit/>
          </a:bodyPr>
          <a:lstStyle/>
          <a:p>
            <a:pPr algn="ctr"/>
            <a:r>
              <a:rPr lang="zh-CN" altLang="en-US" sz="2800" b="1">
                <a:solidFill>
                  <a:srgbClr val="000000"/>
                </a:solidFill>
                <a:latin typeface="+mj-ea"/>
                <a:ea typeface="+mj-ea"/>
              </a:rPr>
              <a:t>胰岛素</a:t>
            </a:r>
          </a:p>
        </p:txBody>
      </p:sp>
      <p:cxnSp>
        <p:nvCxnSpPr>
          <p:cNvPr id="37" name="直接箭头连接符 122"/>
          <p:cNvCxnSpPr>
            <a:stCxn id="5" idx="2"/>
            <a:endCxn id="35" idx="0"/>
          </p:cNvCxnSpPr>
          <p:nvPr>
            <p:custDataLst>
              <p:tags r:id="rId27"/>
            </p:custDataLst>
          </p:nvPr>
        </p:nvCxnSpPr>
        <p:spPr>
          <a:xfrm>
            <a:off x="10604234" y="2043929"/>
            <a:ext cx="0" cy="639961"/>
          </a:xfrm>
          <a:prstGeom prst="straightConnector1">
            <a:avLst/>
          </a:prstGeom>
          <a:ln w="3810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38" name="直接箭头连接符 123"/>
          <p:cNvCxnSpPr/>
          <p:nvPr>
            <p:custDataLst>
              <p:tags r:id="rId28"/>
            </p:custDataLst>
          </p:nvPr>
        </p:nvCxnSpPr>
        <p:spPr>
          <a:xfrm flipH="1">
            <a:off x="10574927" y="3206962"/>
            <a:ext cx="0" cy="628516"/>
          </a:xfrm>
          <a:prstGeom prst="straightConnector1">
            <a:avLst/>
          </a:prstGeom>
          <a:ln w="3810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39" name="直接箭头连接符 124"/>
          <p:cNvCxnSpPr/>
          <p:nvPr>
            <p:custDataLst>
              <p:tags r:id="rId29"/>
            </p:custDataLst>
          </p:nvPr>
        </p:nvCxnSpPr>
        <p:spPr>
          <a:xfrm flipH="1">
            <a:off x="10623420" y="4346032"/>
            <a:ext cx="0" cy="506717"/>
          </a:xfrm>
          <a:prstGeom prst="straightConnector1">
            <a:avLst/>
          </a:prstGeom>
          <a:ln w="38100">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40" name="文本框 36"/>
          <p:cNvSpPr txBox="1"/>
          <p:nvPr>
            <p:custDataLst>
              <p:tags r:id="rId30"/>
            </p:custDataLst>
          </p:nvPr>
        </p:nvSpPr>
        <p:spPr>
          <a:xfrm>
            <a:off x="10598452" y="3214435"/>
            <a:ext cx="1013149" cy="521970"/>
          </a:xfrm>
          <a:prstGeom prst="rect">
            <a:avLst/>
          </a:prstGeom>
          <a:noFill/>
        </p:spPr>
        <p:txBody>
          <a:bodyPr wrap="square" rtlCol="0">
            <a:spAutoFit/>
          </a:bodyPr>
          <a:lstStyle/>
          <a:p>
            <a:r>
              <a:rPr lang="zh-CN" altLang="en-US" sz="2800" b="1">
                <a:solidFill>
                  <a:srgbClr val="000000"/>
                </a:solidFill>
                <a:latin typeface="+mj-ea"/>
                <a:ea typeface="+mj-ea"/>
                <a:sym typeface="+mn-ea"/>
              </a:rPr>
              <a:t>分泌</a:t>
            </a:r>
          </a:p>
        </p:txBody>
      </p:sp>
      <p:sp>
        <p:nvSpPr>
          <p:cNvPr id="41" name="矩形: 圆角 34"/>
          <p:cNvSpPr/>
          <p:nvPr>
            <p:custDataLst>
              <p:tags r:id="rId31"/>
            </p:custDataLst>
          </p:nvPr>
        </p:nvSpPr>
        <p:spPr>
          <a:xfrm>
            <a:off x="9764409" y="4852748"/>
            <a:ext cx="1895203" cy="527710"/>
          </a:xfrm>
          <a:prstGeom prst="roundRect">
            <a:avLst>
              <a:gd name="adj" fmla="val 11888"/>
            </a:avLst>
          </a:prstGeom>
          <a:solidFill>
            <a:srgbClr val="92D050"/>
          </a:solidFill>
        </p:spPr>
        <p:style>
          <a:lnRef idx="0">
            <a:schemeClr val="accent2"/>
          </a:lnRef>
          <a:fillRef idx="3">
            <a:schemeClr val="accent2"/>
          </a:fillRef>
          <a:effectRef idx="3">
            <a:schemeClr val="accent2"/>
          </a:effectRef>
          <a:fontRef idx="minor">
            <a:schemeClr val="lt1"/>
          </a:fontRef>
        </p:style>
        <p:txBody>
          <a:bodyPr rtlCol="0" anchor="ctr"/>
          <a:lstStyle/>
          <a:p>
            <a:pPr algn="ctr"/>
            <a:r>
              <a:rPr lang="zh-CN" altLang="en-US" sz="3200" b="1">
                <a:solidFill>
                  <a:srgbClr val="000000"/>
                </a:solidFill>
                <a:latin typeface="+mj-ea"/>
                <a:ea typeface="+mj-ea"/>
                <a:sym typeface="Times New Roman" panose="02020603050405020304" pitchFamily="18" charset="0"/>
              </a:rPr>
              <a:t>血糖降低</a:t>
            </a:r>
          </a:p>
        </p:txBody>
      </p:sp>
      <p:sp>
        <p:nvSpPr>
          <p:cNvPr id="42" name="TextBox 129"/>
          <p:cNvSpPr txBox="1"/>
          <p:nvPr>
            <p:custDataLst>
              <p:tags r:id="rId32"/>
            </p:custDataLst>
          </p:nvPr>
        </p:nvSpPr>
        <p:spPr>
          <a:xfrm>
            <a:off x="6901117" y="2466219"/>
            <a:ext cx="1619752" cy="953135"/>
          </a:xfrm>
          <a:prstGeom prst="rect">
            <a:avLst/>
          </a:prstGeom>
          <a:noFill/>
          <a:ln w="38100">
            <a:solidFill>
              <a:srgbClr val="E46A00"/>
            </a:solidFill>
          </a:ln>
        </p:spPr>
        <p:txBody>
          <a:bodyPr wrap="square" rtlCol="0">
            <a:spAutoFit/>
          </a:bodyPr>
          <a:lstStyle/>
          <a:p>
            <a:pPr algn="ctr"/>
            <a:r>
              <a:rPr lang="zh-CN" altLang="en-US" sz="2800" b="1">
                <a:solidFill>
                  <a:srgbClr val="000000"/>
                </a:solidFill>
                <a:latin typeface="+mj-ea"/>
                <a:ea typeface="+mj-ea"/>
              </a:rPr>
              <a:t>下丘脑</a:t>
            </a:r>
            <a:endParaRPr lang="en-US" altLang="zh-CN" sz="2800" b="1">
              <a:solidFill>
                <a:srgbClr val="000000"/>
              </a:solidFill>
              <a:latin typeface="+mj-ea"/>
              <a:ea typeface="+mj-ea"/>
            </a:endParaRPr>
          </a:p>
          <a:p>
            <a:pPr algn="ctr"/>
            <a:r>
              <a:rPr lang="zh-CN" altLang="en-US" sz="2800" b="1">
                <a:solidFill>
                  <a:srgbClr val="000000"/>
                </a:solidFill>
                <a:latin typeface="+mj-ea"/>
                <a:ea typeface="+mj-ea"/>
              </a:rPr>
              <a:t>另一区域</a:t>
            </a:r>
          </a:p>
        </p:txBody>
      </p:sp>
      <p:grpSp>
        <p:nvGrpSpPr>
          <p:cNvPr id="43" name="组合 42"/>
          <p:cNvGrpSpPr/>
          <p:nvPr>
            <p:custDataLst>
              <p:tags r:id="rId33"/>
            </p:custDataLst>
          </p:nvPr>
        </p:nvGrpSpPr>
        <p:grpSpPr>
          <a:xfrm>
            <a:off x="8384994" y="2454614"/>
            <a:ext cx="1376436" cy="953135"/>
            <a:chOff x="8357149" y="2149482"/>
            <a:chExt cx="1376906" cy="953461"/>
          </a:xfrm>
        </p:grpSpPr>
        <p:cxnSp>
          <p:nvCxnSpPr>
            <p:cNvPr id="44" name="直接箭头连接符 131"/>
            <p:cNvCxnSpPr/>
            <p:nvPr>
              <p:custDataLst>
                <p:tags r:id="rId47"/>
              </p:custDataLst>
            </p:nvPr>
          </p:nvCxnSpPr>
          <p:spPr>
            <a:xfrm>
              <a:off x="8507775" y="2647899"/>
              <a:ext cx="1135512" cy="2331"/>
            </a:xfrm>
            <a:prstGeom prst="straightConnector1">
              <a:avLst/>
            </a:prstGeom>
            <a:ln w="38100">
              <a:solidFill>
                <a:srgbClr val="080808"/>
              </a:solidFill>
              <a:tailEnd type="arrow"/>
            </a:ln>
          </p:spPr>
          <p:style>
            <a:lnRef idx="1">
              <a:schemeClr val="accent1"/>
            </a:lnRef>
            <a:fillRef idx="0">
              <a:schemeClr val="accent1"/>
            </a:fillRef>
            <a:effectRef idx="0">
              <a:schemeClr val="accent1"/>
            </a:effectRef>
            <a:fontRef idx="minor">
              <a:schemeClr val="tx1"/>
            </a:fontRef>
          </p:style>
        </p:cxnSp>
        <p:sp>
          <p:nvSpPr>
            <p:cNvPr id="45" name="文本框 36"/>
            <p:cNvSpPr txBox="1"/>
            <p:nvPr>
              <p:custDataLst>
                <p:tags r:id="rId48"/>
              </p:custDataLst>
            </p:nvPr>
          </p:nvSpPr>
          <p:spPr>
            <a:xfrm>
              <a:off x="8357149" y="2149482"/>
              <a:ext cx="1376906" cy="953461"/>
            </a:xfrm>
            <a:prstGeom prst="rect">
              <a:avLst/>
            </a:prstGeom>
            <a:noFill/>
          </p:spPr>
          <p:txBody>
            <a:bodyPr wrap="square" rtlCol="0">
              <a:spAutoFit/>
            </a:bodyPr>
            <a:lstStyle/>
            <a:p>
              <a:pPr algn="ctr"/>
              <a:r>
                <a:rPr lang="zh-CN" altLang="en-US" sz="2800" b="1">
                  <a:solidFill>
                    <a:srgbClr val="C00000"/>
                  </a:solidFill>
                  <a:latin typeface="微软雅黑" panose="020B0503020204020204" charset="-122"/>
                  <a:ea typeface="微软雅黑" panose="020B0503020204020204" charset="-122"/>
                  <a:sym typeface="+mn-ea"/>
                </a:rPr>
                <a:t>副交感神经</a:t>
              </a:r>
            </a:p>
          </p:txBody>
        </p:sp>
      </p:grpSp>
      <p:grpSp>
        <p:nvGrpSpPr>
          <p:cNvPr id="46" name="组合 45"/>
          <p:cNvGrpSpPr/>
          <p:nvPr>
            <p:custDataLst>
              <p:tags r:id="rId34"/>
            </p:custDataLst>
          </p:nvPr>
        </p:nvGrpSpPr>
        <p:grpSpPr>
          <a:xfrm>
            <a:off x="11528530" y="2943108"/>
            <a:ext cx="397193" cy="2190350"/>
            <a:chOff x="11501760" y="2638142"/>
            <a:chExt cx="397329" cy="2191098"/>
          </a:xfrm>
        </p:grpSpPr>
        <p:cxnSp>
          <p:nvCxnSpPr>
            <p:cNvPr id="47" name="直接连接符 142"/>
            <p:cNvCxnSpPr/>
            <p:nvPr>
              <p:custDataLst>
                <p:tags r:id="rId44"/>
              </p:custDataLst>
            </p:nvPr>
          </p:nvCxnSpPr>
          <p:spPr>
            <a:xfrm>
              <a:off x="11632886" y="4829240"/>
              <a:ext cx="266203" cy="0"/>
            </a:xfrm>
            <a:prstGeom prst="line">
              <a:avLst/>
            </a:prstGeom>
            <a:ln w="38100">
              <a:solidFill>
                <a:srgbClr val="D300FF"/>
              </a:solidFill>
              <a:prstDash val="dashDot"/>
            </a:ln>
          </p:spPr>
          <p:style>
            <a:lnRef idx="1">
              <a:schemeClr val="accent1"/>
            </a:lnRef>
            <a:fillRef idx="0">
              <a:schemeClr val="accent1"/>
            </a:fillRef>
            <a:effectRef idx="0">
              <a:schemeClr val="accent1"/>
            </a:effectRef>
            <a:fontRef idx="minor">
              <a:schemeClr val="tx1"/>
            </a:fontRef>
          </p:style>
        </p:cxnSp>
        <p:cxnSp>
          <p:nvCxnSpPr>
            <p:cNvPr id="48" name="直接连接符 144"/>
            <p:cNvCxnSpPr/>
            <p:nvPr>
              <p:custDataLst>
                <p:tags r:id="rId45"/>
              </p:custDataLst>
            </p:nvPr>
          </p:nvCxnSpPr>
          <p:spPr>
            <a:xfrm flipH="1" flipV="1">
              <a:off x="11899089" y="2638142"/>
              <a:ext cx="0" cy="2174238"/>
            </a:xfrm>
            <a:prstGeom prst="line">
              <a:avLst/>
            </a:prstGeom>
            <a:ln w="38100">
              <a:solidFill>
                <a:srgbClr val="D300FF"/>
              </a:solidFill>
              <a:prstDash val="dashDot"/>
            </a:ln>
          </p:spPr>
          <p:style>
            <a:lnRef idx="1">
              <a:schemeClr val="accent1"/>
            </a:lnRef>
            <a:fillRef idx="0">
              <a:schemeClr val="accent1"/>
            </a:fillRef>
            <a:effectRef idx="0">
              <a:schemeClr val="accent1"/>
            </a:effectRef>
            <a:fontRef idx="minor">
              <a:schemeClr val="tx1"/>
            </a:fontRef>
          </p:style>
        </p:cxnSp>
        <p:cxnSp>
          <p:nvCxnSpPr>
            <p:cNvPr id="49" name="直接箭头连接符 146"/>
            <p:cNvCxnSpPr/>
            <p:nvPr>
              <p:custDataLst>
                <p:tags r:id="rId46"/>
              </p:custDataLst>
            </p:nvPr>
          </p:nvCxnSpPr>
          <p:spPr>
            <a:xfrm flipH="1">
              <a:off x="11501760" y="2640476"/>
              <a:ext cx="397329" cy="0"/>
            </a:xfrm>
            <a:prstGeom prst="straightConnector1">
              <a:avLst/>
            </a:prstGeom>
            <a:ln w="38100">
              <a:solidFill>
                <a:srgbClr val="D300FF"/>
              </a:solidFill>
              <a:prstDash val="dashDot"/>
              <a:tailEnd type="arrow"/>
            </a:ln>
          </p:spPr>
          <p:style>
            <a:lnRef idx="1">
              <a:schemeClr val="accent1"/>
            </a:lnRef>
            <a:fillRef idx="0">
              <a:schemeClr val="accent1"/>
            </a:fillRef>
            <a:effectRef idx="0">
              <a:schemeClr val="accent1"/>
            </a:effectRef>
            <a:fontRef idx="minor">
              <a:schemeClr val="tx1"/>
            </a:fontRef>
          </p:style>
        </p:cxnSp>
      </p:grpSp>
      <p:sp>
        <p:nvSpPr>
          <p:cNvPr id="50" name="文本框 46"/>
          <p:cNvSpPr txBox="1"/>
          <p:nvPr>
            <p:custDataLst>
              <p:tags r:id="rId35"/>
            </p:custDataLst>
          </p:nvPr>
        </p:nvSpPr>
        <p:spPr>
          <a:xfrm>
            <a:off x="11508924" y="2309584"/>
            <a:ext cx="874658" cy="506730"/>
          </a:xfrm>
          <a:prstGeom prst="rect">
            <a:avLst/>
          </a:prstGeom>
          <a:noFill/>
          <a:ln w="28575">
            <a:noFill/>
            <a:prstDash val="dash"/>
          </a:ln>
        </p:spPr>
        <p:txBody>
          <a:bodyPr wrap="square">
            <a:spAutoFit/>
          </a:bodyPr>
          <a:lstStyle/>
          <a:p>
            <a:pPr algn="ctr">
              <a:lnSpc>
                <a:spcPct val="150000"/>
              </a:lnSpc>
            </a:pPr>
            <a:r>
              <a:rPr lang="en-US" altLang="zh-CN" b="1">
                <a:solidFill>
                  <a:srgbClr val="D300FF"/>
                </a:solidFill>
                <a:latin typeface="Times New Roman" panose="02020603050405020304" pitchFamily="18" charset="0"/>
                <a:ea typeface="楷体" panose="02010609060101010101" pitchFamily="49" charset="-122"/>
                <a:cs typeface="Times New Roman" panose="02020603050405020304" pitchFamily="18" charset="0"/>
                <a:sym typeface="Times New Roman" panose="02020603050405020304" pitchFamily="18" charset="0"/>
              </a:rPr>
              <a:t>(－)</a:t>
            </a:r>
          </a:p>
        </p:txBody>
      </p:sp>
      <p:cxnSp>
        <p:nvCxnSpPr>
          <p:cNvPr id="51" name="直接箭头连接符 152"/>
          <p:cNvCxnSpPr/>
          <p:nvPr>
            <p:custDataLst>
              <p:tags r:id="rId36"/>
            </p:custDataLst>
          </p:nvPr>
        </p:nvCxnSpPr>
        <p:spPr>
          <a:xfrm>
            <a:off x="6474150" y="4011042"/>
            <a:ext cx="3401299" cy="0"/>
          </a:xfrm>
          <a:prstGeom prst="straightConnector1">
            <a:avLst/>
          </a:prstGeom>
          <a:ln w="38100">
            <a:solidFill>
              <a:srgbClr val="00B0F0"/>
            </a:solidFill>
            <a:tailEnd type="arrow"/>
          </a:ln>
        </p:spPr>
        <p:style>
          <a:lnRef idx="1">
            <a:schemeClr val="accent1"/>
          </a:lnRef>
          <a:fillRef idx="0">
            <a:schemeClr val="accent1"/>
          </a:fillRef>
          <a:effectRef idx="0">
            <a:schemeClr val="accent1"/>
          </a:effectRef>
          <a:fontRef idx="minor">
            <a:schemeClr val="tx1"/>
          </a:fontRef>
        </p:style>
      </p:cxnSp>
      <p:cxnSp>
        <p:nvCxnSpPr>
          <p:cNvPr id="52" name="直接箭头连接符 154"/>
          <p:cNvCxnSpPr/>
          <p:nvPr>
            <p:custDataLst>
              <p:tags r:id="rId37"/>
            </p:custDataLst>
          </p:nvPr>
        </p:nvCxnSpPr>
        <p:spPr>
          <a:xfrm flipH="1">
            <a:off x="6444377" y="4224671"/>
            <a:ext cx="3247387" cy="0"/>
          </a:xfrm>
          <a:prstGeom prst="straightConnector1">
            <a:avLst/>
          </a:prstGeom>
          <a:ln w="38100">
            <a:solidFill>
              <a:srgbClr val="00B0F0"/>
            </a:solidFill>
            <a:tailEnd type="arrow"/>
          </a:ln>
        </p:spPr>
        <p:style>
          <a:lnRef idx="1">
            <a:schemeClr val="accent1"/>
          </a:lnRef>
          <a:fillRef idx="0">
            <a:schemeClr val="accent1"/>
          </a:fillRef>
          <a:effectRef idx="0">
            <a:schemeClr val="accent1"/>
          </a:effectRef>
          <a:fontRef idx="minor">
            <a:schemeClr val="tx1"/>
          </a:fontRef>
        </p:style>
      </p:cxnSp>
      <p:sp>
        <p:nvSpPr>
          <p:cNvPr id="53" name="文本框 36"/>
          <p:cNvSpPr txBox="1"/>
          <p:nvPr>
            <p:custDataLst>
              <p:tags r:id="rId38"/>
            </p:custDataLst>
          </p:nvPr>
        </p:nvSpPr>
        <p:spPr>
          <a:xfrm>
            <a:off x="6897744" y="4158721"/>
            <a:ext cx="1013149" cy="583565"/>
          </a:xfrm>
          <a:prstGeom prst="rect">
            <a:avLst/>
          </a:prstGeom>
          <a:noFill/>
        </p:spPr>
        <p:txBody>
          <a:bodyPr wrap="square" rtlCol="0">
            <a:spAutoFit/>
          </a:bodyPr>
          <a:lstStyle/>
          <a:p>
            <a:r>
              <a:rPr lang="zh-CN" altLang="en-US" sz="3200" b="1">
                <a:solidFill>
                  <a:srgbClr val="0070C0"/>
                </a:solidFill>
                <a:latin typeface="+mj-ea"/>
                <a:ea typeface="+mj-ea"/>
                <a:sym typeface="+mn-ea"/>
              </a:rPr>
              <a:t>抑制</a:t>
            </a:r>
          </a:p>
        </p:txBody>
      </p:sp>
      <p:sp>
        <p:nvSpPr>
          <p:cNvPr id="54" name="文本框 36"/>
          <p:cNvSpPr txBox="1"/>
          <p:nvPr>
            <p:custDataLst>
              <p:tags r:id="rId39"/>
            </p:custDataLst>
          </p:nvPr>
        </p:nvSpPr>
        <p:spPr>
          <a:xfrm>
            <a:off x="8678615" y="3467038"/>
            <a:ext cx="1013149" cy="583565"/>
          </a:xfrm>
          <a:prstGeom prst="rect">
            <a:avLst/>
          </a:prstGeom>
          <a:noFill/>
        </p:spPr>
        <p:txBody>
          <a:bodyPr wrap="square" rtlCol="0">
            <a:spAutoFit/>
          </a:bodyPr>
          <a:lstStyle/>
          <a:p>
            <a:r>
              <a:rPr lang="zh-CN" altLang="en-US" sz="3200" b="1">
                <a:solidFill>
                  <a:srgbClr val="0070C0"/>
                </a:solidFill>
                <a:latin typeface="+mj-ea"/>
                <a:ea typeface="+mj-ea"/>
                <a:sym typeface="+mn-ea"/>
              </a:rPr>
              <a:t>促进</a:t>
            </a:r>
          </a:p>
        </p:txBody>
      </p:sp>
      <p:grpSp>
        <p:nvGrpSpPr>
          <p:cNvPr id="59" name="组合 58"/>
          <p:cNvGrpSpPr/>
          <p:nvPr>
            <p:custDataLst>
              <p:tags r:id="rId40"/>
            </p:custDataLst>
          </p:nvPr>
        </p:nvGrpSpPr>
        <p:grpSpPr>
          <a:xfrm>
            <a:off x="7710992" y="1769403"/>
            <a:ext cx="1923573" cy="696181"/>
            <a:chOff x="7711544" y="1768837"/>
            <a:chExt cx="1924230" cy="696419"/>
          </a:xfrm>
        </p:grpSpPr>
        <p:cxnSp>
          <p:nvCxnSpPr>
            <p:cNvPr id="60" name="直接连接符 169"/>
            <p:cNvCxnSpPr>
              <a:stCxn id="5" idx="1"/>
            </p:cNvCxnSpPr>
            <p:nvPr>
              <p:custDataLst>
                <p:tags r:id="rId42"/>
              </p:custDataLst>
            </p:nvPr>
          </p:nvCxnSpPr>
          <p:spPr>
            <a:xfrm flipH="1" flipV="1">
              <a:off x="7711544" y="1769472"/>
              <a:ext cx="1924230" cy="10040"/>
            </a:xfrm>
            <a:prstGeom prst="line">
              <a:avLst/>
            </a:prstGeom>
            <a:ln w="38100">
              <a:solidFill>
                <a:srgbClr val="E46A00"/>
              </a:solidFill>
            </a:ln>
          </p:spPr>
          <p:style>
            <a:lnRef idx="1">
              <a:schemeClr val="accent1"/>
            </a:lnRef>
            <a:fillRef idx="0">
              <a:schemeClr val="accent1"/>
            </a:fillRef>
            <a:effectRef idx="0">
              <a:schemeClr val="accent1"/>
            </a:effectRef>
            <a:fontRef idx="minor">
              <a:schemeClr val="tx1"/>
            </a:fontRef>
          </p:style>
        </p:cxnSp>
        <p:cxnSp>
          <p:nvCxnSpPr>
            <p:cNvPr id="61" name="直接箭头连接符 171"/>
            <p:cNvCxnSpPr>
              <a:endCxn id="42" idx="0"/>
            </p:cNvCxnSpPr>
            <p:nvPr>
              <p:custDataLst>
                <p:tags r:id="rId43"/>
              </p:custDataLst>
            </p:nvPr>
          </p:nvCxnSpPr>
          <p:spPr>
            <a:xfrm>
              <a:off x="7712814" y="1768837"/>
              <a:ext cx="1" cy="696419"/>
            </a:xfrm>
            <a:prstGeom prst="straightConnector1">
              <a:avLst/>
            </a:prstGeom>
            <a:ln w="38100">
              <a:solidFill>
                <a:srgbClr val="E46A00"/>
              </a:solidFill>
              <a:tailEnd type="arrow"/>
            </a:ln>
          </p:spPr>
          <p:style>
            <a:lnRef idx="1">
              <a:schemeClr val="accent1"/>
            </a:lnRef>
            <a:fillRef idx="0">
              <a:schemeClr val="accent1"/>
            </a:fillRef>
            <a:effectRef idx="0">
              <a:schemeClr val="accent1"/>
            </a:effectRef>
            <a:fontRef idx="minor">
              <a:schemeClr val="tx1"/>
            </a:fontRef>
          </p:style>
        </p:cxnSp>
      </p:grpSp>
      <p:sp>
        <p:nvSpPr>
          <p:cNvPr id="3" name="文本框 1"/>
          <p:cNvSpPr txBox="1"/>
          <p:nvPr>
            <p:custDataLst>
              <p:tags r:id="rId41"/>
            </p:custDataLst>
          </p:nvPr>
        </p:nvSpPr>
        <p:spPr>
          <a:xfrm>
            <a:off x="1905" y="357505"/>
            <a:ext cx="2062480" cy="803910"/>
          </a:xfrm>
          <a:prstGeom prst="rect">
            <a:avLst/>
          </a:prstGeom>
          <a:noFill/>
        </p:spPr>
        <p:txBody>
          <a:bodyPr wrap="square" rtlCol="0" anchor="t">
            <a:noAutofit/>
          </a:bodyPr>
          <a:lstStyle>
            <a:defPPr>
              <a:defRPr lang="zh-CN"/>
            </a:defPPr>
            <a:lvl1pPr marL="0" algn="l" defTabSz="1200150" rtl="0" eaLnBrk="1" latinLnBrk="0" hangingPunct="1">
              <a:defRPr sz="2360" kern="1200">
                <a:solidFill>
                  <a:schemeClr val="tx1"/>
                </a:solidFill>
                <a:latin typeface="+mn-lt"/>
                <a:ea typeface="+mn-ea"/>
                <a:cs typeface="+mn-cs"/>
              </a:defRPr>
            </a:lvl1pPr>
            <a:lvl2pPr marL="600075" algn="l" defTabSz="1200150" rtl="0" eaLnBrk="1" latinLnBrk="0" hangingPunct="1">
              <a:defRPr sz="2360" kern="1200">
                <a:solidFill>
                  <a:schemeClr val="tx1"/>
                </a:solidFill>
                <a:latin typeface="+mn-lt"/>
                <a:ea typeface="+mn-ea"/>
                <a:cs typeface="+mn-cs"/>
              </a:defRPr>
            </a:lvl2pPr>
            <a:lvl3pPr marL="1200150" algn="l" defTabSz="1200150" rtl="0" eaLnBrk="1" latinLnBrk="0" hangingPunct="1">
              <a:defRPr sz="2360" kern="1200">
                <a:solidFill>
                  <a:schemeClr val="tx1"/>
                </a:solidFill>
                <a:latin typeface="+mn-lt"/>
                <a:ea typeface="+mn-ea"/>
                <a:cs typeface="+mn-cs"/>
              </a:defRPr>
            </a:lvl3pPr>
            <a:lvl4pPr marL="1800225" algn="l" defTabSz="1200150" rtl="0" eaLnBrk="1" latinLnBrk="0" hangingPunct="1">
              <a:defRPr sz="2360" kern="1200">
                <a:solidFill>
                  <a:schemeClr val="tx1"/>
                </a:solidFill>
                <a:latin typeface="+mn-lt"/>
                <a:ea typeface="+mn-ea"/>
                <a:cs typeface="+mn-cs"/>
              </a:defRPr>
            </a:lvl4pPr>
            <a:lvl5pPr marL="2400300" algn="l" defTabSz="1200150" rtl="0" eaLnBrk="1" latinLnBrk="0" hangingPunct="1">
              <a:defRPr sz="2360" kern="1200">
                <a:solidFill>
                  <a:schemeClr val="tx1"/>
                </a:solidFill>
                <a:latin typeface="+mn-lt"/>
                <a:ea typeface="+mn-ea"/>
                <a:cs typeface="+mn-cs"/>
              </a:defRPr>
            </a:lvl5pPr>
            <a:lvl6pPr marL="2999740" algn="l" defTabSz="1200150" rtl="0" eaLnBrk="1" latinLnBrk="0" hangingPunct="1">
              <a:defRPr sz="2360" kern="1200">
                <a:solidFill>
                  <a:schemeClr val="tx1"/>
                </a:solidFill>
                <a:latin typeface="+mn-lt"/>
                <a:ea typeface="+mn-ea"/>
                <a:cs typeface="+mn-cs"/>
              </a:defRPr>
            </a:lvl6pPr>
            <a:lvl7pPr marL="3599815" algn="l" defTabSz="1200150" rtl="0" eaLnBrk="1" latinLnBrk="0" hangingPunct="1">
              <a:defRPr sz="2360" kern="1200">
                <a:solidFill>
                  <a:schemeClr val="tx1"/>
                </a:solidFill>
                <a:latin typeface="+mn-lt"/>
                <a:ea typeface="+mn-ea"/>
                <a:cs typeface="+mn-cs"/>
              </a:defRPr>
            </a:lvl7pPr>
            <a:lvl8pPr marL="4199890" algn="l" defTabSz="1200150" rtl="0" eaLnBrk="1" latinLnBrk="0" hangingPunct="1">
              <a:defRPr sz="2360" kern="1200">
                <a:solidFill>
                  <a:schemeClr val="tx1"/>
                </a:solidFill>
                <a:latin typeface="+mn-lt"/>
                <a:ea typeface="+mn-ea"/>
                <a:cs typeface="+mn-cs"/>
              </a:defRPr>
            </a:lvl8pPr>
            <a:lvl9pPr marL="4799965" algn="l" defTabSz="1200150" rtl="0" eaLnBrk="1" latinLnBrk="0" hangingPunct="1">
              <a:defRPr sz="2360" kern="1200">
                <a:solidFill>
                  <a:schemeClr val="tx1"/>
                </a:solidFill>
                <a:latin typeface="+mn-lt"/>
                <a:ea typeface="+mn-ea"/>
                <a:cs typeface="+mn-cs"/>
              </a:defRPr>
            </a:lvl9pPr>
          </a:lstStyle>
          <a:p>
            <a:pPr algn="l">
              <a:lnSpc>
                <a:spcPct val="120000"/>
              </a:lnSpc>
            </a:pPr>
            <a:r>
              <a:rPr lang="en-US" altLang="zh-CN" sz="2800" b="1">
                <a:solidFill>
                  <a:srgbClr val="0000FF"/>
                </a:solidFill>
                <a:latin typeface="Arial Black" panose="020B0A04020102020204" charset="0"/>
                <a:ea typeface="微软雅黑" panose="020B0503020204020204" charset="-122"/>
                <a:cs typeface="Arial Black" panose="020B0A04020102020204" charset="0"/>
              </a:rPr>
              <a:t>4.</a:t>
            </a:r>
            <a:r>
              <a:rPr lang="zh-CN" altLang="en-US" sz="2800" b="1">
                <a:solidFill>
                  <a:srgbClr val="0000FF"/>
                </a:solidFill>
                <a:latin typeface="Arial Black" panose="020B0A04020102020204" charset="0"/>
                <a:ea typeface="微软雅黑" panose="020B0503020204020204" charset="-122"/>
                <a:cs typeface="Arial Black" panose="020B0A04020102020204" charset="0"/>
              </a:rPr>
              <a:t>血糖平衡的调节过程</a:t>
            </a:r>
          </a:p>
        </p:txBody>
      </p:sp>
      <p:sp>
        <p:nvSpPr>
          <p:cNvPr id="55" name="矩形 54"/>
          <p:cNvSpPr/>
          <p:nvPr/>
        </p:nvSpPr>
        <p:spPr>
          <a:xfrm>
            <a:off x="2064170" y="99264"/>
            <a:ext cx="11656625" cy="1320800"/>
          </a:xfrm>
          <a:prstGeom prst="rect">
            <a:avLst/>
          </a:prstGeom>
        </p:spPr>
        <p:txBody>
          <a:bodyPr wrap="square" lIns="121898" tIns="60948" rIns="121898" bIns="60948">
            <a:spAutoFit/>
          </a:bodyPr>
          <a:lstStyle/>
          <a:p>
            <a:pPr algn="just">
              <a:lnSpc>
                <a:spcPct val="150000"/>
              </a:lnSpc>
              <a:spcAft>
                <a:spcPts val="0"/>
              </a:spcAft>
              <a:tabLst>
                <a:tab pos="2790825" algn="l"/>
              </a:tabLst>
            </a:pPr>
            <a:r>
              <a:rPr lang="en-US" altLang="zh-CN" sz="2600" kern="100" dirty="0">
                <a:solidFill>
                  <a:srgbClr val="262626"/>
                </a:solidFill>
                <a:latin typeface="Times New Roman" panose="02020603050405020304" pitchFamily="18" charset="0"/>
                <a:cs typeface="Courier New" panose="02070309020205020404" pitchFamily="49" charset="0"/>
              </a:rPr>
              <a:t>(1)</a:t>
            </a:r>
            <a:r>
              <a:rPr lang="zh-CN" altLang="zh-CN" sz="2600" kern="100" dirty="0">
                <a:solidFill>
                  <a:srgbClr val="262626"/>
                </a:solidFill>
                <a:latin typeface="Times New Roman" panose="02020603050405020304" pitchFamily="18" charset="0"/>
                <a:cs typeface="Times New Roman" panose="02020603050405020304" pitchFamily="18" charset="0"/>
              </a:rPr>
              <a:t>调节中枢</a:t>
            </a:r>
            <a:r>
              <a:rPr lang="en-US" altLang="zh-CN" sz="2600" kern="100" dirty="0" smtClean="0">
                <a:solidFill>
                  <a:srgbClr val="262626"/>
                </a:solidFill>
                <a:latin typeface="Times New Roman" panose="02020603050405020304" pitchFamily="18" charset="0"/>
                <a:cs typeface="Courier New" panose="02070309020205020404" pitchFamily="49" charset="0"/>
              </a:rPr>
              <a:t>——</a:t>
            </a:r>
            <a:r>
              <a:rPr lang="en-US" altLang="zh-CN" sz="2600" kern="100" dirty="0" smtClean="0">
                <a:solidFill>
                  <a:srgbClr val="262626"/>
                </a:solidFill>
                <a:latin typeface="Times New Roman" panose="02020603050405020304" pitchFamily="18" charset="0"/>
                <a:ea typeface="微软雅黑" panose="020B0503020204020204" charset="-122"/>
                <a:cs typeface="Courier New" panose="02070309020205020404" pitchFamily="49" charset="0"/>
                <a:sym typeface="Times New Roman" panose="02020603050405020304" pitchFamily="18" charset="0"/>
              </a:rPr>
              <a:t>________</a:t>
            </a:r>
            <a:endParaRPr lang="zh-CN" altLang="zh-CN" sz="2600" kern="100" dirty="0">
              <a:latin typeface="Times New Roman" panose="02020603050405020304" pitchFamily="18" charset="0"/>
              <a:ea typeface="微软雅黑" panose="020B0503020204020204" charset="-122"/>
              <a:cs typeface="Courier New" panose="02070309020205020404" pitchFamily="49" charset="0"/>
              <a:sym typeface="Times New Roman" panose="02020603050405020304" pitchFamily="18" charset="0"/>
            </a:endParaRPr>
          </a:p>
          <a:p>
            <a:pPr algn="just">
              <a:lnSpc>
                <a:spcPct val="150000"/>
              </a:lnSpc>
              <a:spcAft>
                <a:spcPts val="0"/>
              </a:spcAft>
              <a:tabLst>
                <a:tab pos="2790825" algn="l"/>
              </a:tabLst>
            </a:pPr>
            <a:r>
              <a:rPr lang="en-US" altLang="zh-CN" sz="2600" kern="100" dirty="0">
                <a:solidFill>
                  <a:srgbClr val="262626"/>
                </a:solidFill>
                <a:latin typeface="Times New Roman" panose="02020603050405020304" pitchFamily="18" charset="0"/>
                <a:cs typeface="Courier New" panose="02070309020205020404" pitchFamily="49" charset="0"/>
              </a:rPr>
              <a:t>(2)</a:t>
            </a:r>
            <a:r>
              <a:rPr lang="zh-CN" altLang="zh-CN" sz="2600" kern="100" dirty="0">
                <a:solidFill>
                  <a:srgbClr val="262626"/>
                </a:solidFill>
                <a:latin typeface="Times New Roman" panose="02020603050405020304" pitchFamily="18" charset="0"/>
                <a:cs typeface="Times New Roman" panose="02020603050405020304" pitchFamily="18" charset="0"/>
              </a:rPr>
              <a:t>调节方式</a:t>
            </a:r>
            <a:r>
              <a:rPr lang="en-US" altLang="zh-CN" sz="2600" kern="100" dirty="0" smtClean="0">
                <a:solidFill>
                  <a:srgbClr val="262626"/>
                </a:solidFill>
                <a:latin typeface="Times New Roman" panose="02020603050405020304" pitchFamily="18" charset="0"/>
                <a:cs typeface="Courier New" panose="02070309020205020404" pitchFamily="49" charset="0"/>
              </a:rPr>
              <a:t>——</a:t>
            </a:r>
            <a:r>
              <a:rPr lang="en-US" altLang="zh-CN" sz="2600" kern="100" dirty="0" smtClean="0">
                <a:solidFill>
                  <a:srgbClr val="262626"/>
                </a:solidFill>
                <a:latin typeface="Times New Roman" panose="02020603050405020304" pitchFamily="18" charset="0"/>
                <a:ea typeface="微软雅黑" panose="020B0503020204020204" charset="-122"/>
                <a:cs typeface="Courier New" panose="02070309020205020404" pitchFamily="49" charset="0"/>
                <a:sym typeface="Times New Roman" panose="02020603050405020304" pitchFamily="18" charset="0"/>
              </a:rPr>
              <a:t>_________</a:t>
            </a:r>
            <a:endParaRPr lang="zh-CN" altLang="zh-CN" sz="1050" kern="100" dirty="0">
              <a:effectLst/>
              <a:latin typeface="宋体" panose="02010600030101010101" pitchFamily="2" charset="-122"/>
              <a:ea typeface="宋体" panose="02010600030101010101" pitchFamily="2" charset="-122"/>
              <a:cs typeface="Courier New" panose="02070309020205020404" pitchFamily="49" charset="0"/>
            </a:endParaRPr>
          </a:p>
        </p:txBody>
      </p:sp>
      <p:sp>
        <p:nvSpPr>
          <p:cNvPr id="56" name="矩形 55"/>
          <p:cNvSpPr/>
          <p:nvPr/>
        </p:nvSpPr>
        <p:spPr>
          <a:xfrm>
            <a:off x="4877150" y="237038"/>
            <a:ext cx="1184940" cy="492443"/>
          </a:xfrm>
          <a:prstGeom prst="rect">
            <a:avLst/>
          </a:prstGeom>
        </p:spPr>
        <p:txBody>
          <a:bodyPr wrap="none">
            <a:spAutoFit/>
          </a:bodyPr>
          <a:lstStyle/>
          <a:p>
            <a:r>
              <a:rPr lang="zh-CN" altLang="zh-CN" sz="2600" kern="100">
                <a:solidFill>
                  <a:srgbClr val="C00000"/>
                </a:solidFill>
                <a:latin typeface="Times New Roman" panose="02020603050405020304" pitchFamily="18" charset="0"/>
                <a:ea typeface="微软雅黑" panose="020B0503020204020204" charset="-122"/>
                <a:cs typeface="Times New Roman" panose="02020603050405020304" pitchFamily="18" charset="0"/>
                <a:sym typeface="Times New Roman" panose="02020603050405020304" pitchFamily="18" charset="0"/>
              </a:rPr>
              <a:t>下丘脑</a:t>
            </a:r>
            <a:endParaRPr lang="zh-CN" altLang="en-US" sz="2600">
              <a:solidFill>
                <a:srgbClr val="C00000"/>
              </a:solidFill>
              <a:latin typeface="Times New Roman" panose="02020603050405020304" pitchFamily="18" charset="0"/>
              <a:ea typeface="微软雅黑" panose="020B0503020204020204" charset="-122"/>
              <a:sym typeface="Times New Roman" panose="02020603050405020304" pitchFamily="18" charset="0"/>
            </a:endParaRPr>
          </a:p>
        </p:txBody>
      </p:sp>
      <p:sp>
        <p:nvSpPr>
          <p:cNvPr id="57" name="矩形 56"/>
          <p:cNvSpPr/>
          <p:nvPr/>
        </p:nvSpPr>
        <p:spPr>
          <a:xfrm>
            <a:off x="4659123" y="808352"/>
            <a:ext cx="5796280" cy="491490"/>
          </a:xfrm>
          <a:prstGeom prst="rect">
            <a:avLst/>
          </a:prstGeom>
        </p:spPr>
        <p:txBody>
          <a:bodyPr wrap="none">
            <a:spAutoFit/>
          </a:bodyPr>
          <a:lstStyle/>
          <a:p>
            <a:r>
              <a:rPr lang="zh-CN" altLang="en-US" sz="2600" dirty="0">
                <a:solidFill>
                  <a:srgbClr val="C00000"/>
                </a:solidFill>
                <a:latin typeface="Times New Roman" panose="02020603050405020304" pitchFamily="18" charset="0"/>
                <a:ea typeface="微软雅黑" panose="020B0503020204020204" charset="-122"/>
                <a:sym typeface="Times New Roman" panose="02020603050405020304" pitchFamily="18" charset="0"/>
              </a:rPr>
              <a:t>以体液调节方式为主，其次受神经调节</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up)">
                                      <p:cBhvr>
                                        <p:cTn id="15" dur="500"/>
                                        <p:tgtEl>
                                          <p:spTgt spid="14"/>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up)">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wipe(up)">
                                      <p:cBhvr>
                                        <p:cTn id="23" dur="500"/>
                                        <p:tgtEl>
                                          <p:spTgt spid="15"/>
                                        </p:tgtEl>
                                      </p:cBhvr>
                                    </p:animEffect>
                                  </p:childTnLst>
                                </p:cTn>
                              </p:par>
                              <p:par>
                                <p:cTn id="24" presetID="22" presetClass="entr" presetSubtype="1" fill="hold" grpId="0" nodeType="withEffect">
                                  <p:stCondLst>
                                    <p:cond delay="0"/>
                                  </p:stCondLst>
                                  <p:childTnLst>
                                    <p:set>
                                      <p:cBhvr>
                                        <p:cTn id="25" dur="1" fill="hold">
                                          <p:stCondLst>
                                            <p:cond delay="0"/>
                                          </p:stCondLst>
                                        </p:cTn>
                                        <p:tgtEl>
                                          <p:spTgt spid="28"/>
                                        </p:tgtEl>
                                        <p:attrNameLst>
                                          <p:attrName>style.visibility</p:attrName>
                                        </p:attrNameLst>
                                      </p:cBhvr>
                                      <p:to>
                                        <p:strVal val="visible"/>
                                      </p:to>
                                    </p:set>
                                    <p:animEffect transition="in" filter="wipe(up)">
                                      <p:cBhvr>
                                        <p:cTn id="26" dur="500"/>
                                        <p:tgtEl>
                                          <p:spTgt spid="28"/>
                                        </p:tgtEl>
                                      </p:cBhvr>
                                    </p:animEffect>
                                  </p:childTnLst>
                                </p:cTn>
                              </p:par>
                              <p:par>
                                <p:cTn id="27" presetID="22" presetClass="entr" presetSubtype="1" fill="hold" grpId="0" nodeType="with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wipe(up)">
                                      <p:cBhvr>
                                        <p:cTn id="29" dur="500"/>
                                        <p:tgtEl>
                                          <p:spTgt spid="7"/>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1" fill="hold" nodeType="click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wipe(up)">
                                      <p:cBhvr>
                                        <p:cTn id="34" dur="500"/>
                                        <p:tgtEl>
                                          <p:spTgt spid="16"/>
                                        </p:tgtEl>
                                      </p:cBhvr>
                                    </p:animEffect>
                                  </p:childTnLst>
                                </p:cTn>
                              </p:par>
                              <p:par>
                                <p:cTn id="35" presetID="22" presetClass="entr" presetSubtype="1" fill="hold" grpId="0" nodeType="with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wipe(up)">
                                      <p:cBhvr>
                                        <p:cTn id="37" dur="5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30"/>
                                        </p:tgtEl>
                                        <p:attrNameLst>
                                          <p:attrName>style.visibility</p:attrName>
                                        </p:attrNameLst>
                                      </p:cBhvr>
                                      <p:to>
                                        <p:strVal val="visible"/>
                                      </p:to>
                                    </p:set>
                                    <p:animEffect transition="in" filter="wipe(down)">
                                      <p:cBhvr>
                                        <p:cTn id="42" dur="500"/>
                                        <p:tgtEl>
                                          <p:spTgt spid="30"/>
                                        </p:tgtEl>
                                      </p:cBhvr>
                                    </p:animEffect>
                                  </p:childTnLst>
                                </p:cTn>
                              </p:par>
                            </p:childTnLst>
                          </p:cTn>
                        </p:par>
                      </p:childTnLst>
                    </p:cTn>
                  </p:par>
                  <p:par>
                    <p:cTn id="43" fill="hold">
                      <p:stCondLst>
                        <p:cond delay="indefinite"/>
                      </p:stCondLst>
                      <p:childTnLst>
                        <p:par>
                          <p:cTn id="44" fill="hold">
                            <p:stCondLst>
                              <p:cond delay="0"/>
                            </p:stCondLst>
                            <p:childTnLst>
                              <p:par>
                                <p:cTn id="45" presetID="2" presetClass="entr" presetSubtype="6" fill="hold" grpId="0" nodeType="clickEffect">
                                  <p:stCondLst>
                                    <p:cond delay="0"/>
                                  </p:stCondLst>
                                  <p:childTnLst>
                                    <p:set>
                                      <p:cBhvr>
                                        <p:cTn id="46" dur="1" fill="hold">
                                          <p:stCondLst>
                                            <p:cond delay="0"/>
                                          </p:stCondLst>
                                        </p:cTn>
                                        <p:tgtEl>
                                          <p:spTgt spid="34"/>
                                        </p:tgtEl>
                                        <p:attrNameLst>
                                          <p:attrName>style.visibility</p:attrName>
                                        </p:attrNameLst>
                                      </p:cBhvr>
                                      <p:to>
                                        <p:strVal val="visible"/>
                                      </p:to>
                                    </p:set>
                                    <p:anim calcmode="lin" valueType="num">
                                      <p:cBhvr additive="base">
                                        <p:cTn id="47" dur="500" fill="hold"/>
                                        <p:tgtEl>
                                          <p:spTgt spid="34"/>
                                        </p:tgtEl>
                                        <p:attrNameLst>
                                          <p:attrName>ppt_x</p:attrName>
                                        </p:attrNameLst>
                                      </p:cBhvr>
                                      <p:tavLst>
                                        <p:tav tm="0">
                                          <p:val>
                                            <p:strVal val="1+#ppt_w/2"/>
                                          </p:val>
                                        </p:tav>
                                        <p:tav tm="100000">
                                          <p:val>
                                            <p:strVal val="#ppt_x"/>
                                          </p:val>
                                        </p:tav>
                                      </p:tavLst>
                                    </p:anim>
                                    <p:anim calcmode="lin" valueType="num">
                                      <p:cBhvr additive="base">
                                        <p:cTn id="48"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2" presetClass="entr" presetSubtype="2" fill="hold" nodeType="clickEffect">
                                  <p:stCondLst>
                                    <p:cond delay="0"/>
                                  </p:stCondLst>
                                  <p:childTnLst>
                                    <p:set>
                                      <p:cBhvr>
                                        <p:cTn id="52" dur="1" fill="hold">
                                          <p:stCondLst>
                                            <p:cond delay="0"/>
                                          </p:stCondLst>
                                        </p:cTn>
                                        <p:tgtEl>
                                          <p:spTgt spid="17"/>
                                        </p:tgtEl>
                                        <p:attrNameLst>
                                          <p:attrName>style.visibility</p:attrName>
                                        </p:attrNameLst>
                                      </p:cBhvr>
                                      <p:to>
                                        <p:strVal val="visible"/>
                                      </p:to>
                                    </p:set>
                                    <p:animEffect transition="in" filter="wipe(right)">
                                      <p:cBhvr>
                                        <p:cTn id="53" dur="500"/>
                                        <p:tgtEl>
                                          <p:spTgt spid="17"/>
                                        </p:tgtEl>
                                      </p:cBhvr>
                                    </p:animEffect>
                                  </p:childTnLst>
                                </p:cTn>
                              </p:par>
                            </p:childTnLst>
                          </p:cTn>
                        </p:par>
                        <p:par>
                          <p:cTn id="54" fill="hold">
                            <p:stCondLst>
                              <p:cond delay="500"/>
                            </p:stCondLst>
                            <p:childTnLst>
                              <p:par>
                                <p:cTn id="55" presetID="10" presetClass="entr" presetSubtype="0" fill="hold" grpId="0" nodeType="afterEffect">
                                  <p:stCondLst>
                                    <p:cond delay="0"/>
                                  </p:stCondLst>
                                  <p:childTnLst>
                                    <p:set>
                                      <p:cBhvr>
                                        <p:cTn id="56" dur="1" fill="hold">
                                          <p:stCondLst>
                                            <p:cond delay="0"/>
                                          </p:stCondLst>
                                        </p:cTn>
                                        <p:tgtEl>
                                          <p:spTgt spid="9"/>
                                        </p:tgtEl>
                                        <p:attrNameLst>
                                          <p:attrName>style.visibility</p:attrName>
                                        </p:attrNameLst>
                                      </p:cBhvr>
                                      <p:to>
                                        <p:strVal val="visible"/>
                                      </p:to>
                                    </p:set>
                                    <p:animEffect transition="in" filter="fade">
                                      <p:cBhvr>
                                        <p:cTn id="57" dur="500"/>
                                        <p:tgtEl>
                                          <p:spTgt spid="9"/>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nodeType="clickEffect">
                                  <p:stCondLst>
                                    <p:cond delay="0"/>
                                  </p:stCondLst>
                                  <p:childTnLst>
                                    <p:set>
                                      <p:cBhvr>
                                        <p:cTn id="61" dur="1" fill="hold">
                                          <p:stCondLst>
                                            <p:cond delay="0"/>
                                          </p:stCondLst>
                                        </p:cTn>
                                        <p:tgtEl>
                                          <p:spTgt spid="20"/>
                                        </p:tgtEl>
                                        <p:attrNameLst>
                                          <p:attrName>style.visibility</p:attrName>
                                        </p:attrNameLst>
                                      </p:cBhvr>
                                      <p:to>
                                        <p:strVal val="visible"/>
                                      </p:to>
                                    </p:set>
                                    <p:animEffect transition="in" filter="wipe(left)">
                                      <p:cBhvr>
                                        <p:cTn id="62" dur="500"/>
                                        <p:tgtEl>
                                          <p:spTgt spid="20"/>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1" fill="hold" nodeType="clickEffect">
                                  <p:stCondLst>
                                    <p:cond delay="0"/>
                                  </p:stCondLst>
                                  <p:childTnLst>
                                    <p:set>
                                      <p:cBhvr>
                                        <p:cTn id="66" dur="1" fill="hold">
                                          <p:stCondLst>
                                            <p:cond delay="0"/>
                                          </p:stCondLst>
                                        </p:cTn>
                                        <p:tgtEl>
                                          <p:spTgt spid="23"/>
                                        </p:tgtEl>
                                        <p:attrNameLst>
                                          <p:attrName>style.visibility</p:attrName>
                                        </p:attrNameLst>
                                      </p:cBhvr>
                                      <p:to>
                                        <p:strVal val="visible"/>
                                      </p:to>
                                    </p:set>
                                    <p:animEffect transition="in" filter="wipe(up)">
                                      <p:cBhvr>
                                        <p:cTn id="67" dur="500"/>
                                        <p:tgtEl>
                                          <p:spTgt spid="23"/>
                                        </p:tgtEl>
                                      </p:cBhvr>
                                    </p:animEffect>
                                  </p:childTnLst>
                                </p:cTn>
                              </p:par>
                              <p:par>
                                <p:cTn id="68" presetID="22" presetClass="entr" presetSubtype="1" fill="hold" grpId="0" nodeType="withEffect">
                                  <p:stCondLst>
                                    <p:cond delay="0"/>
                                  </p:stCondLst>
                                  <p:childTnLst>
                                    <p:set>
                                      <p:cBhvr>
                                        <p:cTn id="69" dur="1" fill="hold">
                                          <p:stCondLst>
                                            <p:cond delay="0"/>
                                          </p:stCondLst>
                                        </p:cTn>
                                        <p:tgtEl>
                                          <p:spTgt spid="11"/>
                                        </p:tgtEl>
                                        <p:attrNameLst>
                                          <p:attrName>style.visibility</p:attrName>
                                        </p:attrNameLst>
                                      </p:cBhvr>
                                      <p:to>
                                        <p:strVal val="visible"/>
                                      </p:to>
                                    </p:set>
                                    <p:animEffect transition="in" filter="wipe(up)">
                                      <p:cBhvr>
                                        <p:cTn id="70" dur="500"/>
                                        <p:tgtEl>
                                          <p:spTgt spid="11"/>
                                        </p:tgtEl>
                                      </p:cBhvr>
                                    </p:animEffect>
                                  </p:childTnLst>
                                </p:cTn>
                              </p:par>
                            </p:childTnLst>
                          </p:cTn>
                        </p:par>
                      </p:childTnLst>
                    </p:cTn>
                  </p:par>
                  <p:par>
                    <p:cTn id="71" fill="hold">
                      <p:stCondLst>
                        <p:cond delay="indefinite"/>
                      </p:stCondLst>
                      <p:childTnLst>
                        <p:par>
                          <p:cTn id="72" fill="hold">
                            <p:stCondLst>
                              <p:cond delay="0"/>
                            </p:stCondLst>
                            <p:childTnLst>
                              <p:par>
                                <p:cTn id="73" presetID="22" presetClass="entr" presetSubtype="1" fill="hold" nodeType="clickEffect">
                                  <p:stCondLst>
                                    <p:cond delay="0"/>
                                  </p:stCondLst>
                                  <p:childTnLst>
                                    <p:set>
                                      <p:cBhvr>
                                        <p:cTn id="74" dur="1" fill="hold">
                                          <p:stCondLst>
                                            <p:cond delay="0"/>
                                          </p:stCondLst>
                                        </p:cTn>
                                        <p:tgtEl>
                                          <p:spTgt spid="24"/>
                                        </p:tgtEl>
                                        <p:attrNameLst>
                                          <p:attrName>style.visibility</p:attrName>
                                        </p:attrNameLst>
                                      </p:cBhvr>
                                      <p:to>
                                        <p:strVal val="visible"/>
                                      </p:to>
                                    </p:set>
                                    <p:animEffect transition="in" filter="wipe(up)">
                                      <p:cBhvr>
                                        <p:cTn id="75" dur="500"/>
                                        <p:tgtEl>
                                          <p:spTgt spid="24"/>
                                        </p:tgtEl>
                                      </p:cBhvr>
                                    </p:animEffect>
                                  </p:childTnLst>
                                </p:cTn>
                              </p:par>
                              <p:par>
                                <p:cTn id="76" presetID="22" presetClass="entr" presetSubtype="1" fill="hold" grpId="0" nodeType="withEffect">
                                  <p:stCondLst>
                                    <p:cond delay="0"/>
                                  </p:stCondLst>
                                  <p:childTnLst>
                                    <p:set>
                                      <p:cBhvr>
                                        <p:cTn id="77" dur="1" fill="hold">
                                          <p:stCondLst>
                                            <p:cond delay="0"/>
                                          </p:stCondLst>
                                        </p:cTn>
                                        <p:tgtEl>
                                          <p:spTgt spid="29"/>
                                        </p:tgtEl>
                                        <p:attrNameLst>
                                          <p:attrName>style.visibility</p:attrName>
                                        </p:attrNameLst>
                                      </p:cBhvr>
                                      <p:to>
                                        <p:strVal val="visible"/>
                                      </p:to>
                                    </p:set>
                                    <p:animEffect transition="in" filter="wipe(up)">
                                      <p:cBhvr>
                                        <p:cTn id="78" dur="500"/>
                                        <p:tgtEl>
                                          <p:spTgt spid="29"/>
                                        </p:tgtEl>
                                      </p:cBhvr>
                                    </p:animEffect>
                                  </p:childTnLst>
                                </p:cTn>
                              </p:par>
                              <p:par>
                                <p:cTn id="79" presetID="22" presetClass="entr" presetSubtype="1" fill="hold" grpId="0" nodeType="withEffect">
                                  <p:stCondLst>
                                    <p:cond delay="0"/>
                                  </p:stCondLst>
                                  <p:childTnLst>
                                    <p:set>
                                      <p:cBhvr>
                                        <p:cTn id="80" dur="1" fill="hold">
                                          <p:stCondLst>
                                            <p:cond delay="0"/>
                                          </p:stCondLst>
                                        </p:cTn>
                                        <p:tgtEl>
                                          <p:spTgt spid="12"/>
                                        </p:tgtEl>
                                        <p:attrNameLst>
                                          <p:attrName>style.visibility</p:attrName>
                                        </p:attrNameLst>
                                      </p:cBhvr>
                                      <p:to>
                                        <p:strVal val="visible"/>
                                      </p:to>
                                    </p:set>
                                    <p:animEffect transition="in" filter="wipe(up)">
                                      <p:cBhvr>
                                        <p:cTn id="81" dur="500"/>
                                        <p:tgtEl>
                                          <p:spTgt spid="12"/>
                                        </p:tgtEl>
                                      </p:cBhvr>
                                    </p:animEffect>
                                  </p:childTnLst>
                                </p:cTn>
                              </p:par>
                            </p:childTnLst>
                          </p:cTn>
                        </p:par>
                      </p:childTnLst>
                    </p:cTn>
                  </p:par>
                  <p:par>
                    <p:cTn id="82" fill="hold">
                      <p:stCondLst>
                        <p:cond delay="indefinite"/>
                      </p:stCondLst>
                      <p:childTnLst>
                        <p:par>
                          <p:cTn id="83" fill="hold">
                            <p:stCondLst>
                              <p:cond delay="0"/>
                            </p:stCondLst>
                            <p:childTnLst>
                              <p:par>
                                <p:cTn id="84" presetID="22" presetClass="entr" presetSubtype="8" fill="hold" nodeType="clickEffect">
                                  <p:stCondLst>
                                    <p:cond delay="0"/>
                                  </p:stCondLst>
                                  <p:childTnLst>
                                    <p:set>
                                      <p:cBhvr>
                                        <p:cTn id="85" dur="1" fill="hold">
                                          <p:stCondLst>
                                            <p:cond delay="0"/>
                                          </p:stCondLst>
                                        </p:cTn>
                                        <p:tgtEl>
                                          <p:spTgt spid="25"/>
                                        </p:tgtEl>
                                        <p:attrNameLst>
                                          <p:attrName>style.visibility</p:attrName>
                                        </p:attrNameLst>
                                      </p:cBhvr>
                                      <p:to>
                                        <p:strVal val="visible"/>
                                      </p:to>
                                    </p:set>
                                    <p:animEffect transition="in" filter="wipe(left)">
                                      <p:cBhvr>
                                        <p:cTn id="86" dur="500"/>
                                        <p:tgtEl>
                                          <p:spTgt spid="25"/>
                                        </p:tgtEl>
                                      </p:cBhvr>
                                    </p:animEffect>
                                  </p:childTnLst>
                                </p:cTn>
                              </p:par>
                            </p:childTnLst>
                          </p:cTn>
                        </p:par>
                      </p:childTnLst>
                    </p:cTn>
                  </p:par>
                  <p:par>
                    <p:cTn id="87" fill="hold">
                      <p:stCondLst>
                        <p:cond delay="indefinite"/>
                      </p:stCondLst>
                      <p:childTnLst>
                        <p:par>
                          <p:cTn id="88" fill="hold">
                            <p:stCondLst>
                              <p:cond delay="0"/>
                            </p:stCondLst>
                            <p:childTnLst>
                              <p:par>
                                <p:cTn id="89" presetID="22" presetClass="entr" presetSubtype="2" fill="hold" nodeType="clickEffect">
                                  <p:stCondLst>
                                    <p:cond delay="0"/>
                                  </p:stCondLst>
                                  <p:childTnLst>
                                    <p:set>
                                      <p:cBhvr>
                                        <p:cTn id="90" dur="1" fill="hold">
                                          <p:stCondLst>
                                            <p:cond delay="0"/>
                                          </p:stCondLst>
                                        </p:cTn>
                                        <p:tgtEl>
                                          <p:spTgt spid="26"/>
                                        </p:tgtEl>
                                        <p:attrNameLst>
                                          <p:attrName>style.visibility</p:attrName>
                                        </p:attrNameLst>
                                      </p:cBhvr>
                                      <p:to>
                                        <p:strVal val="visible"/>
                                      </p:to>
                                    </p:set>
                                    <p:animEffect transition="in" filter="wipe(right)">
                                      <p:cBhvr>
                                        <p:cTn id="91" dur="500"/>
                                        <p:tgtEl>
                                          <p:spTgt spid="26"/>
                                        </p:tgtEl>
                                      </p:cBhvr>
                                    </p:animEffect>
                                  </p:childTnLst>
                                </p:cTn>
                              </p:par>
                              <p:par>
                                <p:cTn id="92" presetID="22" presetClass="entr" presetSubtype="2" fill="hold" grpId="0" nodeType="withEffect">
                                  <p:stCondLst>
                                    <p:cond delay="0"/>
                                  </p:stCondLst>
                                  <p:childTnLst>
                                    <p:set>
                                      <p:cBhvr>
                                        <p:cTn id="93" dur="1" fill="hold">
                                          <p:stCondLst>
                                            <p:cond delay="0"/>
                                          </p:stCondLst>
                                        </p:cTn>
                                        <p:tgtEl>
                                          <p:spTgt spid="10"/>
                                        </p:tgtEl>
                                        <p:attrNameLst>
                                          <p:attrName>style.visibility</p:attrName>
                                        </p:attrNameLst>
                                      </p:cBhvr>
                                      <p:to>
                                        <p:strVal val="visible"/>
                                      </p:to>
                                    </p:set>
                                    <p:animEffect transition="in" filter="wipe(right)">
                                      <p:cBhvr>
                                        <p:cTn id="94" dur="500"/>
                                        <p:tgtEl>
                                          <p:spTgt spid="10"/>
                                        </p:tgtEl>
                                      </p:cBhvr>
                                    </p:animEffect>
                                  </p:childTnLst>
                                </p:cTn>
                              </p:par>
                            </p:childTnLst>
                          </p:cTn>
                        </p:par>
                      </p:childTnLst>
                    </p:cTn>
                  </p:par>
                  <p:par>
                    <p:cTn id="95" fill="hold">
                      <p:stCondLst>
                        <p:cond delay="indefinite"/>
                      </p:stCondLst>
                      <p:childTnLst>
                        <p:par>
                          <p:cTn id="96" fill="hold">
                            <p:stCondLst>
                              <p:cond delay="0"/>
                            </p:stCondLst>
                            <p:childTnLst>
                              <p:par>
                                <p:cTn id="97" presetID="22" presetClass="entr" presetSubtype="1" fill="hold" nodeType="clickEffect">
                                  <p:stCondLst>
                                    <p:cond delay="0"/>
                                  </p:stCondLst>
                                  <p:childTnLst>
                                    <p:set>
                                      <p:cBhvr>
                                        <p:cTn id="98" dur="1" fill="hold">
                                          <p:stCondLst>
                                            <p:cond delay="0"/>
                                          </p:stCondLst>
                                        </p:cTn>
                                        <p:tgtEl>
                                          <p:spTgt spid="27"/>
                                        </p:tgtEl>
                                        <p:attrNameLst>
                                          <p:attrName>style.visibility</p:attrName>
                                        </p:attrNameLst>
                                      </p:cBhvr>
                                      <p:to>
                                        <p:strVal val="visible"/>
                                      </p:to>
                                    </p:set>
                                    <p:animEffect transition="in" filter="wipe(up)">
                                      <p:cBhvr>
                                        <p:cTn id="99" dur="500"/>
                                        <p:tgtEl>
                                          <p:spTgt spid="27"/>
                                        </p:tgtEl>
                                      </p:cBhvr>
                                    </p:animEffect>
                                  </p:childTnLst>
                                </p:cTn>
                              </p:par>
                              <p:par>
                                <p:cTn id="100" presetID="22" presetClass="entr" presetSubtype="1" fill="hold" grpId="0" nodeType="withEffect">
                                  <p:stCondLst>
                                    <p:cond delay="0"/>
                                  </p:stCondLst>
                                  <p:childTnLst>
                                    <p:set>
                                      <p:cBhvr>
                                        <p:cTn id="101" dur="1" fill="hold">
                                          <p:stCondLst>
                                            <p:cond delay="0"/>
                                          </p:stCondLst>
                                        </p:cTn>
                                        <p:tgtEl>
                                          <p:spTgt spid="13"/>
                                        </p:tgtEl>
                                        <p:attrNameLst>
                                          <p:attrName>style.visibility</p:attrName>
                                        </p:attrNameLst>
                                      </p:cBhvr>
                                      <p:to>
                                        <p:strVal val="visible"/>
                                      </p:to>
                                    </p:set>
                                    <p:animEffect transition="in" filter="wipe(up)">
                                      <p:cBhvr>
                                        <p:cTn id="102" dur="500"/>
                                        <p:tgtEl>
                                          <p:spTgt spid="13"/>
                                        </p:tgtEl>
                                      </p:cBhvr>
                                    </p:animEffect>
                                  </p:childTnLst>
                                </p:cTn>
                              </p:par>
                            </p:childTnLst>
                          </p:cTn>
                        </p:par>
                      </p:childTnLst>
                    </p:cTn>
                  </p:par>
                  <p:par>
                    <p:cTn id="103" fill="hold">
                      <p:stCondLst>
                        <p:cond delay="indefinite"/>
                      </p:stCondLst>
                      <p:childTnLst>
                        <p:par>
                          <p:cTn id="104" fill="hold">
                            <p:stCondLst>
                              <p:cond delay="0"/>
                            </p:stCondLst>
                            <p:childTnLst>
                              <p:par>
                                <p:cTn id="105" presetID="22" presetClass="entr" presetSubtype="1" fill="hold" nodeType="clickEffect">
                                  <p:stCondLst>
                                    <p:cond delay="0"/>
                                  </p:stCondLst>
                                  <p:childTnLst>
                                    <p:set>
                                      <p:cBhvr>
                                        <p:cTn id="106" dur="1" fill="hold">
                                          <p:stCondLst>
                                            <p:cond delay="0"/>
                                          </p:stCondLst>
                                        </p:cTn>
                                        <p:tgtEl>
                                          <p:spTgt spid="37"/>
                                        </p:tgtEl>
                                        <p:attrNameLst>
                                          <p:attrName>style.visibility</p:attrName>
                                        </p:attrNameLst>
                                      </p:cBhvr>
                                      <p:to>
                                        <p:strVal val="visible"/>
                                      </p:to>
                                    </p:set>
                                    <p:animEffect transition="in" filter="wipe(up)">
                                      <p:cBhvr>
                                        <p:cTn id="107" dur="500"/>
                                        <p:tgtEl>
                                          <p:spTgt spid="37"/>
                                        </p:tgtEl>
                                      </p:cBhvr>
                                    </p:animEffect>
                                  </p:childTnLst>
                                </p:cTn>
                              </p:par>
                              <p:par>
                                <p:cTn id="108" presetID="22" presetClass="entr" presetSubtype="1" fill="hold" grpId="0" nodeType="withEffect">
                                  <p:stCondLst>
                                    <p:cond delay="0"/>
                                  </p:stCondLst>
                                  <p:childTnLst>
                                    <p:set>
                                      <p:cBhvr>
                                        <p:cTn id="109" dur="1" fill="hold">
                                          <p:stCondLst>
                                            <p:cond delay="0"/>
                                          </p:stCondLst>
                                        </p:cTn>
                                        <p:tgtEl>
                                          <p:spTgt spid="35"/>
                                        </p:tgtEl>
                                        <p:attrNameLst>
                                          <p:attrName>style.visibility</p:attrName>
                                        </p:attrNameLst>
                                      </p:cBhvr>
                                      <p:to>
                                        <p:strVal val="visible"/>
                                      </p:to>
                                    </p:set>
                                    <p:animEffect transition="in" filter="wipe(up)">
                                      <p:cBhvr>
                                        <p:cTn id="110" dur="500"/>
                                        <p:tgtEl>
                                          <p:spTgt spid="35"/>
                                        </p:tgtEl>
                                      </p:cBhvr>
                                    </p:animEffect>
                                  </p:childTnLst>
                                </p:cTn>
                              </p:par>
                            </p:childTnLst>
                          </p:cTn>
                        </p:par>
                      </p:childTnLst>
                    </p:cTn>
                  </p:par>
                  <p:par>
                    <p:cTn id="111" fill="hold">
                      <p:stCondLst>
                        <p:cond delay="indefinite"/>
                      </p:stCondLst>
                      <p:childTnLst>
                        <p:par>
                          <p:cTn id="112" fill="hold">
                            <p:stCondLst>
                              <p:cond delay="0"/>
                            </p:stCondLst>
                            <p:childTnLst>
                              <p:par>
                                <p:cTn id="113" presetID="22" presetClass="entr" presetSubtype="1" fill="hold" nodeType="clickEffect">
                                  <p:stCondLst>
                                    <p:cond delay="0"/>
                                  </p:stCondLst>
                                  <p:childTnLst>
                                    <p:set>
                                      <p:cBhvr>
                                        <p:cTn id="114" dur="1" fill="hold">
                                          <p:stCondLst>
                                            <p:cond delay="0"/>
                                          </p:stCondLst>
                                        </p:cTn>
                                        <p:tgtEl>
                                          <p:spTgt spid="38"/>
                                        </p:tgtEl>
                                        <p:attrNameLst>
                                          <p:attrName>style.visibility</p:attrName>
                                        </p:attrNameLst>
                                      </p:cBhvr>
                                      <p:to>
                                        <p:strVal val="visible"/>
                                      </p:to>
                                    </p:set>
                                    <p:animEffect transition="in" filter="wipe(up)">
                                      <p:cBhvr>
                                        <p:cTn id="115" dur="500"/>
                                        <p:tgtEl>
                                          <p:spTgt spid="38"/>
                                        </p:tgtEl>
                                      </p:cBhvr>
                                    </p:animEffect>
                                  </p:childTnLst>
                                </p:cTn>
                              </p:par>
                              <p:par>
                                <p:cTn id="116" presetID="22" presetClass="entr" presetSubtype="1" fill="hold" grpId="0" nodeType="withEffect">
                                  <p:stCondLst>
                                    <p:cond delay="0"/>
                                  </p:stCondLst>
                                  <p:childTnLst>
                                    <p:set>
                                      <p:cBhvr>
                                        <p:cTn id="117" dur="1" fill="hold">
                                          <p:stCondLst>
                                            <p:cond delay="0"/>
                                          </p:stCondLst>
                                        </p:cTn>
                                        <p:tgtEl>
                                          <p:spTgt spid="40"/>
                                        </p:tgtEl>
                                        <p:attrNameLst>
                                          <p:attrName>style.visibility</p:attrName>
                                        </p:attrNameLst>
                                      </p:cBhvr>
                                      <p:to>
                                        <p:strVal val="visible"/>
                                      </p:to>
                                    </p:set>
                                    <p:animEffect transition="in" filter="wipe(up)">
                                      <p:cBhvr>
                                        <p:cTn id="118" dur="500"/>
                                        <p:tgtEl>
                                          <p:spTgt spid="40"/>
                                        </p:tgtEl>
                                      </p:cBhvr>
                                    </p:animEffect>
                                  </p:childTnLst>
                                </p:cTn>
                              </p:par>
                              <p:par>
                                <p:cTn id="119" presetID="22" presetClass="entr" presetSubtype="1" fill="hold" grpId="0" nodeType="withEffect">
                                  <p:stCondLst>
                                    <p:cond delay="0"/>
                                  </p:stCondLst>
                                  <p:childTnLst>
                                    <p:set>
                                      <p:cBhvr>
                                        <p:cTn id="120" dur="1" fill="hold">
                                          <p:stCondLst>
                                            <p:cond delay="0"/>
                                          </p:stCondLst>
                                        </p:cTn>
                                        <p:tgtEl>
                                          <p:spTgt spid="36"/>
                                        </p:tgtEl>
                                        <p:attrNameLst>
                                          <p:attrName>style.visibility</p:attrName>
                                        </p:attrNameLst>
                                      </p:cBhvr>
                                      <p:to>
                                        <p:strVal val="visible"/>
                                      </p:to>
                                    </p:set>
                                    <p:animEffect transition="in" filter="wipe(up)">
                                      <p:cBhvr>
                                        <p:cTn id="121" dur="500"/>
                                        <p:tgtEl>
                                          <p:spTgt spid="36"/>
                                        </p:tgtEl>
                                      </p:cBhvr>
                                    </p:animEffect>
                                  </p:childTnLst>
                                </p:cTn>
                              </p:par>
                            </p:childTnLst>
                          </p:cTn>
                        </p:par>
                      </p:childTnLst>
                    </p:cTn>
                  </p:par>
                  <p:par>
                    <p:cTn id="122" fill="hold">
                      <p:stCondLst>
                        <p:cond delay="indefinite"/>
                      </p:stCondLst>
                      <p:childTnLst>
                        <p:par>
                          <p:cTn id="123" fill="hold">
                            <p:stCondLst>
                              <p:cond delay="0"/>
                            </p:stCondLst>
                            <p:childTnLst>
                              <p:par>
                                <p:cTn id="124" presetID="22" presetClass="entr" presetSubtype="1" fill="hold" nodeType="clickEffect">
                                  <p:stCondLst>
                                    <p:cond delay="0"/>
                                  </p:stCondLst>
                                  <p:childTnLst>
                                    <p:set>
                                      <p:cBhvr>
                                        <p:cTn id="125" dur="1" fill="hold">
                                          <p:stCondLst>
                                            <p:cond delay="0"/>
                                          </p:stCondLst>
                                        </p:cTn>
                                        <p:tgtEl>
                                          <p:spTgt spid="39"/>
                                        </p:tgtEl>
                                        <p:attrNameLst>
                                          <p:attrName>style.visibility</p:attrName>
                                        </p:attrNameLst>
                                      </p:cBhvr>
                                      <p:to>
                                        <p:strVal val="visible"/>
                                      </p:to>
                                    </p:set>
                                    <p:animEffect transition="in" filter="wipe(up)">
                                      <p:cBhvr>
                                        <p:cTn id="126" dur="500"/>
                                        <p:tgtEl>
                                          <p:spTgt spid="39"/>
                                        </p:tgtEl>
                                      </p:cBhvr>
                                    </p:animEffect>
                                  </p:childTnLst>
                                </p:cTn>
                              </p:par>
                              <p:par>
                                <p:cTn id="127" presetID="22" presetClass="entr" presetSubtype="1" fill="hold" grpId="0" nodeType="withEffect">
                                  <p:stCondLst>
                                    <p:cond delay="0"/>
                                  </p:stCondLst>
                                  <p:childTnLst>
                                    <p:set>
                                      <p:cBhvr>
                                        <p:cTn id="128" dur="1" fill="hold">
                                          <p:stCondLst>
                                            <p:cond delay="0"/>
                                          </p:stCondLst>
                                        </p:cTn>
                                        <p:tgtEl>
                                          <p:spTgt spid="41"/>
                                        </p:tgtEl>
                                        <p:attrNameLst>
                                          <p:attrName>style.visibility</p:attrName>
                                        </p:attrNameLst>
                                      </p:cBhvr>
                                      <p:to>
                                        <p:strVal val="visible"/>
                                      </p:to>
                                    </p:set>
                                    <p:animEffect transition="in" filter="wipe(up)">
                                      <p:cBhvr>
                                        <p:cTn id="129" dur="500"/>
                                        <p:tgtEl>
                                          <p:spTgt spid="41"/>
                                        </p:tgtEl>
                                      </p:cBhvr>
                                    </p:animEffect>
                                  </p:childTnLst>
                                </p:cTn>
                              </p:par>
                            </p:childTnLst>
                          </p:cTn>
                        </p:par>
                      </p:childTnLst>
                    </p:cTn>
                  </p:par>
                  <p:par>
                    <p:cTn id="130" fill="hold">
                      <p:stCondLst>
                        <p:cond delay="indefinite"/>
                      </p:stCondLst>
                      <p:childTnLst>
                        <p:par>
                          <p:cTn id="131" fill="hold">
                            <p:stCondLst>
                              <p:cond delay="0"/>
                            </p:stCondLst>
                            <p:childTnLst>
                              <p:par>
                                <p:cTn id="132" presetID="22" presetClass="entr" presetSubtype="4" fill="hold" nodeType="clickEffect">
                                  <p:stCondLst>
                                    <p:cond delay="0"/>
                                  </p:stCondLst>
                                  <p:childTnLst>
                                    <p:set>
                                      <p:cBhvr>
                                        <p:cTn id="133" dur="1" fill="hold">
                                          <p:stCondLst>
                                            <p:cond delay="0"/>
                                          </p:stCondLst>
                                        </p:cTn>
                                        <p:tgtEl>
                                          <p:spTgt spid="46"/>
                                        </p:tgtEl>
                                        <p:attrNameLst>
                                          <p:attrName>style.visibility</p:attrName>
                                        </p:attrNameLst>
                                      </p:cBhvr>
                                      <p:to>
                                        <p:strVal val="visible"/>
                                      </p:to>
                                    </p:set>
                                    <p:animEffect transition="in" filter="wipe(down)">
                                      <p:cBhvr>
                                        <p:cTn id="134" dur="500"/>
                                        <p:tgtEl>
                                          <p:spTgt spid="46"/>
                                        </p:tgtEl>
                                      </p:cBhvr>
                                    </p:animEffect>
                                  </p:childTnLst>
                                </p:cTn>
                              </p:par>
                            </p:childTnLst>
                          </p:cTn>
                        </p:par>
                      </p:childTnLst>
                    </p:cTn>
                  </p:par>
                  <p:par>
                    <p:cTn id="135" fill="hold">
                      <p:stCondLst>
                        <p:cond delay="indefinite"/>
                      </p:stCondLst>
                      <p:childTnLst>
                        <p:par>
                          <p:cTn id="136" fill="hold">
                            <p:stCondLst>
                              <p:cond delay="0"/>
                            </p:stCondLst>
                            <p:childTnLst>
                              <p:par>
                                <p:cTn id="137" presetID="2" presetClass="entr" presetSubtype="12" fill="hold" grpId="0" nodeType="clickEffect">
                                  <p:stCondLst>
                                    <p:cond delay="0"/>
                                  </p:stCondLst>
                                  <p:childTnLst>
                                    <p:set>
                                      <p:cBhvr>
                                        <p:cTn id="138" dur="1" fill="hold">
                                          <p:stCondLst>
                                            <p:cond delay="0"/>
                                          </p:stCondLst>
                                        </p:cTn>
                                        <p:tgtEl>
                                          <p:spTgt spid="50"/>
                                        </p:tgtEl>
                                        <p:attrNameLst>
                                          <p:attrName>style.visibility</p:attrName>
                                        </p:attrNameLst>
                                      </p:cBhvr>
                                      <p:to>
                                        <p:strVal val="visible"/>
                                      </p:to>
                                    </p:set>
                                    <p:anim calcmode="lin" valueType="num">
                                      <p:cBhvr additive="base">
                                        <p:cTn id="139" dur="500" fill="hold"/>
                                        <p:tgtEl>
                                          <p:spTgt spid="50"/>
                                        </p:tgtEl>
                                        <p:attrNameLst>
                                          <p:attrName>ppt_x</p:attrName>
                                        </p:attrNameLst>
                                      </p:cBhvr>
                                      <p:tavLst>
                                        <p:tav tm="0">
                                          <p:val>
                                            <p:strVal val="0-#ppt_w/2"/>
                                          </p:val>
                                        </p:tav>
                                        <p:tav tm="100000">
                                          <p:val>
                                            <p:strVal val="#ppt_x"/>
                                          </p:val>
                                        </p:tav>
                                      </p:tavLst>
                                    </p:anim>
                                    <p:anim calcmode="lin" valueType="num">
                                      <p:cBhvr additive="base">
                                        <p:cTn id="140" dur="500" fill="hold"/>
                                        <p:tgtEl>
                                          <p:spTgt spid="50"/>
                                        </p:tgtEl>
                                        <p:attrNameLst>
                                          <p:attrName>ppt_y</p:attrName>
                                        </p:attrNameLst>
                                      </p:cBhvr>
                                      <p:tavLst>
                                        <p:tav tm="0">
                                          <p:val>
                                            <p:strVal val="1+#ppt_h/2"/>
                                          </p:val>
                                        </p:tav>
                                        <p:tav tm="100000">
                                          <p:val>
                                            <p:strVal val="#ppt_y"/>
                                          </p:val>
                                        </p:tav>
                                      </p:tavLst>
                                    </p:anim>
                                  </p:childTnLst>
                                </p:cTn>
                              </p:par>
                            </p:childTnLst>
                          </p:cTn>
                        </p:par>
                      </p:childTnLst>
                    </p:cTn>
                  </p:par>
                  <p:par>
                    <p:cTn id="141" fill="hold">
                      <p:stCondLst>
                        <p:cond delay="indefinite"/>
                      </p:stCondLst>
                      <p:childTnLst>
                        <p:par>
                          <p:cTn id="142" fill="hold">
                            <p:stCondLst>
                              <p:cond delay="0"/>
                            </p:stCondLst>
                            <p:childTnLst>
                              <p:par>
                                <p:cTn id="143" presetID="22" presetClass="entr" presetSubtype="2" fill="hold" nodeType="clickEffect">
                                  <p:stCondLst>
                                    <p:cond delay="0"/>
                                  </p:stCondLst>
                                  <p:childTnLst>
                                    <p:set>
                                      <p:cBhvr>
                                        <p:cTn id="144" dur="1" fill="hold">
                                          <p:stCondLst>
                                            <p:cond delay="0"/>
                                          </p:stCondLst>
                                        </p:cTn>
                                        <p:tgtEl>
                                          <p:spTgt spid="59"/>
                                        </p:tgtEl>
                                        <p:attrNameLst>
                                          <p:attrName>style.visibility</p:attrName>
                                        </p:attrNameLst>
                                      </p:cBhvr>
                                      <p:to>
                                        <p:strVal val="visible"/>
                                      </p:to>
                                    </p:set>
                                    <p:animEffect transition="in" filter="wipe(right)">
                                      <p:cBhvr>
                                        <p:cTn id="145" dur="500"/>
                                        <p:tgtEl>
                                          <p:spTgt spid="59"/>
                                        </p:tgtEl>
                                      </p:cBhvr>
                                    </p:animEffect>
                                  </p:childTnLst>
                                </p:cTn>
                              </p:par>
                            </p:childTnLst>
                          </p:cTn>
                        </p:par>
                        <p:par>
                          <p:cTn id="146" fill="hold">
                            <p:stCondLst>
                              <p:cond delay="500"/>
                            </p:stCondLst>
                            <p:childTnLst>
                              <p:par>
                                <p:cTn id="147" presetID="10" presetClass="entr" presetSubtype="0" fill="hold" grpId="0" nodeType="afterEffect">
                                  <p:stCondLst>
                                    <p:cond delay="0"/>
                                  </p:stCondLst>
                                  <p:childTnLst>
                                    <p:set>
                                      <p:cBhvr>
                                        <p:cTn id="148" dur="1" fill="hold">
                                          <p:stCondLst>
                                            <p:cond delay="0"/>
                                          </p:stCondLst>
                                        </p:cTn>
                                        <p:tgtEl>
                                          <p:spTgt spid="42"/>
                                        </p:tgtEl>
                                        <p:attrNameLst>
                                          <p:attrName>style.visibility</p:attrName>
                                        </p:attrNameLst>
                                      </p:cBhvr>
                                      <p:to>
                                        <p:strVal val="visible"/>
                                      </p:to>
                                    </p:set>
                                    <p:animEffect transition="in" filter="fade">
                                      <p:cBhvr>
                                        <p:cTn id="149" dur="500"/>
                                        <p:tgtEl>
                                          <p:spTgt spid="42"/>
                                        </p:tgtEl>
                                      </p:cBhvr>
                                    </p:animEffect>
                                  </p:childTnLst>
                                </p:cTn>
                              </p:par>
                            </p:childTnLst>
                          </p:cTn>
                        </p:par>
                      </p:childTnLst>
                    </p:cTn>
                  </p:par>
                  <p:par>
                    <p:cTn id="150" fill="hold">
                      <p:stCondLst>
                        <p:cond delay="indefinite"/>
                      </p:stCondLst>
                      <p:childTnLst>
                        <p:par>
                          <p:cTn id="151" fill="hold">
                            <p:stCondLst>
                              <p:cond delay="0"/>
                            </p:stCondLst>
                            <p:childTnLst>
                              <p:par>
                                <p:cTn id="152" presetID="22" presetClass="entr" presetSubtype="8" fill="hold" nodeType="clickEffect">
                                  <p:stCondLst>
                                    <p:cond delay="0"/>
                                  </p:stCondLst>
                                  <p:childTnLst>
                                    <p:set>
                                      <p:cBhvr>
                                        <p:cTn id="153" dur="1" fill="hold">
                                          <p:stCondLst>
                                            <p:cond delay="0"/>
                                          </p:stCondLst>
                                        </p:cTn>
                                        <p:tgtEl>
                                          <p:spTgt spid="43"/>
                                        </p:tgtEl>
                                        <p:attrNameLst>
                                          <p:attrName>style.visibility</p:attrName>
                                        </p:attrNameLst>
                                      </p:cBhvr>
                                      <p:to>
                                        <p:strVal val="visible"/>
                                      </p:to>
                                    </p:set>
                                    <p:animEffect transition="in" filter="wipe(left)">
                                      <p:cBhvr>
                                        <p:cTn id="154" dur="500"/>
                                        <p:tgtEl>
                                          <p:spTgt spid="43"/>
                                        </p:tgtEl>
                                      </p:cBhvr>
                                    </p:animEffect>
                                  </p:childTnLst>
                                </p:cTn>
                              </p:par>
                            </p:childTnLst>
                          </p:cTn>
                        </p:par>
                      </p:childTnLst>
                    </p:cTn>
                  </p:par>
                  <p:par>
                    <p:cTn id="155" fill="hold">
                      <p:stCondLst>
                        <p:cond delay="indefinite"/>
                      </p:stCondLst>
                      <p:childTnLst>
                        <p:par>
                          <p:cTn id="156" fill="hold">
                            <p:stCondLst>
                              <p:cond delay="0"/>
                            </p:stCondLst>
                            <p:childTnLst>
                              <p:par>
                                <p:cTn id="157" presetID="22" presetClass="entr" presetSubtype="8" fill="hold" nodeType="clickEffect">
                                  <p:stCondLst>
                                    <p:cond delay="0"/>
                                  </p:stCondLst>
                                  <p:childTnLst>
                                    <p:set>
                                      <p:cBhvr>
                                        <p:cTn id="158" dur="1" fill="hold">
                                          <p:stCondLst>
                                            <p:cond delay="0"/>
                                          </p:stCondLst>
                                        </p:cTn>
                                        <p:tgtEl>
                                          <p:spTgt spid="51"/>
                                        </p:tgtEl>
                                        <p:attrNameLst>
                                          <p:attrName>style.visibility</p:attrName>
                                        </p:attrNameLst>
                                      </p:cBhvr>
                                      <p:to>
                                        <p:strVal val="visible"/>
                                      </p:to>
                                    </p:set>
                                    <p:animEffect transition="in" filter="wipe(left)">
                                      <p:cBhvr>
                                        <p:cTn id="159" dur="500"/>
                                        <p:tgtEl>
                                          <p:spTgt spid="51"/>
                                        </p:tgtEl>
                                      </p:cBhvr>
                                    </p:animEffect>
                                  </p:childTnLst>
                                </p:cTn>
                              </p:par>
                              <p:par>
                                <p:cTn id="160" presetID="22" presetClass="entr" presetSubtype="2" fill="hold" grpId="0" nodeType="withEffect">
                                  <p:stCondLst>
                                    <p:cond delay="0"/>
                                  </p:stCondLst>
                                  <p:childTnLst>
                                    <p:set>
                                      <p:cBhvr>
                                        <p:cTn id="161" dur="1" fill="hold">
                                          <p:stCondLst>
                                            <p:cond delay="0"/>
                                          </p:stCondLst>
                                        </p:cTn>
                                        <p:tgtEl>
                                          <p:spTgt spid="54"/>
                                        </p:tgtEl>
                                        <p:attrNameLst>
                                          <p:attrName>style.visibility</p:attrName>
                                        </p:attrNameLst>
                                      </p:cBhvr>
                                      <p:to>
                                        <p:strVal val="visible"/>
                                      </p:to>
                                    </p:set>
                                    <p:animEffect transition="in" filter="wipe(right)">
                                      <p:cBhvr>
                                        <p:cTn id="162" dur="500"/>
                                        <p:tgtEl>
                                          <p:spTgt spid="54"/>
                                        </p:tgtEl>
                                      </p:cBhvr>
                                    </p:animEffect>
                                  </p:childTnLst>
                                </p:cTn>
                              </p:par>
                            </p:childTnLst>
                          </p:cTn>
                        </p:par>
                      </p:childTnLst>
                    </p:cTn>
                  </p:par>
                  <p:par>
                    <p:cTn id="163" fill="hold">
                      <p:stCondLst>
                        <p:cond delay="indefinite"/>
                      </p:stCondLst>
                      <p:childTnLst>
                        <p:par>
                          <p:cTn id="164" fill="hold">
                            <p:stCondLst>
                              <p:cond delay="0"/>
                            </p:stCondLst>
                            <p:childTnLst>
                              <p:par>
                                <p:cTn id="165" presetID="22" presetClass="entr" presetSubtype="2" fill="hold" nodeType="clickEffect">
                                  <p:stCondLst>
                                    <p:cond delay="0"/>
                                  </p:stCondLst>
                                  <p:childTnLst>
                                    <p:set>
                                      <p:cBhvr>
                                        <p:cTn id="166" dur="1" fill="hold">
                                          <p:stCondLst>
                                            <p:cond delay="0"/>
                                          </p:stCondLst>
                                        </p:cTn>
                                        <p:tgtEl>
                                          <p:spTgt spid="52"/>
                                        </p:tgtEl>
                                        <p:attrNameLst>
                                          <p:attrName>style.visibility</p:attrName>
                                        </p:attrNameLst>
                                      </p:cBhvr>
                                      <p:to>
                                        <p:strVal val="visible"/>
                                      </p:to>
                                    </p:set>
                                    <p:animEffect transition="in" filter="wipe(right)">
                                      <p:cBhvr>
                                        <p:cTn id="167" dur="500"/>
                                        <p:tgtEl>
                                          <p:spTgt spid="52"/>
                                        </p:tgtEl>
                                      </p:cBhvr>
                                    </p:animEffect>
                                  </p:childTnLst>
                                </p:cTn>
                              </p:par>
                              <p:par>
                                <p:cTn id="168" presetID="22" presetClass="entr" presetSubtype="8" fill="hold" grpId="0" nodeType="withEffect">
                                  <p:stCondLst>
                                    <p:cond delay="0"/>
                                  </p:stCondLst>
                                  <p:childTnLst>
                                    <p:set>
                                      <p:cBhvr>
                                        <p:cTn id="169" dur="1" fill="hold">
                                          <p:stCondLst>
                                            <p:cond delay="0"/>
                                          </p:stCondLst>
                                        </p:cTn>
                                        <p:tgtEl>
                                          <p:spTgt spid="53"/>
                                        </p:tgtEl>
                                        <p:attrNameLst>
                                          <p:attrName>style.visibility</p:attrName>
                                        </p:attrNameLst>
                                      </p:cBhvr>
                                      <p:to>
                                        <p:strVal val="visible"/>
                                      </p:to>
                                    </p:set>
                                    <p:animEffect transition="in" filter="wipe(left)">
                                      <p:cBhvr>
                                        <p:cTn id="170" dur="500"/>
                                        <p:tgtEl>
                                          <p:spTgt spid="53"/>
                                        </p:tgtEl>
                                      </p:cBhvr>
                                    </p:animEffect>
                                  </p:childTnLst>
                                </p:cTn>
                              </p:par>
                            </p:childTnLst>
                          </p:cTn>
                        </p:par>
                      </p:childTnLst>
                    </p:cTn>
                  </p:par>
                  <p:par>
                    <p:cTn id="171" fill="hold">
                      <p:stCondLst>
                        <p:cond delay="indefinite"/>
                      </p:stCondLst>
                      <p:childTnLst>
                        <p:par>
                          <p:cTn id="172" fill="hold">
                            <p:stCondLst>
                              <p:cond delay="0"/>
                            </p:stCondLst>
                            <p:childTnLst>
                              <p:par>
                                <p:cTn id="173" presetID="3" presetClass="entr" presetSubtype="10" fill="hold" grpId="0" nodeType="clickEffect">
                                  <p:stCondLst>
                                    <p:cond delay="0"/>
                                  </p:stCondLst>
                                  <p:childTnLst>
                                    <p:set>
                                      <p:cBhvr>
                                        <p:cTn id="174" dur="1" fill="hold">
                                          <p:stCondLst>
                                            <p:cond delay="0"/>
                                          </p:stCondLst>
                                        </p:cTn>
                                        <p:tgtEl>
                                          <p:spTgt spid="56"/>
                                        </p:tgtEl>
                                        <p:attrNameLst>
                                          <p:attrName>style.visibility</p:attrName>
                                        </p:attrNameLst>
                                      </p:cBhvr>
                                      <p:to>
                                        <p:strVal val="visible"/>
                                      </p:to>
                                    </p:set>
                                    <p:animEffect transition="in" filter="blinds(horizontal)">
                                      <p:cBhvr>
                                        <p:cTn id="175" dur="500"/>
                                        <p:tgtEl>
                                          <p:spTgt spid="56"/>
                                        </p:tgtEl>
                                      </p:cBhvr>
                                    </p:animEffect>
                                  </p:childTnLst>
                                </p:cTn>
                              </p:par>
                            </p:childTnLst>
                          </p:cTn>
                        </p:par>
                      </p:childTnLst>
                    </p:cTn>
                  </p:par>
                  <p:par>
                    <p:cTn id="176" fill="hold">
                      <p:stCondLst>
                        <p:cond delay="indefinite"/>
                      </p:stCondLst>
                      <p:childTnLst>
                        <p:par>
                          <p:cTn id="177" fill="hold">
                            <p:stCondLst>
                              <p:cond delay="0"/>
                            </p:stCondLst>
                            <p:childTnLst>
                              <p:par>
                                <p:cTn id="178" presetID="3" presetClass="entr" presetSubtype="10" fill="hold" grpId="0" nodeType="clickEffect">
                                  <p:stCondLst>
                                    <p:cond delay="0"/>
                                  </p:stCondLst>
                                  <p:childTnLst>
                                    <p:set>
                                      <p:cBhvr>
                                        <p:cTn id="179" dur="1" fill="hold">
                                          <p:stCondLst>
                                            <p:cond delay="0"/>
                                          </p:stCondLst>
                                        </p:cTn>
                                        <p:tgtEl>
                                          <p:spTgt spid="57"/>
                                        </p:tgtEl>
                                        <p:attrNameLst>
                                          <p:attrName>style.visibility</p:attrName>
                                        </p:attrNameLst>
                                      </p:cBhvr>
                                      <p:to>
                                        <p:strVal val="visible"/>
                                      </p:to>
                                    </p:set>
                                    <p:animEffect transition="in" filter="blinds(horizontal)">
                                      <p:cBhvr>
                                        <p:cTn id="180"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ldLvl="0" animBg="1"/>
      <p:bldP spid="4" grpId="0" bldLvl="0" animBg="1"/>
      <p:bldP spid="5" grpId="0" bldLvl="0" animBg="1"/>
      <p:bldP spid="6" grpId="0" bldLvl="0" animBg="1"/>
      <p:bldP spid="7" grpId="0" bldLvl="0" animBg="1"/>
      <p:bldP spid="8" grpId="0" bldLvl="0" animBg="1"/>
      <p:bldP spid="9" grpId="0" bldLvl="0" animBg="1"/>
      <p:bldP spid="10" grpId="0" bldLvl="0" animBg="1"/>
      <p:bldP spid="12" grpId="0" bldLvl="0" animBg="1"/>
      <p:bldP spid="13" grpId="0" bldLvl="0" animBg="1"/>
      <p:bldP spid="28" grpId="0"/>
      <p:bldP spid="29" grpId="0"/>
      <p:bldP spid="34" grpId="0"/>
      <p:bldP spid="35" grpId="0" bldLvl="0" animBg="1"/>
      <p:bldP spid="36" grpId="0" bldLvl="0" animBg="1"/>
      <p:bldP spid="40" grpId="0"/>
      <p:bldP spid="41" grpId="0" bldLvl="0" animBg="1"/>
      <p:bldP spid="42" grpId="0" bldLvl="0" animBg="1"/>
      <p:bldP spid="50" grpId="0"/>
      <p:bldP spid="53" grpId="0"/>
      <p:bldP spid="54" grpId="0"/>
      <p:bldP spid="56" grpId="0" autoUpdateAnimBg="0"/>
      <p:bldP spid="57" grpId="0" autoUpdateAnimBg="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p:nvPr/>
        </p:nvPicPr>
        <p:blipFill>
          <a:blip r:embed="rId2"/>
          <a:stretch>
            <a:fillRect/>
          </a:stretch>
        </p:blipFill>
        <p:spPr>
          <a:xfrm>
            <a:off x="1343660" y="1289050"/>
            <a:ext cx="8885555" cy="3864610"/>
          </a:xfrm>
          <a:prstGeom prst="rect">
            <a:avLst/>
          </a:prstGeom>
        </p:spPr>
      </p:pic>
      <p:sp>
        <p:nvSpPr>
          <p:cNvPr id="2" name="文本框 1"/>
          <p:cNvSpPr txBox="1"/>
          <p:nvPr/>
        </p:nvSpPr>
        <p:spPr>
          <a:xfrm>
            <a:off x="1069340" y="464820"/>
            <a:ext cx="4163060" cy="521970"/>
          </a:xfrm>
          <a:prstGeom prst="rect">
            <a:avLst/>
          </a:prstGeom>
          <a:noFill/>
        </p:spPr>
        <p:txBody>
          <a:bodyPr wrap="square" rtlCol="0">
            <a:spAutoFit/>
          </a:bodyPr>
          <a:lstStyle/>
          <a:p>
            <a:pPr algn="l">
              <a:buClrTx/>
              <a:buSzTx/>
              <a:buFontTx/>
            </a:pPr>
            <a:r>
              <a:rPr lang="en-US" altLang="zh-CN" sz="2800" b="1">
                <a:solidFill>
                  <a:srgbClr val="1D0DEF"/>
                </a:solidFill>
                <a:effectLst/>
                <a:latin typeface="Arial Black" panose="020B0A04020102020204" charset="0"/>
                <a:ea typeface="微软雅黑" panose="020B0503020204020204" charset="-122"/>
                <a:cs typeface="Arial Black" panose="020B0A04020102020204" charset="0"/>
              </a:rPr>
              <a:t>5.</a:t>
            </a:r>
            <a:r>
              <a:rPr lang="zh-CN" altLang="en-US" sz="2800" b="1">
                <a:solidFill>
                  <a:srgbClr val="1D0DEF"/>
                </a:solidFill>
                <a:effectLst/>
                <a:latin typeface="Arial Black" panose="020B0A04020102020204" charset="0"/>
                <a:ea typeface="微软雅黑" panose="020B0503020204020204" charset="-122"/>
                <a:cs typeface="Arial Black" panose="020B0A04020102020204" charset="0"/>
              </a:rPr>
              <a:t>胰岛素</a:t>
            </a: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00.xml><?xml version="1.0" encoding="utf-8"?>
<p:tagLst xmlns:a="http://schemas.openxmlformats.org/drawingml/2006/main" xmlns:r="http://schemas.openxmlformats.org/officeDocument/2006/relationships" xmlns:p="http://schemas.openxmlformats.org/presentationml/2006/main">
  <p:tag name="AS_UNIQUEID" val="1683"/>
</p:tagLst>
</file>

<file path=ppt/tags/tag101.xml><?xml version="1.0" encoding="utf-8"?>
<p:tagLst xmlns:a="http://schemas.openxmlformats.org/drawingml/2006/main" xmlns:r="http://schemas.openxmlformats.org/officeDocument/2006/relationships" xmlns:p="http://schemas.openxmlformats.org/presentationml/2006/main">
  <p:tag name="AS_UNIQUEID" val="1684"/>
</p:tagLst>
</file>

<file path=ppt/tags/tag102.xml><?xml version="1.0" encoding="utf-8"?>
<p:tagLst xmlns:a="http://schemas.openxmlformats.org/drawingml/2006/main" xmlns:r="http://schemas.openxmlformats.org/officeDocument/2006/relationships" xmlns:p="http://schemas.openxmlformats.org/presentationml/2006/main">
  <p:tag name="AS_UNIQUEID" val="1679"/>
</p:tagLst>
</file>

<file path=ppt/tags/tag103.xml><?xml version="1.0" encoding="utf-8"?>
<p:tagLst xmlns:a="http://schemas.openxmlformats.org/drawingml/2006/main" xmlns:r="http://schemas.openxmlformats.org/officeDocument/2006/relationships" xmlns:p="http://schemas.openxmlformats.org/presentationml/2006/main">
  <p:tag name="AS_UNIQUEID" val="1680"/>
</p:tagLst>
</file>

<file path=ppt/tags/tag104.xml><?xml version="1.0" encoding="utf-8"?>
<p:tagLst xmlns:a="http://schemas.openxmlformats.org/drawingml/2006/main" xmlns:r="http://schemas.openxmlformats.org/officeDocument/2006/relationships" xmlns:p="http://schemas.openxmlformats.org/presentationml/2006/main">
  <p:tag name="AS_UNIQUEID" val="1681"/>
</p:tagLst>
</file>

<file path=ppt/tags/tag105.xml><?xml version="1.0" encoding="utf-8"?>
<p:tagLst xmlns:a="http://schemas.openxmlformats.org/drawingml/2006/main" xmlns:r="http://schemas.openxmlformats.org/officeDocument/2006/relationships" xmlns:p="http://schemas.openxmlformats.org/presentationml/2006/main">
  <p:tag name="AS_UNIQUEID" val="1677"/>
</p:tagLst>
</file>

<file path=ppt/tags/tag106.xml><?xml version="1.0" encoding="utf-8"?>
<p:tagLst xmlns:a="http://schemas.openxmlformats.org/drawingml/2006/main" xmlns:r="http://schemas.openxmlformats.org/officeDocument/2006/relationships" xmlns:p="http://schemas.openxmlformats.org/presentationml/2006/main">
  <p:tag name="AS_UNIQUEID" val="1678"/>
</p:tagLst>
</file>

<file path=ppt/tags/tag107.xml><?xml version="1.0" encoding="utf-8"?>
<p:tagLst xmlns:a="http://schemas.openxmlformats.org/drawingml/2006/main" xmlns:r="http://schemas.openxmlformats.org/officeDocument/2006/relationships" xmlns:p="http://schemas.openxmlformats.org/presentationml/2006/main">
  <p:tag name="AS_UNIQUEID" val="1682"/>
</p:tagLst>
</file>

<file path=ppt/tags/tag108.xml><?xml version="1.0" encoding="utf-8"?>
<p:tagLst xmlns:a="http://schemas.openxmlformats.org/drawingml/2006/main" xmlns:r="http://schemas.openxmlformats.org/officeDocument/2006/relationships" xmlns:p="http://schemas.openxmlformats.org/presentationml/2006/main">
  <p:tag name="AS_UNIQUEID" val="1685"/>
</p:tagLst>
</file>

<file path=ppt/tags/tag109.xml><?xml version="1.0" encoding="utf-8"?>
<p:tagLst xmlns:a="http://schemas.openxmlformats.org/drawingml/2006/main" xmlns:r="http://schemas.openxmlformats.org/officeDocument/2006/relationships" xmlns:p="http://schemas.openxmlformats.org/presentationml/2006/main">
  <p:tag name="AS_UNIQUEID" val="1688"/>
</p:tagLst>
</file>

<file path=ppt/tags/tag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10.xml><?xml version="1.0" encoding="utf-8"?>
<p:tagLst xmlns:a="http://schemas.openxmlformats.org/drawingml/2006/main" xmlns:r="http://schemas.openxmlformats.org/officeDocument/2006/relationships" xmlns:p="http://schemas.openxmlformats.org/presentationml/2006/main">
  <p:tag name="AS_UNIQUEID" val="1691"/>
</p:tagLst>
</file>

<file path=ppt/tags/tag111.xml><?xml version="1.0" encoding="utf-8"?>
<p:tagLst xmlns:a="http://schemas.openxmlformats.org/drawingml/2006/main" xmlns:r="http://schemas.openxmlformats.org/officeDocument/2006/relationships" xmlns:p="http://schemas.openxmlformats.org/presentationml/2006/main">
  <p:tag name="AS_UNIQUEID" val="1692"/>
</p:tagLst>
</file>

<file path=ppt/tags/tag112.xml><?xml version="1.0" encoding="utf-8"?>
<p:tagLst xmlns:a="http://schemas.openxmlformats.org/drawingml/2006/main" xmlns:r="http://schemas.openxmlformats.org/officeDocument/2006/relationships" xmlns:p="http://schemas.openxmlformats.org/presentationml/2006/main">
  <p:tag name="AS_UNIQUEID" val="1693"/>
</p:tagLst>
</file>

<file path=ppt/tags/tag113.xml><?xml version="1.0" encoding="utf-8"?>
<p:tagLst xmlns:a="http://schemas.openxmlformats.org/drawingml/2006/main" xmlns:r="http://schemas.openxmlformats.org/officeDocument/2006/relationships" xmlns:p="http://schemas.openxmlformats.org/presentationml/2006/main">
  <p:tag name="AS_UNIQUEID" val="1694"/>
</p:tagLst>
</file>

<file path=ppt/tags/tag114.xml><?xml version="1.0" encoding="utf-8"?>
<p:tagLst xmlns:a="http://schemas.openxmlformats.org/drawingml/2006/main" xmlns:r="http://schemas.openxmlformats.org/officeDocument/2006/relationships" xmlns:p="http://schemas.openxmlformats.org/presentationml/2006/main">
  <p:tag name="AS_UNIQUEID" val="1697"/>
</p:tagLst>
</file>

<file path=ppt/tags/tag115.xml><?xml version="1.0" encoding="utf-8"?>
<p:tagLst xmlns:a="http://schemas.openxmlformats.org/drawingml/2006/main" xmlns:r="http://schemas.openxmlformats.org/officeDocument/2006/relationships" xmlns:p="http://schemas.openxmlformats.org/presentationml/2006/main">
  <p:tag name="AS_UNIQUEID" val="1698"/>
</p:tagLst>
</file>

<file path=ppt/tags/tag116.xml><?xml version="1.0" encoding="utf-8"?>
<p:tagLst xmlns:a="http://schemas.openxmlformats.org/drawingml/2006/main" xmlns:r="http://schemas.openxmlformats.org/officeDocument/2006/relationships" xmlns:p="http://schemas.openxmlformats.org/presentationml/2006/main">
  <p:tag name="AS_UNIQUEID" val="1699"/>
</p:tagLst>
</file>

<file path=ppt/tags/tag117.xml><?xml version="1.0" encoding="utf-8"?>
<p:tagLst xmlns:a="http://schemas.openxmlformats.org/drawingml/2006/main" xmlns:r="http://schemas.openxmlformats.org/officeDocument/2006/relationships" xmlns:p="http://schemas.openxmlformats.org/presentationml/2006/main">
  <p:tag name="AS_UNIQUEID" val="1702"/>
</p:tagLst>
</file>

<file path=ppt/tags/tag118.xml><?xml version="1.0" encoding="utf-8"?>
<p:tagLst xmlns:a="http://schemas.openxmlformats.org/drawingml/2006/main" xmlns:r="http://schemas.openxmlformats.org/officeDocument/2006/relationships" xmlns:p="http://schemas.openxmlformats.org/presentationml/2006/main">
  <p:tag name="AS_UNIQUEID" val="1705"/>
</p:tagLst>
</file>

<file path=ppt/tags/tag119.xml><?xml version="1.0" encoding="utf-8"?>
<p:tagLst xmlns:a="http://schemas.openxmlformats.org/drawingml/2006/main" xmlns:r="http://schemas.openxmlformats.org/officeDocument/2006/relationships" xmlns:p="http://schemas.openxmlformats.org/presentationml/2006/main">
  <p:tag name="AS_UNIQUEID" val="822"/>
  <p:tag name="KSO_WM_BEAUTIFY_FLAG" val=""/>
</p:tagLst>
</file>

<file path=ppt/tags/tag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20.xml><?xml version="1.0" encoding="utf-8"?>
<p:tagLst xmlns:a="http://schemas.openxmlformats.org/drawingml/2006/main" xmlns:r="http://schemas.openxmlformats.org/officeDocument/2006/relationships" xmlns:p="http://schemas.openxmlformats.org/presentationml/2006/main">
  <p:tag name="AS_UNIQUEID" val="428"/>
  <p:tag name="KSO_WM_BEAUTIFY_FLAG" val=""/>
</p:tagLst>
</file>

<file path=ppt/tags/tag121.xml><?xml version="1.0" encoding="utf-8"?>
<p:tagLst xmlns:a="http://schemas.openxmlformats.org/drawingml/2006/main" xmlns:r="http://schemas.openxmlformats.org/officeDocument/2006/relationships" xmlns:p="http://schemas.openxmlformats.org/presentationml/2006/main">
  <p:tag name="AS_UNIQUEID" val="428"/>
  <p:tag name="KSO_WM_BEAUTIFY_FLAG" val=""/>
</p:tagLst>
</file>

<file path=ppt/tags/tag122.xml><?xml version="1.0" encoding="utf-8"?>
<p:tagLst xmlns:a="http://schemas.openxmlformats.org/drawingml/2006/main" xmlns:r="http://schemas.openxmlformats.org/officeDocument/2006/relationships" xmlns:p="http://schemas.openxmlformats.org/presentationml/2006/main">
  <p:tag name="AS_UNIQUEID" val="1703"/>
</p:tagLst>
</file>

<file path=ppt/tags/tag123.xml><?xml version="1.0" encoding="utf-8"?>
<p:tagLst xmlns:a="http://schemas.openxmlformats.org/drawingml/2006/main" xmlns:r="http://schemas.openxmlformats.org/officeDocument/2006/relationships" xmlns:p="http://schemas.openxmlformats.org/presentationml/2006/main">
  <p:tag name="AS_UNIQUEID" val="1704"/>
</p:tagLst>
</file>

<file path=ppt/tags/tag124.xml><?xml version="1.0" encoding="utf-8"?>
<p:tagLst xmlns:a="http://schemas.openxmlformats.org/drawingml/2006/main" xmlns:r="http://schemas.openxmlformats.org/officeDocument/2006/relationships" xmlns:p="http://schemas.openxmlformats.org/presentationml/2006/main">
  <p:tag name="AS_UNIQUEID" val="1700"/>
</p:tagLst>
</file>

<file path=ppt/tags/tag125.xml><?xml version="1.0" encoding="utf-8"?>
<p:tagLst xmlns:a="http://schemas.openxmlformats.org/drawingml/2006/main" xmlns:r="http://schemas.openxmlformats.org/officeDocument/2006/relationships" xmlns:p="http://schemas.openxmlformats.org/presentationml/2006/main">
  <p:tag name="AS_UNIQUEID" val="1701"/>
</p:tagLst>
</file>

<file path=ppt/tags/tag126.xml><?xml version="1.0" encoding="utf-8"?>
<p:tagLst xmlns:a="http://schemas.openxmlformats.org/drawingml/2006/main" xmlns:r="http://schemas.openxmlformats.org/officeDocument/2006/relationships" xmlns:p="http://schemas.openxmlformats.org/presentationml/2006/main">
  <p:tag name="AS_UNIQUEID" val="1695"/>
</p:tagLst>
</file>

<file path=ppt/tags/tag127.xml><?xml version="1.0" encoding="utf-8"?>
<p:tagLst xmlns:a="http://schemas.openxmlformats.org/drawingml/2006/main" xmlns:r="http://schemas.openxmlformats.org/officeDocument/2006/relationships" xmlns:p="http://schemas.openxmlformats.org/presentationml/2006/main">
  <p:tag name="AS_UNIQUEID" val="1696"/>
</p:tagLst>
</file>

<file path=ppt/tags/tag128.xml><?xml version="1.0" encoding="utf-8"?>
<p:tagLst xmlns:a="http://schemas.openxmlformats.org/drawingml/2006/main" xmlns:r="http://schemas.openxmlformats.org/officeDocument/2006/relationships" xmlns:p="http://schemas.openxmlformats.org/presentationml/2006/main">
  <p:tag name="AS_UNIQUEID" val="1689"/>
</p:tagLst>
</file>

<file path=ppt/tags/tag129.xml><?xml version="1.0" encoding="utf-8"?>
<p:tagLst xmlns:a="http://schemas.openxmlformats.org/drawingml/2006/main" xmlns:r="http://schemas.openxmlformats.org/officeDocument/2006/relationships" xmlns:p="http://schemas.openxmlformats.org/presentationml/2006/main">
  <p:tag name="AS_UNIQUEID" val="1690"/>
</p:tagLst>
</file>

<file path=ppt/tags/tag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30.xml><?xml version="1.0" encoding="utf-8"?>
<p:tagLst xmlns:a="http://schemas.openxmlformats.org/drawingml/2006/main" xmlns:r="http://schemas.openxmlformats.org/officeDocument/2006/relationships" xmlns:p="http://schemas.openxmlformats.org/presentationml/2006/main">
  <p:tag name="AS_UNIQUEID" val="1686"/>
</p:tagLst>
</file>

<file path=ppt/tags/tag131.xml><?xml version="1.0" encoding="utf-8"?>
<p:tagLst xmlns:a="http://schemas.openxmlformats.org/drawingml/2006/main" xmlns:r="http://schemas.openxmlformats.org/officeDocument/2006/relationships" xmlns:p="http://schemas.openxmlformats.org/presentationml/2006/main">
  <p:tag name="AS_UNIQUEID" val="1687"/>
</p:tagLst>
</file>

<file path=ppt/tags/tag132.xml><?xml version="1.0" encoding="utf-8"?>
<p:tagLst xmlns:a="http://schemas.openxmlformats.org/drawingml/2006/main" xmlns:r="http://schemas.openxmlformats.org/officeDocument/2006/relationships" xmlns:p="http://schemas.openxmlformats.org/presentationml/2006/main">
  <p:tag name="AS_UNIQUEID" val="1683"/>
</p:tagLst>
</file>

<file path=ppt/tags/tag133.xml><?xml version="1.0" encoding="utf-8"?>
<p:tagLst xmlns:a="http://schemas.openxmlformats.org/drawingml/2006/main" xmlns:r="http://schemas.openxmlformats.org/officeDocument/2006/relationships" xmlns:p="http://schemas.openxmlformats.org/presentationml/2006/main">
  <p:tag name="AS_UNIQUEID" val="1684"/>
</p:tagLst>
</file>

<file path=ppt/tags/tag134.xml><?xml version="1.0" encoding="utf-8"?>
<p:tagLst xmlns:a="http://schemas.openxmlformats.org/drawingml/2006/main" xmlns:r="http://schemas.openxmlformats.org/officeDocument/2006/relationships" xmlns:p="http://schemas.openxmlformats.org/presentationml/2006/main">
  <p:tag name="AS_UNIQUEID" val="1679"/>
</p:tagLst>
</file>

<file path=ppt/tags/tag135.xml><?xml version="1.0" encoding="utf-8"?>
<p:tagLst xmlns:a="http://schemas.openxmlformats.org/drawingml/2006/main" xmlns:r="http://schemas.openxmlformats.org/officeDocument/2006/relationships" xmlns:p="http://schemas.openxmlformats.org/presentationml/2006/main">
  <p:tag name="AS_UNIQUEID" val="1680"/>
</p:tagLst>
</file>

<file path=ppt/tags/tag136.xml><?xml version="1.0" encoding="utf-8"?>
<p:tagLst xmlns:a="http://schemas.openxmlformats.org/drawingml/2006/main" xmlns:r="http://schemas.openxmlformats.org/officeDocument/2006/relationships" xmlns:p="http://schemas.openxmlformats.org/presentationml/2006/main">
  <p:tag name="AS_UNIQUEID" val="1681"/>
</p:tagLst>
</file>

<file path=ppt/tags/tag137.xml><?xml version="1.0" encoding="utf-8"?>
<p:tagLst xmlns:a="http://schemas.openxmlformats.org/drawingml/2006/main" xmlns:r="http://schemas.openxmlformats.org/officeDocument/2006/relationships" xmlns:p="http://schemas.openxmlformats.org/presentationml/2006/main">
  <p:tag name="AS_UNIQUEID" val="1677"/>
</p:tagLst>
</file>

<file path=ppt/tags/tag138.xml><?xml version="1.0" encoding="utf-8"?>
<p:tagLst xmlns:a="http://schemas.openxmlformats.org/drawingml/2006/main" xmlns:r="http://schemas.openxmlformats.org/officeDocument/2006/relationships" xmlns:p="http://schemas.openxmlformats.org/presentationml/2006/main">
  <p:tag name="AS_UNIQUEID" val="1678"/>
</p:tagLst>
</file>

<file path=ppt/tags/tag139.xml><?xml version="1.0" encoding="utf-8"?>
<p:tagLst xmlns:a="http://schemas.openxmlformats.org/drawingml/2006/main" xmlns:r="http://schemas.openxmlformats.org/officeDocument/2006/relationships" xmlns:p="http://schemas.openxmlformats.org/presentationml/2006/main">
  <p:tag name="AS_UNIQUEID" val="1682"/>
</p:tagLst>
</file>

<file path=ppt/tags/tag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40.xml><?xml version="1.0" encoding="utf-8"?>
<p:tagLst xmlns:a="http://schemas.openxmlformats.org/drawingml/2006/main" xmlns:r="http://schemas.openxmlformats.org/officeDocument/2006/relationships" xmlns:p="http://schemas.openxmlformats.org/presentationml/2006/main">
  <p:tag name="AS_UNIQUEID" val="1685"/>
</p:tagLst>
</file>

<file path=ppt/tags/tag141.xml><?xml version="1.0" encoding="utf-8"?>
<p:tagLst xmlns:a="http://schemas.openxmlformats.org/drawingml/2006/main" xmlns:r="http://schemas.openxmlformats.org/officeDocument/2006/relationships" xmlns:p="http://schemas.openxmlformats.org/presentationml/2006/main">
  <p:tag name="AS_UNIQUEID" val="1688"/>
</p:tagLst>
</file>

<file path=ppt/tags/tag142.xml><?xml version="1.0" encoding="utf-8"?>
<p:tagLst xmlns:a="http://schemas.openxmlformats.org/drawingml/2006/main" xmlns:r="http://schemas.openxmlformats.org/officeDocument/2006/relationships" xmlns:p="http://schemas.openxmlformats.org/presentationml/2006/main">
  <p:tag name="AS_UNIQUEID" val="1691"/>
</p:tagLst>
</file>

<file path=ppt/tags/tag143.xml><?xml version="1.0" encoding="utf-8"?>
<p:tagLst xmlns:a="http://schemas.openxmlformats.org/drawingml/2006/main" xmlns:r="http://schemas.openxmlformats.org/officeDocument/2006/relationships" xmlns:p="http://schemas.openxmlformats.org/presentationml/2006/main">
  <p:tag name="AS_UNIQUEID" val="1692"/>
</p:tagLst>
</file>

<file path=ppt/tags/tag144.xml><?xml version="1.0" encoding="utf-8"?>
<p:tagLst xmlns:a="http://schemas.openxmlformats.org/drawingml/2006/main" xmlns:r="http://schemas.openxmlformats.org/officeDocument/2006/relationships" xmlns:p="http://schemas.openxmlformats.org/presentationml/2006/main">
  <p:tag name="AS_UNIQUEID" val="1693"/>
</p:tagLst>
</file>

<file path=ppt/tags/tag145.xml><?xml version="1.0" encoding="utf-8"?>
<p:tagLst xmlns:a="http://schemas.openxmlformats.org/drawingml/2006/main" xmlns:r="http://schemas.openxmlformats.org/officeDocument/2006/relationships" xmlns:p="http://schemas.openxmlformats.org/presentationml/2006/main">
  <p:tag name="AS_UNIQUEID" val="1694"/>
</p:tagLst>
</file>

<file path=ppt/tags/tag146.xml><?xml version="1.0" encoding="utf-8"?>
<p:tagLst xmlns:a="http://schemas.openxmlformats.org/drawingml/2006/main" xmlns:r="http://schemas.openxmlformats.org/officeDocument/2006/relationships" xmlns:p="http://schemas.openxmlformats.org/presentationml/2006/main">
  <p:tag name="AS_UNIQUEID" val="1697"/>
</p:tagLst>
</file>

<file path=ppt/tags/tag147.xml><?xml version="1.0" encoding="utf-8"?>
<p:tagLst xmlns:a="http://schemas.openxmlformats.org/drawingml/2006/main" xmlns:r="http://schemas.openxmlformats.org/officeDocument/2006/relationships" xmlns:p="http://schemas.openxmlformats.org/presentationml/2006/main">
  <p:tag name="AS_UNIQUEID" val="1698"/>
</p:tagLst>
</file>

<file path=ppt/tags/tag148.xml><?xml version="1.0" encoding="utf-8"?>
<p:tagLst xmlns:a="http://schemas.openxmlformats.org/drawingml/2006/main" xmlns:r="http://schemas.openxmlformats.org/officeDocument/2006/relationships" xmlns:p="http://schemas.openxmlformats.org/presentationml/2006/main">
  <p:tag name="AS_UNIQUEID" val="1699"/>
</p:tagLst>
</file>

<file path=ppt/tags/tag149.xml><?xml version="1.0" encoding="utf-8"?>
<p:tagLst xmlns:a="http://schemas.openxmlformats.org/drawingml/2006/main" xmlns:r="http://schemas.openxmlformats.org/officeDocument/2006/relationships" xmlns:p="http://schemas.openxmlformats.org/presentationml/2006/main">
  <p:tag name="AS_UNIQUEID" val="1702"/>
</p:tagLst>
</file>

<file path=ppt/tags/tag1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50.xml><?xml version="1.0" encoding="utf-8"?>
<p:tagLst xmlns:a="http://schemas.openxmlformats.org/drawingml/2006/main" xmlns:r="http://schemas.openxmlformats.org/officeDocument/2006/relationships" xmlns:p="http://schemas.openxmlformats.org/presentationml/2006/main">
  <p:tag name="AS_UNIQUEID" val="1705"/>
</p:tagLst>
</file>

<file path=ppt/tags/tag151.xml><?xml version="1.0" encoding="utf-8"?>
<p:tagLst xmlns:a="http://schemas.openxmlformats.org/drawingml/2006/main" xmlns:r="http://schemas.openxmlformats.org/officeDocument/2006/relationships" xmlns:p="http://schemas.openxmlformats.org/presentationml/2006/main">
  <p:tag name="AS_UNIQUEID" val="823"/>
  <p:tag name="KSO_WM_BEAUTIFY_FLAG" val=""/>
</p:tagLst>
</file>

<file path=ppt/tags/tag152.xml><?xml version="1.0" encoding="utf-8"?>
<p:tagLst xmlns:a="http://schemas.openxmlformats.org/drawingml/2006/main" xmlns:r="http://schemas.openxmlformats.org/officeDocument/2006/relationships" xmlns:p="http://schemas.openxmlformats.org/presentationml/2006/main">
  <p:tag name="AS_UNIQUEID" val="428"/>
  <p:tag name="KSO_WM_BEAUTIFY_FLAG" val=""/>
</p:tagLst>
</file>

<file path=ppt/tags/tag153.xml><?xml version="1.0" encoding="utf-8"?>
<p:tagLst xmlns:a="http://schemas.openxmlformats.org/drawingml/2006/main" xmlns:r="http://schemas.openxmlformats.org/officeDocument/2006/relationships" xmlns:p="http://schemas.openxmlformats.org/presentationml/2006/main">
  <p:tag name="AS_UNIQUEID" val="428"/>
  <p:tag name="KSO_WM_BEAUTIFY_FLAG" val=""/>
</p:tagLst>
</file>

<file path=ppt/tags/tag154.xml><?xml version="1.0" encoding="utf-8"?>
<p:tagLst xmlns:a="http://schemas.openxmlformats.org/drawingml/2006/main" xmlns:r="http://schemas.openxmlformats.org/officeDocument/2006/relationships" xmlns:p="http://schemas.openxmlformats.org/presentationml/2006/main">
  <p:tag name="AS_UNIQUEID" val="428"/>
  <p:tag name="KSO_WM_BEAUTIFY_FLAG" val=""/>
</p:tagLst>
</file>

<file path=ppt/tags/tag155.xml><?xml version="1.0" encoding="utf-8"?>
<p:tagLst xmlns:a="http://schemas.openxmlformats.org/drawingml/2006/main" xmlns:r="http://schemas.openxmlformats.org/officeDocument/2006/relationships" xmlns:p="http://schemas.openxmlformats.org/presentationml/2006/main">
  <p:tag name="AS_UNIQUEID" val="428"/>
  <p:tag name="KSO_WM_BEAUTIFY_FLAG" val=""/>
</p:tagLst>
</file>

<file path=ppt/tags/tag156.xml><?xml version="1.0" encoding="utf-8"?>
<p:tagLst xmlns:a="http://schemas.openxmlformats.org/drawingml/2006/main" xmlns:r="http://schemas.openxmlformats.org/officeDocument/2006/relationships" xmlns:p="http://schemas.openxmlformats.org/presentationml/2006/main">
  <p:tag name="AS_UNIQUEID" val="428"/>
  <p:tag name="KSO_WM_BEAUTIFY_FLAG" val=""/>
</p:tagLst>
</file>

<file path=ppt/tags/tag157.xml><?xml version="1.0" encoding="utf-8"?>
<p:tagLst xmlns:a="http://schemas.openxmlformats.org/drawingml/2006/main" xmlns:r="http://schemas.openxmlformats.org/officeDocument/2006/relationships" xmlns:p="http://schemas.openxmlformats.org/presentationml/2006/main">
  <p:tag name="AS_UNIQUEID" val="428"/>
  <p:tag name="KSO_WM_BEAUTIFY_FLAG" val=""/>
</p:tagLst>
</file>

<file path=ppt/tags/tag158.xml><?xml version="1.0" encoding="utf-8"?>
<p:tagLst xmlns:a="http://schemas.openxmlformats.org/drawingml/2006/main" xmlns:r="http://schemas.openxmlformats.org/officeDocument/2006/relationships" xmlns:p="http://schemas.openxmlformats.org/presentationml/2006/main">
  <p:tag name="AS_UNIQUEID" val="428"/>
  <p:tag name="KSO_WM_BEAUTIFY_FLAG" val=""/>
</p:tagLst>
</file>

<file path=ppt/tags/tag159.xml><?xml version="1.0" encoding="utf-8"?>
<p:tagLst xmlns:a="http://schemas.openxmlformats.org/drawingml/2006/main" xmlns:r="http://schemas.openxmlformats.org/officeDocument/2006/relationships" xmlns:p="http://schemas.openxmlformats.org/presentationml/2006/main">
  <p:tag name="AS_UNIQUEID" val="1703"/>
</p:tagLst>
</file>

<file path=ppt/tags/tag1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60.xml><?xml version="1.0" encoding="utf-8"?>
<p:tagLst xmlns:a="http://schemas.openxmlformats.org/drawingml/2006/main" xmlns:r="http://schemas.openxmlformats.org/officeDocument/2006/relationships" xmlns:p="http://schemas.openxmlformats.org/presentationml/2006/main">
  <p:tag name="AS_UNIQUEID" val="1704"/>
</p:tagLst>
</file>

<file path=ppt/tags/tag161.xml><?xml version="1.0" encoding="utf-8"?>
<p:tagLst xmlns:a="http://schemas.openxmlformats.org/drawingml/2006/main" xmlns:r="http://schemas.openxmlformats.org/officeDocument/2006/relationships" xmlns:p="http://schemas.openxmlformats.org/presentationml/2006/main">
  <p:tag name="AS_UNIQUEID" val="1700"/>
</p:tagLst>
</file>

<file path=ppt/tags/tag162.xml><?xml version="1.0" encoding="utf-8"?>
<p:tagLst xmlns:a="http://schemas.openxmlformats.org/drawingml/2006/main" xmlns:r="http://schemas.openxmlformats.org/officeDocument/2006/relationships" xmlns:p="http://schemas.openxmlformats.org/presentationml/2006/main">
  <p:tag name="AS_UNIQUEID" val="1701"/>
</p:tagLst>
</file>

<file path=ppt/tags/tag163.xml><?xml version="1.0" encoding="utf-8"?>
<p:tagLst xmlns:a="http://schemas.openxmlformats.org/drawingml/2006/main" xmlns:r="http://schemas.openxmlformats.org/officeDocument/2006/relationships" xmlns:p="http://schemas.openxmlformats.org/presentationml/2006/main">
  <p:tag name="AS_UNIQUEID" val="1695"/>
</p:tagLst>
</file>

<file path=ppt/tags/tag164.xml><?xml version="1.0" encoding="utf-8"?>
<p:tagLst xmlns:a="http://schemas.openxmlformats.org/drawingml/2006/main" xmlns:r="http://schemas.openxmlformats.org/officeDocument/2006/relationships" xmlns:p="http://schemas.openxmlformats.org/presentationml/2006/main">
  <p:tag name="AS_UNIQUEID" val="1696"/>
</p:tagLst>
</file>

<file path=ppt/tags/tag165.xml><?xml version="1.0" encoding="utf-8"?>
<p:tagLst xmlns:a="http://schemas.openxmlformats.org/drawingml/2006/main" xmlns:r="http://schemas.openxmlformats.org/officeDocument/2006/relationships" xmlns:p="http://schemas.openxmlformats.org/presentationml/2006/main">
  <p:tag name="AS_UNIQUEID" val="1689"/>
</p:tagLst>
</file>

<file path=ppt/tags/tag166.xml><?xml version="1.0" encoding="utf-8"?>
<p:tagLst xmlns:a="http://schemas.openxmlformats.org/drawingml/2006/main" xmlns:r="http://schemas.openxmlformats.org/officeDocument/2006/relationships" xmlns:p="http://schemas.openxmlformats.org/presentationml/2006/main">
  <p:tag name="AS_UNIQUEID" val="1690"/>
</p:tagLst>
</file>

<file path=ppt/tags/tag167.xml><?xml version="1.0" encoding="utf-8"?>
<p:tagLst xmlns:a="http://schemas.openxmlformats.org/drawingml/2006/main" xmlns:r="http://schemas.openxmlformats.org/officeDocument/2006/relationships" xmlns:p="http://schemas.openxmlformats.org/presentationml/2006/main">
  <p:tag name="AS_UNIQUEID" val="1686"/>
</p:tagLst>
</file>

<file path=ppt/tags/tag168.xml><?xml version="1.0" encoding="utf-8"?>
<p:tagLst xmlns:a="http://schemas.openxmlformats.org/drawingml/2006/main" xmlns:r="http://schemas.openxmlformats.org/officeDocument/2006/relationships" xmlns:p="http://schemas.openxmlformats.org/presentationml/2006/main">
  <p:tag name="AS_UNIQUEID" val="1687"/>
</p:tagLst>
</file>

<file path=ppt/tags/tag169.xml><?xml version="1.0" encoding="utf-8"?>
<p:tagLst xmlns:a="http://schemas.openxmlformats.org/drawingml/2006/main" xmlns:r="http://schemas.openxmlformats.org/officeDocument/2006/relationships" xmlns:p="http://schemas.openxmlformats.org/presentationml/2006/main">
  <p:tag name="AS_UNIQUEID" val="1683"/>
</p:tagLst>
</file>

<file path=ppt/tags/tag1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70.xml><?xml version="1.0" encoding="utf-8"?>
<p:tagLst xmlns:a="http://schemas.openxmlformats.org/drawingml/2006/main" xmlns:r="http://schemas.openxmlformats.org/officeDocument/2006/relationships" xmlns:p="http://schemas.openxmlformats.org/presentationml/2006/main">
  <p:tag name="AS_UNIQUEID" val="1684"/>
</p:tagLst>
</file>

<file path=ppt/tags/tag171.xml><?xml version="1.0" encoding="utf-8"?>
<p:tagLst xmlns:a="http://schemas.openxmlformats.org/drawingml/2006/main" xmlns:r="http://schemas.openxmlformats.org/officeDocument/2006/relationships" xmlns:p="http://schemas.openxmlformats.org/presentationml/2006/main">
  <p:tag name="AS_UNIQUEID" val="1679"/>
</p:tagLst>
</file>

<file path=ppt/tags/tag172.xml><?xml version="1.0" encoding="utf-8"?>
<p:tagLst xmlns:a="http://schemas.openxmlformats.org/drawingml/2006/main" xmlns:r="http://schemas.openxmlformats.org/officeDocument/2006/relationships" xmlns:p="http://schemas.openxmlformats.org/presentationml/2006/main">
  <p:tag name="AS_UNIQUEID" val="1680"/>
</p:tagLst>
</file>

<file path=ppt/tags/tag173.xml><?xml version="1.0" encoding="utf-8"?>
<p:tagLst xmlns:a="http://schemas.openxmlformats.org/drawingml/2006/main" xmlns:r="http://schemas.openxmlformats.org/officeDocument/2006/relationships" xmlns:p="http://schemas.openxmlformats.org/presentationml/2006/main">
  <p:tag name="AS_UNIQUEID" val="1681"/>
</p:tagLst>
</file>

<file path=ppt/tags/tag174.xml><?xml version="1.0" encoding="utf-8"?>
<p:tagLst xmlns:a="http://schemas.openxmlformats.org/drawingml/2006/main" xmlns:r="http://schemas.openxmlformats.org/officeDocument/2006/relationships" xmlns:p="http://schemas.openxmlformats.org/presentationml/2006/main">
  <p:tag name="AS_UNIQUEID" val="1678"/>
</p:tagLst>
</file>

<file path=ppt/tags/tag175.xml><?xml version="1.0" encoding="utf-8"?>
<p:tagLst xmlns:a="http://schemas.openxmlformats.org/drawingml/2006/main" xmlns:r="http://schemas.openxmlformats.org/officeDocument/2006/relationships" xmlns:p="http://schemas.openxmlformats.org/presentationml/2006/main">
  <p:tag name="AS_UNIQUEID" val="1682"/>
</p:tagLst>
</file>

<file path=ppt/tags/tag176.xml><?xml version="1.0" encoding="utf-8"?>
<p:tagLst xmlns:a="http://schemas.openxmlformats.org/drawingml/2006/main" xmlns:r="http://schemas.openxmlformats.org/officeDocument/2006/relationships" xmlns:p="http://schemas.openxmlformats.org/presentationml/2006/main">
  <p:tag name="AS_UNIQUEID" val="1685"/>
</p:tagLst>
</file>

<file path=ppt/tags/tag177.xml><?xml version="1.0" encoding="utf-8"?>
<p:tagLst xmlns:a="http://schemas.openxmlformats.org/drawingml/2006/main" xmlns:r="http://schemas.openxmlformats.org/officeDocument/2006/relationships" xmlns:p="http://schemas.openxmlformats.org/presentationml/2006/main">
  <p:tag name="AS_UNIQUEID" val="1688"/>
</p:tagLst>
</file>

<file path=ppt/tags/tag178.xml><?xml version="1.0" encoding="utf-8"?>
<p:tagLst xmlns:a="http://schemas.openxmlformats.org/drawingml/2006/main" xmlns:r="http://schemas.openxmlformats.org/officeDocument/2006/relationships" xmlns:p="http://schemas.openxmlformats.org/presentationml/2006/main">
  <p:tag name="AS_UNIQUEID" val="1691"/>
</p:tagLst>
</file>

<file path=ppt/tags/tag179.xml><?xml version="1.0" encoding="utf-8"?>
<p:tagLst xmlns:a="http://schemas.openxmlformats.org/drawingml/2006/main" xmlns:r="http://schemas.openxmlformats.org/officeDocument/2006/relationships" xmlns:p="http://schemas.openxmlformats.org/presentationml/2006/main">
  <p:tag name="AS_UNIQUEID" val="1692"/>
</p:tagLst>
</file>

<file path=ppt/tags/tag1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80.xml><?xml version="1.0" encoding="utf-8"?>
<p:tagLst xmlns:a="http://schemas.openxmlformats.org/drawingml/2006/main" xmlns:r="http://schemas.openxmlformats.org/officeDocument/2006/relationships" xmlns:p="http://schemas.openxmlformats.org/presentationml/2006/main">
  <p:tag name="AS_UNIQUEID" val="1693"/>
</p:tagLst>
</file>

<file path=ppt/tags/tag181.xml><?xml version="1.0" encoding="utf-8"?>
<p:tagLst xmlns:a="http://schemas.openxmlformats.org/drawingml/2006/main" xmlns:r="http://schemas.openxmlformats.org/officeDocument/2006/relationships" xmlns:p="http://schemas.openxmlformats.org/presentationml/2006/main">
  <p:tag name="AS_UNIQUEID" val="1694"/>
</p:tagLst>
</file>

<file path=ppt/tags/tag182.xml><?xml version="1.0" encoding="utf-8"?>
<p:tagLst xmlns:a="http://schemas.openxmlformats.org/drawingml/2006/main" xmlns:r="http://schemas.openxmlformats.org/officeDocument/2006/relationships" xmlns:p="http://schemas.openxmlformats.org/presentationml/2006/main">
  <p:tag name="AS_UNIQUEID" val="1697"/>
</p:tagLst>
</file>

<file path=ppt/tags/tag183.xml><?xml version="1.0" encoding="utf-8"?>
<p:tagLst xmlns:a="http://schemas.openxmlformats.org/drawingml/2006/main" xmlns:r="http://schemas.openxmlformats.org/officeDocument/2006/relationships" xmlns:p="http://schemas.openxmlformats.org/presentationml/2006/main">
  <p:tag name="AS_UNIQUEID" val="1698"/>
</p:tagLst>
</file>

<file path=ppt/tags/tag184.xml><?xml version="1.0" encoding="utf-8"?>
<p:tagLst xmlns:a="http://schemas.openxmlformats.org/drawingml/2006/main" xmlns:r="http://schemas.openxmlformats.org/officeDocument/2006/relationships" xmlns:p="http://schemas.openxmlformats.org/presentationml/2006/main">
  <p:tag name="AS_UNIQUEID" val="1699"/>
</p:tagLst>
</file>

<file path=ppt/tags/tag185.xml><?xml version="1.0" encoding="utf-8"?>
<p:tagLst xmlns:a="http://schemas.openxmlformats.org/drawingml/2006/main" xmlns:r="http://schemas.openxmlformats.org/officeDocument/2006/relationships" xmlns:p="http://schemas.openxmlformats.org/presentationml/2006/main">
  <p:tag name="AS_UNIQUEID" val="1702"/>
</p:tagLst>
</file>

<file path=ppt/tags/tag186.xml><?xml version="1.0" encoding="utf-8"?>
<p:tagLst xmlns:a="http://schemas.openxmlformats.org/drawingml/2006/main" xmlns:r="http://schemas.openxmlformats.org/officeDocument/2006/relationships" xmlns:p="http://schemas.openxmlformats.org/presentationml/2006/main">
  <p:tag name="AS_UNIQUEID" val="1705"/>
</p:tagLst>
</file>

<file path=ppt/tags/tag187.xml><?xml version="1.0" encoding="utf-8"?>
<p:tagLst xmlns:a="http://schemas.openxmlformats.org/drawingml/2006/main" xmlns:r="http://schemas.openxmlformats.org/officeDocument/2006/relationships" xmlns:p="http://schemas.openxmlformats.org/presentationml/2006/main">
  <p:tag name="AS_UNIQUEID" val="834"/>
</p:tagLst>
</file>

<file path=ppt/tags/tag188.xml><?xml version="1.0" encoding="utf-8"?>
<p:tagLst xmlns:a="http://schemas.openxmlformats.org/drawingml/2006/main" xmlns:r="http://schemas.openxmlformats.org/officeDocument/2006/relationships" xmlns:p="http://schemas.openxmlformats.org/presentationml/2006/main">
  <p:tag name="AS_UNIQUEID" val="836"/>
</p:tagLst>
</file>

<file path=ppt/tags/tag189.xml><?xml version="1.0" encoding="utf-8"?>
<p:tagLst xmlns:a="http://schemas.openxmlformats.org/drawingml/2006/main" xmlns:r="http://schemas.openxmlformats.org/officeDocument/2006/relationships" xmlns:p="http://schemas.openxmlformats.org/presentationml/2006/main">
  <p:tag name="AS_UNIQUEID" val="771"/>
</p:tagLst>
</file>

<file path=ppt/tags/tag1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90.xml><?xml version="1.0" encoding="utf-8"?>
<p:tagLst xmlns:a="http://schemas.openxmlformats.org/drawingml/2006/main" xmlns:r="http://schemas.openxmlformats.org/officeDocument/2006/relationships" xmlns:p="http://schemas.openxmlformats.org/presentationml/2006/main">
  <p:tag name="AS_UNIQUEID" val="840"/>
</p:tagLst>
</file>

<file path=ppt/tags/tag191.xml><?xml version="1.0" encoding="utf-8"?>
<p:tagLst xmlns:a="http://schemas.openxmlformats.org/drawingml/2006/main" xmlns:r="http://schemas.openxmlformats.org/officeDocument/2006/relationships" xmlns:p="http://schemas.openxmlformats.org/presentationml/2006/main">
  <p:tag name="AS_UNIQUEID" val="835"/>
</p:tagLst>
</file>

<file path=ppt/tags/tag192.xml><?xml version="1.0" encoding="utf-8"?>
<p:tagLst xmlns:a="http://schemas.openxmlformats.org/drawingml/2006/main" xmlns:r="http://schemas.openxmlformats.org/officeDocument/2006/relationships" xmlns:p="http://schemas.openxmlformats.org/presentationml/2006/main">
  <p:tag name="AS_UNIQUEID" val="838"/>
</p:tagLst>
</file>

<file path=ppt/tags/tag193.xml><?xml version="1.0" encoding="utf-8"?>
<p:tagLst xmlns:a="http://schemas.openxmlformats.org/drawingml/2006/main" xmlns:r="http://schemas.openxmlformats.org/officeDocument/2006/relationships" xmlns:p="http://schemas.openxmlformats.org/presentationml/2006/main">
  <p:tag name="AS_UNIQUEID" val="772"/>
</p:tagLst>
</file>

<file path=ppt/tags/tag194.xml><?xml version="1.0" encoding="utf-8"?>
<p:tagLst xmlns:a="http://schemas.openxmlformats.org/drawingml/2006/main" xmlns:r="http://schemas.openxmlformats.org/officeDocument/2006/relationships" xmlns:p="http://schemas.openxmlformats.org/presentationml/2006/main">
  <p:tag name="AS_UNIQUEID" val="423"/>
</p:tagLst>
</file>

<file path=ppt/tags/tag195.xml><?xml version="1.0" encoding="utf-8"?>
<p:tagLst xmlns:a="http://schemas.openxmlformats.org/drawingml/2006/main" xmlns:r="http://schemas.openxmlformats.org/officeDocument/2006/relationships" xmlns:p="http://schemas.openxmlformats.org/presentationml/2006/main">
  <p:tag name="AS_UNIQUEID" val="428"/>
</p:tagLst>
</file>

<file path=ppt/tags/tag196.xml><?xml version="1.0" encoding="utf-8"?>
<p:tagLst xmlns:a="http://schemas.openxmlformats.org/drawingml/2006/main" xmlns:r="http://schemas.openxmlformats.org/officeDocument/2006/relationships" xmlns:p="http://schemas.openxmlformats.org/presentationml/2006/main">
  <p:tag name="AS_UNIQUEID" val="428"/>
</p:tagLst>
</file>

<file path=ppt/tags/tag197.xml><?xml version="1.0" encoding="utf-8"?>
<p:tagLst xmlns:a="http://schemas.openxmlformats.org/drawingml/2006/main" xmlns:r="http://schemas.openxmlformats.org/officeDocument/2006/relationships" xmlns:p="http://schemas.openxmlformats.org/presentationml/2006/main">
  <p:tag name="AS_UNIQUEID" val="428"/>
</p:tagLst>
</file>

<file path=ppt/tags/tag198.xml><?xml version="1.0" encoding="utf-8"?>
<p:tagLst xmlns:a="http://schemas.openxmlformats.org/drawingml/2006/main" xmlns:r="http://schemas.openxmlformats.org/officeDocument/2006/relationships" xmlns:p="http://schemas.openxmlformats.org/presentationml/2006/main">
  <p:tag name="AS_UNIQUEID" val="428"/>
</p:tagLst>
</file>

<file path=ppt/tags/tag199.xml><?xml version="1.0" encoding="utf-8"?>
<p:tagLst xmlns:a="http://schemas.openxmlformats.org/drawingml/2006/main" xmlns:r="http://schemas.openxmlformats.org/officeDocument/2006/relationships" xmlns:p="http://schemas.openxmlformats.org/presentationml/2006/main">
  <p:tag name="AS_UNIQUEID" val="1677"/>
  <p:tag name="KSO_WM_BEAUTIFY_FLAG" val=""/>
</p:tagLst>
</file>

<file path=ppt/tags/tag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2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00.xml><?xml version="1.0" encoding="utf-8"?>
<p:tagLst xmlns:a="http://schemas.openxmlformats.org/drawingml/2006/main" xmlns:r="http://schemas.openxmlformats.org/officeDocument/2006/relationships" xmlns:p="http://schemas.openxmlformats.org/presentationml/2006/main">
  <p:tag name="AS_UNIQUEID" val="839"/>
</p:tagLst>
</file>

<file path=ppt/tags/tag201.xml><?xml version="1.0" encoding="utf-8"?>
<p:tagLst xmlns:a="http://schemas.openxmlformats.org/drawingml/2006/main" xmlns:r="http://schemas.openxmlformats.org/officeDocument/2006/relationships" xmlns:p="http://schemas.openxmlformats.org/presentationml/2006/main">
  <p:tag name="AS_UNIQUEID" val="428"/>
</p:tagLst>
</file>

<file path=ppt/tags/tag202.xml><?xml version="1.0" encoding="utf-8"?>
<p:tagLst xmlns:a="http://schemas.openxmlformats.org/drawingml/2006/main" xmlns:r="http://schemas.openxmlformats.org/officeDocument/2006/relationships" xmlns:p="http://schemas.openxmlformats.org/presentationml/2006/main">
  <p:tag name="AS_UNIQUEID" val="777"/>
</p:tagLst>
</file>

<file path=ppt/tags/tag203.xml><?xml version="1.0" encoding="utf-8"?>
<p:tagLst xmlns:a="http://schemas.openxmlformats.org/drawingml/2006/main" xmlns:r="http://schemas.openxmlformats.org/officeDocument/2006/relationships" xmlns:p="http://schemas.openxmlformats.org/presentationml/2006/main">
  <p:tag name="AS_UNIQUEID" val="781"/>
</p:tagLst>
</file>

<file path=ppt/tags/tag204.xml><?xml version="1.0" encoding="utf-8"?>
<p:tagLst xmlns:a="http://schemas.openxmlformats.org/drawingml/2006/main" xmlns:r="http://schemas.openxmlformats.org/officeDocument/2006/relationships" xmlns:p="http://schemas.openxmlformats.org/presentationml/2006/main">
  <p:tag name="AS_UNIQUEID" val="782"/>
</p:tagLst>
</file>

<file path=ppt/tags/tag205.xml><?xml version="1.0" encoding="utf-8"?>
<p:tagLst xmlns:a="http://schemas.openxmlformats.org/drawingml/2006/main" xmlns:r="http://schemas.openxmlformats.org/officeDocument/2006/relationships" xmlns:p="http://schemas.openxmlformats.org/presentationml/2006/main">
  <p:tag name="AS_UNIQUEID" val="789"/>
</p:tagLst>
</file>

<file path=ppt/tags/tag206.xml><?xml version="1.0" encoding="utf-8"?>
<p:tagLst xmlns:a="http://schemas.openxmlformats.org/drawingml/2006/main" xmlns:r="http://schemas.openxmlformats.org/officeDocument/2006/relationships" xmlns:p="http://schemas.openxmlformats.org/presentationml/2006/main">
  <p:tag name="AS_UNIQUEID" val="841"/>
</p:tagLst>
</file>

<file path=ppt/tags/tag207.xml><?xml version="1.0" encoding="utf-8"?>
<p:tagLst xmlns:a="http://schemas.openxmlformats.org/drawingml/2006/main" xmlns:r="http://schemas.openxmlformats.org/officeDocument/2006/relationships" xmlns:p="http://schemas.openxmlformats.org/presentationml/2006/main">
  <p:tag name="AS_UNIQUEID" val="428"/>
</p:tagLst>
</file>

<file path=ppt/tags/tag208.xml><?xml version="1.0" encoding="utf-8"?>
<p:tagLst xmlns:a="http://schemas.openxmlformats.org/drawingml/2006/main" xmlns:r="http://schemas.openxmlformats.org/officeDocument/2006/relationships" xmlns:p="http://schemas.openxmlformats.org/presentationml/2006/main">
  <p:tag name="AS_UNIQUEID" val="777"/>
</p:tagLst>
</file>

<file path=ppt/tags/tag209.xml><?xml version="1.0" encoding="utf-8"?>
<p:tagLst xmlns:a="http://schemas.openxmlformats.org/drawingml/2006/main" xmlns:r="http://schemas.openxmlformats.org/officeDocument/2006/relationships" xmlns:p="http://schemas.openxmlformats.org/presentationml/2006/main">
  <p:tag name="AS_UNIQUEID" val="782"/>
</p:tagLst>
</file>

<file path=ppt/tags/tag2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10.xml><?xml version="1.0" encoding="utf-8"?>
<p:tagLst xmlns:a="http://schemas.openxmlformats.org/drawingml/2006/main" xmlns:r="http://schemas.openxmlformats.org/officeDocument/2006/relationships" xmlns:p="http://schemas.openxmlformats.org/presentationml/2006/main">
  <p:tag name="AS_UNIQUEID" val="783"/>
</p:tagLst>
</file>

<file path=ppt/tags/tag211.xml><?xml version="1.0" encoding="utf-8"?>
<p:tagLst xmlns:a="http://schemas.openxmlformats.org/drawingml/2006/main" xmlns:r="http://schemas.openxmlformats.org/officeDocument/2006/relationships" xmlns:p="http://schemas.openxmlformats.org/presentationml/2006/main">
  <p:tag name="AS_UNIQUEID" val="789"/>
</p:tagLst>
</file>

<file path=ppt/tags/tag212.xml><?xml version="1.0" encoding="utf-8"?>
<p:tagLst xmlns:a="http://schemas.openxmlformats.org/drawingml/2006/main" xmlns:r="http://schemas.openxmlformats.org/officeDocument/2006/relationships" xmlns:p="http://schemas.openxmlformats.org/presentationml/2006/main">
  <p:tag name="AS_UNIQUEID" val="837"/>
</p:tagLst>
</file>

<file path=ppt/tags/tag213.xml><?xml version="1.0" encoding="utf-8"?>
<p:tagLst xmlns:a="http://schemas.openxmlformats.org/drawingml/2006/main" xmlns:r="http://schemas.openxmlformats.org/officeDocument/2006/relationships" xmlns:p="http://schemas.openxmlformats.org/presentationml/2006/main">
  <p:tag name="AS_UNIQUEID" val="428"/>
</p:tagLst>
</file>

<file path=ppt/tags/tag214.xml><?xml version="1.0" encoding="utf-8"?>
<p:tagLst xmlns:a="http://schemas.openxmlformats.org/drawingml/2006/main" xmlns:r="http://schemas.openxmlformats.org/officeDocument/2006/relationships" xmlns:p="http://schemas.openxmlformats.org/presentationml/2006/main">
  <p:tag name="AS_UNIQUEID" val="777"/>
</p:tagLst>
</file>

<file path=ppt/tags/tag215.xml><?xml version="1.0" encoding="utf-8"?>
<p:tagLst xmlns:a="http://schemas.openxmlformats.org/drawingml/2006/main" xmlns:r="http://schemas.openxmlformats.org/officeDocument/2006/relationships" xmlns:p="http://schemas.openxmlformats.org/presentationml/2006/main">
  <p:tag name="AS_UNIQUEID" val="781"/>
</p:tagLst>
</file>

<file path=ppt/tags/tag216.xml><?xml version="1.0" encoding="utf-8"?>
<p:tagLst xmlns:a="http://schemas.openxmlformats.org/drawingml/2006/main" xmlns:r="http://schemas.openxmlformats.org/officeDocument/2006/relationships" xmlns:p="http://schemas.openxmlformats.org/presentationml/2006/main">
  <p:tag name="AS_UNIQUEID" val="782"/>
</p:tagLst>
</file>

<file path=ppt/tags/tag217.xml><?xml version="1.0" encoding="utf-8"?>
<p:tagLst xmlns:a="http://schemas.openxmlformats.org/drawingml/2006/main" xmlns:r="http://schemas.openxmlformats.org/officeDocument/2006/relationships" xmlns:p="http://schemas.openxmlformats.org/presentationml/2006/main">
  <p:tag name="AS_UNIQUEID" val="783"/>
</p:tagLst>
</file>

<file path=ppt/tags/tag218.xml><?xml version="1.0" encoding="utf-8"?>
<p:tagLst xmlns:a="http://schemas.openxmlformats.org/drawingml/2006/main" xmlns:r="http://schemas.openxmlformats.org/officeDocument/2006/relationships" xmlns:p="http://schemas.openxmlformats.org/presentationml/2006/main">
  <p:tag name="AS_UNIQUEID" val="789"/>
</p:tagLst>
</file>

<file path=ppt/tags/tag219.xml><?xml version="1.0" encoding="utf-8"?>
<p:tagLst xmlns:a="http://schemas.openxmlformats.org/drawingml/2006/main" xmlns:r="http://schemas.openxmlformats.org/officeDocument/2006/relationships" xmlns:p="http://schemas.openxmlformats.org/presentationml/2006/main">
  <p:tag name="AS_UNIQUEID" val="1703"/>
</p:tagLst>
</file>

<file path=ppt/tags/tag2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20.xml><?xml version="1.0" encoding="utf-8"?>
<p:tagLst xmlns:a="http://schemas.openxmlformats.org/drawingml/2006/main" xmlns:r="http://schemas.openxmlformats.org/officeDocument/2006/relationships" xmlns:p="http://schemas.openxmlformats.org/presentationml/2006/main">
  <p:tag name="AS_UNIQUEID" val="1704"/>
</p:tagLst>
</file>

<file path=ppt/tags/tag221.xml><?xml version="1.0" encoding="utf-8"?>
<p:tagLst xmlns:a="http://schemas.openxmlformats.org/drawingml/2006/main" xmlns:r="http://schemas.openxmlformats.org/officeDocument/2006/relationships" xmlns:p="http://schemas.openxmlformats.org/presentationml/2006/main">
  <p:tag name="AS_UNIQUEID" val="1700"/>
</p:tagLst>
</file>

<file path=ppt/tags/tag222.xml><?xml version="1.0" encoding="utf-8"?>
<p:tagLst xmlns:a="http://schemas.openxmlformats.org/drawingml/2006/main" xmlns:r="http://schemas.openxmlformats.org/officeDocument/2006/relationships" xmlns:p="http://schemas.openxmlformats.org/presentationml/2006/main">
  <p:tag name="AS_UNIQUEID" val="1701"/>
</p:tagLst>
</file>

<file path=ppt/tags/tag223.xml><?xml version="1.0" encoding="utf-8"?>
<p:tagLst xmlns:a="http://schemas.openxmlformats.org/drawingml/2006/main" xmlns:r="http://schemas.openxmlformats.org/officeDocument/2006/relationships" xmlns:p="http://schemas.openxmlformats.org/presentationml/2006/main">
  <p:tag name="AS_UNIQUEID" val="1695"/>
</p:tagLst>
</file>

<file path=ppt/tags/tag224.xml><?xml version="1.0" encoding="utf-8"?>
<p:tagLst xmlns:a="http://schemas.openxmlformats.org/drawingml/2006/main" xmlns:r="http://schemas.openxmlformats.org/officeDocument/2006/relationships" xmlns:p="http://schemas.openxmlformats.org/presentationml/2006/main">
  <p:tag name="AS_UNIQUEID" val="1696"/>
</p:tagLst>
</file>

<file path=ppt/tags/tag225.xml><?xml version="1.0" encoding="utf-8"?>
<p:tagLst xmlns:a="http://schemas.openxmlformats.org/drawingml/2006/main" xmlns:r="http://schemas.openxmlformats.org/officeDocument/2006/relationships" xmlns:p="http://schemas.openxmlformats.org/presentationml/2006/main">
  <p:tag name="AS_UNIQUEID" val="1689"/>
</p:tagLst>
</file>

<file path=ppt/tags/tag226.xml><?xml version="1.0" encoding="utf-8"?>
<p:tagLst xmlns:a="http://schemas.openxmlformats.org/drawingml/2006/main" xmlns:r="http://schemas.openxmlformats.org/officeDocument/2006/relationships" xmlns:p="http://schemas.openxmlformats.org/presentationml/2006/main">
  <p:tag name="AS_UNIQUEID" val="1690"/>
</p:tagLst>
</file>

<file path=ppt/tags/tag227.xml><?xml version="1.0" encoding="utf-8"?>
<p:tagLst xmlns:a="http://schemas.openxmlformats.org/drawingml/2006/main" xmlns:r="http://schemas.openxmlformats.org/officeDocument/2006/relationships" xmlns:p="http://schemas.openxmlformats.org/presentationml/2006/main">
  <p:tag name="AS_UNIQUEID" val="1686"/>
</p:tagLst>
</file>

<file path=ppt/tags/tag228.xml><?xml version="1.0" encoding="utf-8"?>
<p:tagLst xmlns:a="http://schemas.openxmlformats.org/drawingml/2006/main" xmlns:r="http://schemas.openxmlformats.org/officeDocument/2006/relationships" xmlns:p="http://schemas.openxmlformats.org/presentationml/2006/main">
  <p:tag name="AS_UNIQUEID" val="1687"/>
</p:tagLst>
</file>

<file path=ppt/tags/tag229.xml><?xml version="1.0" encoding="utf-8"?>
<p:tagLst xmlns:a="http://schemas.openxmlformats.org/drawingml/2006/main" xmlns:r="http://schemas.openxmlformats.org/officeDocument/2006/relationships" xmlns:p="http://schemas.openxmlformats.org/presentationml/2006/main">
  <p:tag name="AS_UNIQUEID" val="1683"/>
</p:tagLst>
</file>

<file path=ppt/tags/tag2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30.xml><?xml version="1.0" encoding="utf-8"?>
<p:tagLst xmlns:a="http://schemas.openxmlformats.org/drawingml/2006/main" xmlns:r="http://schemas.openxmlformats.org/officeDocument/2006/relationships" xmlns:p="http://schemas.openxmlformats.org/presentationml/2006/main">
  <p:tag name="AS_UNIQUEID" val="1684"/>
</p:tagLst>
</file>

<file path=ppt/tags/tag231.xml><?xml version="1.0" encoding="utf-8"?>
<p:tagLst xmlns:a="http://schemas.openxmlformats.org/drawingml/2006/main" xmlns:r="http://schemas.openxmlformats.org/officeDocument/2006/relationships" xmlns:p="http://schemas.openxmlformats.org/presentationml/2006/main">
  <p:tag name="AS_UNIQUEID" val="1679"/>
</p:tagLst>
</file>

<file path=ppt/tags/tag232.xml><?xml version="1.0" encoding="utf-8"?>
<p:tagLst xmlns:a="http://schemas.openxmlformats.org/drawingml/2006/main" xmlns:r="http://schemas.openxmlformats.org/officeDocument/2006/relationships" xmlns:p="http://schemas.openxmlformats.org/presentationml/2006/main">
  <p:tag name="AS_UNIQUEID" val="1680"/>
</p:tagLst>
</file>

<file path=ppt/tags/tag233.xml><?xml version="1.0" encoding="utf-8"?>
<p:tagLst xmlns:a="http://schemas.openxmlformats.org/drawingml/2006/main" xmlns:r="http://schemas.openxmlformats.org/officeDocument/2006/relationships" xmlns:p="http://schemas.openxmlformats.org/presentationml/2006/main">
  <p:tag name="AS_UNIQUEID" val="1681"/>
</p:tagLst>
</file>

<file path=ppt/tags/tag234.xml><?xml version="1.0" encoding="utf-8"?>
<p:tagLst xmlns:a="http://schemas.openxmlformats.org/drawingml/2006/main" xmlns:r="http://schemas.openxmlformats.org/officeDocument/2006/relationships" xmlns:p="http://schemas.openxmlformats.org/presentationml/2006/main">
  <p:tag name="AS_UNIQUEID" val="4172"/>
</p:tagLst>
</file>

<file path=ppt/tags/tag235.xml><?xml version="1.0" encoding="utf-8"?>
<p:tagLst xmlns:a="http://schemas.openxmlformats.org/drawingml/2006/main" xmlns:r="http://schemas.openxmlformats.org/officeDocument/2006/relationships" xmlns:p="http://schemas.openxmlformats.org/presentationml/2006/main">
  <p:tag name="AS_UNIQUEID" val="4175"/>
</p:tagLst>
</file>

<file path=ppt/tags/tag236.xml><?xml version="1.0" encoding="utf-8"?>
<p:tagLst xmlns:a="http://schemas.openxmlformats.org/drawingml/2006/main" xmlns:r="http://schemas.openxmlformats.org/officeDocument/2006/relationships" xmlns:p="http://schemas.openxmlformats.org/presentationml/2006/main">
  <p:tag name="AS_UNIQUEID" val="4176"/>
</p:tagLst>
</file>

<file path=ppt/tags/tag237.xml><?xml version="1.0" encoding="utf-8"?>
<p:tagLst xmlns:a="http://schemas.openxmlformats.org/drawingml/2006/main" xmlns:r="http://schemas.openxmlformats.org/officeDocument/2006/relationships" xmlns:p="http://schemas.openxmlformats.org/presentationml/2006/main">
  <p:tag name="AS_UNIQUEID" val="2577"/>
</p:tagLst>
</file>

<file path=ppt/tags/tag238.xml><?xml version="1.0" encoding="utf-8"?>
<p:tagLst xmlns:a="http://schemas.openxmlformats.org/drawingml/2006/main" xmlns:r="http://schemas.openxmlformats.org/officeDocument/2006/relationships" xmlns:p="http://schemas.openxmlformats.org/presentationml/2006/main">
  <p:tag name="AS_UNIQUEID" val="2578"/>
</p:tagLst>
</file>

<file path=ppt/tags/tag239.xml><?xml version="1.0" encoding="utf-8"?>
<p:tagLst xmlns:a="http://schemas.openxmlformats.org/drawingml/2006/main" xmlns:r="http://schemas.openxmlformats.org/officeDocument/2006/relationships" xmlns:p="http://schemas.openxmlformats.org/presentationml/2006/main">
  <p:tag name="AS_UNIQUEID" val="2579"/>
</p:tagLst>
</file>

<file path=ppt/tags/tag2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40.xml><?xml version="1.0" encoding="utf-8"?>
<p:tagLst xmlns:a="http://schemas.openxmlformats.org/drawingml/2006/main" xmlns:r="http://schemas.openxmlformats.org/officeDocument/2006/relationships" xmlns:p="http://schemas.openxmlformats.org/presentationml/2006/main">
  <p:tag name="AS_UNIQUEID" val="2580"/>
</p:tagLst>
</file>

<file path=ppt/tags/tag241.xml><?xml version="1.0" encoding="utf-8"?>
<p:tagLst xmlns:a="http://schemas.openxmlformats.org/drawingml/2006/main" xmlns:r="http://schemas.openxmlformats.org/officeDocument/2006/relationships" xmlns:p="http://schemas.openxmlformats.org/presentationml/2006/main">
  <p:tag name="AS_UNIQUEID" val="2581"/>
</p:tagLst>
</file>

<file path=ppt/tags/tag242.xml><?xml version="1.0" encoding="utf-8"?>
<p:tagLst xmlns:a="http://schemas.openxmlformats.org/drawingml/2006/main" xmlns:r="http://schemas.openxmlformats.org/officeDocument/2006/relationships" xmlns:p="http://schemas.openxmlformats.org/presentationml/2006/main">
  <p:tag name="AS_UNIQUEID" val="2582"/>
</p:tagLst>
</file>

<file path=ppt/tags/tag243.xml><?xml version="1.0" encoding="utf-8"?>
<p:tagLst xmlns:a="http://schemas.openxmlformats.org/drawingml/2006/main" xmlns:r="http://schemas.openxmlformats.org/officeDocument/2006/relationships" xmlns:p="http://schemas.openxmlformats.org/presentationml/2006/main">
  <p:tag name="AS_UNIQUEID" val="2585"/>
</p:tagLst>
</file>

<file path=ppt/tags/tag244.xml><?xml version="1.0" encoding="utf-8"?>
<p:tagLst xmlns:a="http://schemas.openxmlformats.org/drawingml/2006/main" xmlns:r="http://schemas.openxmlformats.org/officeDocument/2006/relationships" xmlns:p="http://schemas.openxmlformats.org/presentationml/2006/main">
  <p:tag name="AS_UNIQUEID" val="2587"/>
</p:tagLst>
</file>

<file path=ppt/tags/tag245.xml><?xml version="1.0" encoding="utf-8"?>
<p:tagLst xmlns:a="http://schemas.openxmlformats.org/drawingml/2006/main" xmlns:r="http://schemas.openxmlformats.org/officeDocument/2006/relationships" xmlns:p="http://schemas.openxmlformats.org/presentationml/2006/main">
  <p:tag name="AS_UNIQUEID" val="4177"/>
</p:tagLst>
</file>

<file path=ppt/tags/tag246.xml><?xml version="1.0" encoding="utf-8"?>
<p:tagLst xmlns:a="http://schemas.openxmlformats.org/drawingml/2006/main" xmlns:r="http://schemas.openxmlformats.org/officeDocument/2006/relationships" xmlns:p="http://schemas.openxmlformats.org/presentationml/2006/main">
  <p:tag name="AS_UNIQUEID" val="4178"/>
</p:tagLst>
</file>

<file path=ppt/tags/tag247.xml><?xml version="1.0" encoding="utf-8"?>
<p:tagLst xmlns:a="http://schemas.openxmlformats.org/drawingml/2006/main" xmlns:r="http://schemas.openxmlformats.org/officeDocument/2006/relationships" xmlns:p="http://schemas.openxmlformats.org/presentationml/2006/main">
  <p:tag name="AS_UNIQUEID" val="4185"/>
</p:tagLst>
</file>

<file path=ppt/tags/tag248.xml><?xml version="1.0" encoding="utf-8"?>
<p:tagLst xmlns:a="http://schemas.openxmlformats.org/drawingml/2006/main" xmlns:r="http://schemas.openxmlformats.org/officeDocument/2006/relationships" xmlns:p="http://schemas.openxmlformats.org/presentationml/2006/main">
  <p:tag name="AS_UNIQUEID" val="4186"/>
</p:tagLst>
</file>

<file path=ppt/tags/tag249.xml><?xml version="1.0" encoding="utf-8"?>
<p:tagLst xmlns:a="http://schemas.openxmlformats.org/drawingml/2006/main" xmlns:r="http://schemas.openxmlformats.org/officeDocument/2006/relationships" xmlns:p="http://schemas.openxmlformats.org/presentationml/2006/main">
  <p:tag name="AS_UNIQUEID" val="2601"/>
</p:tagLst>
</file>

<file path=ppt/tags/tag2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50.xml><?xml version="1.0" encoding="utf-8"?>
<p:tagLst xmlns:a="http://schemas.openxmlformats.org/drawingml/2006/main" xmlns:r="http://schemas.openxmlformats.org/officeDocument/2006/relationships" xmlns:p="http://schemas.openxmlformats.org/presentationml/2006/main">
  <p:tag name="AS_UNIQUEID" val="2604"/>
</p:tagLst>
</file>

<file path=ppt/tags/tag251.xml><?xml version="1.0" encoding="utf-8"?>
<p:tagLst xmlns:a="http://schemas.openxmlformats.org/drawingml/2006/main" xmlns:r="http://schemas.openxmlformats.org/officeDocument/2006/relationships" xmlns:p="http://schemas.openxmlformats.org/presentationml/2006/main">
  <p:tag name="AS_UNIQUEID" val="4189"/>
</p:tagLst>
</file>

<file path=ppt/tags/tag252.xml><?xml version="1.0" encoding="utf-8"?>
<p:tagLst xmlns:a="http://schemas.openxmlformats.org/drawingml/2006/main" xmlns:r="http://schemas.openxmlformats.org/officeDocument/2006/relationships" xmlns:p="http://schemas.openxmlformats.org/presentationml/2006/main">
  <p:tag name="AS_UNIQUEID" val="4190"/>
</p:tagLst>
</file>

<file path=ppt/tags/tag253.xml><?xml version="1.0" encoding="utf-8"?>
<p:tagLst xmlns:a="http://schemas.openxmlformats.org/drawingml/2006/main" xmlns:r="http://schemas.openxmlformats.org/officeDocument/2006/relationships" xmlns:p="http://schemas.openxmlformats.org/presentationml/2006/main">
  <p:tag name="AS_UNIQUEID" val="2607"/>
</p:tagLst>
</file>

<file path=ppt/tags/tag254.xml><?xml version="1.0" encoding="utf-8"?>
<p:tagLst xmlns:a="http://schemas.openxmlformats.org/drawingml/2006/main" xmlns:r="http://schemas.openxmlformats.org/officeDocument/2006/relationships" xmlns:p="http://schemas.openxmlformats.org/presentationml/2006/main">
  <p:tag name="AS_UNIQUEID" val="2607"/>
</p:tagLst>
</file>

<file path=ppt/tags/tag255.xml><?xml version="1.0" encoding="utf-8"?>
<p:tagLst xmlns:a="http://schemas.openxmlformats.org/drawingml/2006/main" xmlns:r="http://schemas.openxmlformats.org/officeDocument/2006/relationships" xmlns:p="http://schemas.openxmlformats.org/presentationml/2006/main">
  <p:tag name="AS_UNIQUEID" val="1756"/>
</p:tagLst>
</file>

<file path=ppt/tags/tag256.xml><?xml version="1.0" encoding="utf-8"?>
<p:tagLst xmlns:a="http://schemas.openxmlformats.org/drawingml/2006/main" xmlns:r="http://schemas.openxmlformats.org/officeDocument/2006/relationships" xmlns:p="http://schemas.openxmlformats.org/presentationml/2006/main">
  <p:tag name="AS_UNIQUEID" val="2593"/>
</p:tagLst>
</file>

<file path=ppt/tags/tag257.xml><?xml version="1.0" encoding="utf-8"?>
<p:tagLst xmlns:a="http://schemas.openxmlformats.org/drawingml/2006/main" xmlns:r="http://schemas.openxmlformats.org/officeDocument/2006/relationships" xmlns:p="http://schemas.openxmlformats.org/presentationml/2006/main">
  <p:tag name="AS_UNIQUEID" val="1677"/>
  <p:tag name="KSO_WM_BEAUTIFY_FLAG" val=""/>
</p:tagLst>
</file>

<file path=ppt/tags/tag258.xml><?xml version="1.0" encoding="utf-8"?>
<p:tagLst xmlns:a="http://schemas.openxmlformats.org/drawingml/2006/main" xmlns:r="http://schemas.openxmlformats.org/officeDocument/2006/relationships" xmlns:p="http://schemas.openxmlformats.org/presentationml/2006/main">
  <p:tag name="AS_UNIQUEID" val="2603"/>
</p:tagLst>
</file>

<file path=ppt/tags/tag259.xml><?xml version="1.0" encoding="utf-8"?>
<p:tagLst xmlns:a="http://schemas.openxmlformats.org/drawingml/2006/main" xmlns:r="http://schemas.openxmlformats.org/officeDocument/2006/relationships" xmlns:p="http://schemas.openxmlformats.org/presentationml/2006/main">
  <p:tag name="AS_UNIQUEID" val="2605"/>
</p:tagLst>
</file>

<file path=ppt/tags/tag2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60.xml><?xml version="1.0" encoding="utf-8"?>
<p:tagLst xmlns:a="http://schemas.openxmlformats.org/drawingml/2006/main" xmlns:r="http://schemas.openxmlformats.org/officeDocument/2006/relationships" xmlns:p="http://schemas.openxmlformats.org/presentationml/2006/main">
  <p:tag name="AS_UNIQUEID" val="4187"/>
</p:tagLst>
</file>

<file path=ppt/tags/tag261.xml><?xml version="1.0" encoding="utf-8"?>
<p:tagLst xmlns:a="http://schemas.openxmlformats.org/drawingml/2006/main" xmlns:r="http://schemas.openxmlformats.org/officeDocument/2006/relationships" xmlns:p="http://schemas.openxmlformats.org/presentationml/2006/main">
  <p:tag name="AS_UNIQUEID" val="4188"/>
</p:tagLst>
</file>

<file path=ppt/tags/tag262.xml><?xml version="1.0" encoding="utf-8"?>
<p:tagLst xmlns:a="http://schemas.openxmlformats.org/drawingml/2006/main" xmlns:r="http://schemas.openxmlformats.org/officeDocument/2006/relationships" xmlns:p="http://schemas.openxmlformats.org/presentationml/2006/main">
  <p:tag name="AS_UNIQUEID" val="4179"/>
</p:tagLst>
</file>

<file path=ppt/tags/tag263.xml><?xml version="1.0" encoding="utf-8"?>
<p:tagLst xmlns:a="http://schemas.openxmlformats.org/drawingml/2006/main" xmlns:r="http://schemas.openxmlformats.org/officeDocument/2006/relationships" xmlns:p="http://schemas.openxmlformats.org/presentationml/2006/main">
  <p:tag name="AS_UNIQUEID" val="2557"/>
</p:tagLst>
</file>

<file path=ppt/tags/tag264.xml><?xml version="1.0" encoding="utf-8"?>
<p:tagLst xmlns:a="http://schemas.openxmlformats.org/drawingml/2006/main" xmlns:r="http://schemas.openxmlformats.org/officeDocument/2006/relationships" xmlns:p="http://schemas.openxmlformats.org/presentationml/2006/main">
  <p:tag name="AS_UNIQUEID" val="4183"/>
</p:tagLst>
</file>

<file path=ppt/tags/tag265.xml><?xml version="1.0" encoding="utf-8"?>
<p:tagLst xmlns:a="http://schemas.openxmlformats.org/drawingml/2006/main" xmlns:r="http://schemas.openxmlformats.org/officeDocument/2006/relationships" xmlns:p="http://schemas.openxmlformats.org/presentationml/2006/main">
  <p:tag name="AS_UNIQUEID" val="2557"/>
</p:tagLst>
</file>

<file path=ppt/tags/tag266.xml><?xml version="1.0" encoding="utf-8"?>
<p:tagLst xmlns:a="http://schemas.openxmlformats.org/drawingml/2006/main" xmlns:r="http://schemas.openxmlformats.org/officeDocument/2006/relationships" xmlns:p="http://schemas.openxmlformats.org/presentationml/2006/main">
  <p:tag name="AS_UNIQUEID" val="4184"/>
</p:tagLst>
</file>

<file path=ppt/tags/tag267.xml><?xml version="1.0" encoding="utf-8"?>
<p:tagLst xmlns:a="http://schemas.openxmlformats.org/drawingml/2006/main" xmlns:r="http://schemas.openxmlformats.org/officeDocument/2006/relationships" xmlns:p="http://schemas.openxmlformats.org/presentationml/2006/main">
  <p:tag name="AS_UNIQUEID" val="4180"/>
</p:tagLst>
</file>

<file path=ppt/tags/tag268.xml><?xml version="1.0" encoding="utf-8"?>
<p:tagLst xmlns:a="http://schemas.openxmlformats.org/drawingml/2006/main" xmlns:r="http://schemas.openxmlformats.org/officeDocument/2006/relationships" xmlns:p="http://schemas.openxmlformats.org/presentationml/2006/main">
  <p:tag name="AS_UNIQUEID" val="4181"/>
</p:tagLst>
</file>

<file path=ppt/tags/tag269.xml><?xml version="1.0" encoding="utf-8"?>
<p:tagLst xmlns:a="http://schemas.openxmlformats.org/drawingml/2006/main" xmlns:r="http://schemas.openxmlformats.org/officeDocument/2006/relationships" xmlns:p="http://schemas.openxmlformats.org/presentationml/2006/main">
  <p:tag name="AS_UNIQUEID" val="4182"/>
</p:tagLst>
</file>

<file path=ppt/tags/tag2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70.xml><?xml version="1.0" encoding="utf-8"?>
<p:tagLst xmlns:a="http://schemas.openxmlformats.org/drawingml/2006/main" xmlns:r="http://schemas.openxmlformats.org/officeDocument/2006/relationships" xmlns:p="http://schemas.openxmlformats.org/presentationml/2006/main">
  <p:tag name="AS_UNIQUEID" val="2588"/>
</p:tagLst>
</file>

<file path=ppt/tags/tag271.xml><?xml version="1.0" encoding="utf-8"?>
<p:tagLst xmlns:a="http://schemas.openxmlformats.org/drawingml/2006/main" xmlns:r="http://schemas.openxmlformats.org/officeDocument/2006/relationships" xmlns:p="http://schemas.openxmlformats.org/presentationml/2006/main">
  <p:tag name="AS_UNIQUEID" val="2589"/>
</p:tagLst>
</file>

<file path=ppt/tags/tag272.xml><?xml version="1.0" encoding="utf-8"?>
<p:tagLst xmlns:a="http://schemas.openxmlformats.org/drawingml/2006/main" xmlns:r="http://schemas.openxmlformats.org/officeDocument/2006/relationships" xmlns:p="http://schemas.openxmlformats.org/presentationml/2006/main">
  <p:tag name="AS_UNIQUEID" val="2583"/>
</p:tagLst>
</file>

<file path=ppt/tags/tag273.xml><?xml version="1.0" encoding="utf-8"?>
<p:tagLst xmlns:a="http://schemas.openxmlformats.org/drawingml/2006/main" xmlns:r="http://schemas.openxmlformats.org/officeDocument/2006/relationships" xmlns:p="http://schemas.openxmlformats.org/presentationml/2006/main">
  <p:tag name="AS_UNIQUEID" val="2584"/>
</p:tagLst>
</file>

<file path=ppt/tags/tag274.xml><?xml version="1.0" encoding="utf-8"?>
<p:tagLst xmlns:a="http://schemas.openxmlformats.org/drawingml/2006/main" xmlns:r="http://schemas.openxmlformats.org/officeDocument/2006/relationships" xmlns:p="http://schemas.openxmlformats.org/presentationml/2006/main">
  <p:tag name="AS_UNIQUEID" val="2575"/>
</p:tagLst>
</file>

<file path=ppt/tags/tag275.xml><?xml version="1.0" encoding="utf-8"?>
<p:tagLst xmlns:a="http://schemas.openxmlformats.org/drawingml/2006/main" xmlns:r="http://schemas.openxmlformats.org/officeDocument/2006/relationships" xmlns:p="http://schemas.openxmlformats.org/presentationml/2006/main">
  <p:tag name="AS_UNIQUEID" val="2576"/>
</p:tagLst>
</file>

<file path=ppt/tags/tag276.xml><?xml version="1.0" encoding="utf-8"?>
<p:tagLst xmlns:a="http://schemas.openxmlformats.org/drawingml/2006/main" xmlns:r="http://schemas.openxmlformats.org/officeDocument/2006/relationships" xmlns:p="http://schemas.openxmlformats.org/presentationml/2006/main">
  <p:tag name="AS_UNIQUEID" val="4173"/>
</p:tagLst>
</file>

<file path=ppt/tags/tag277.xml><?xml version="1.0" encoding="utf-8"?>
<p:tagLst xmlns:a="http://schemas.openxmlformats.org/drawingml/2006/main" xmlns:r="http://schemas.openxmlformats.org/officeDocument/2006/relationships" xmlns:p="http://schemas.openxmlformats.org/presentationml/2006/main">
  <p:tag name="AS_UNIQUEID" val="4174"/>
</p:tagLst>
</file>

<file path=ppt/tags/tag278.xml><?xml version="1.0" encoding="utf-8"?>
<p:tagLst xmlns:a="http://schemas.openxmlformats.org/drawingml/2006/main" xmlns:r="http://schemas.openxmlformats.org/officeDocument/2006/relationships" xmlns:p="http://schemas.openxmlformats.org/presentationml/2006/main">
  <p:tag name="AS_UNIQUEID" val="4164"/>
</p:tagLst>
</file>

<file path=ppt/tags/tag279.xml><?xml version="1.0" encoding="utf-8"?>
<p:tagLst xmlns:a="http://schemas.openxmlformats.org/drawingml/2006/main" xmlns:r="http://schemas.openxmlformats.org/officeDocument/2006/relationships" xmlns:p="http://schemas.openxmlformats.org/presentationml/2006/main">
  <p:tag name="AS_UNIQUEID" val="4165"/>
</p:tagLst>
</file>

<file path=ppt/tags/tag2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80.xml><?xml version="1.0" encoding="utf-8"?>
<p:tagLst xmlns:a="http://schemas.openxmlformats.org/drawingml/2006/main" xmlns:r="http://schemas.openxmlformats.org/officeDocument/2006/relationships" xmlns:p="http://schemas.openxmlformats.org/presentationml/2006/main">
  <p:tag name="AS_UNIQUEID" val="4166"/>
</p:tagLst>
</file>

<file path=ppt/tags/tag281.xml><?xml version="1.0" encoding="utf-8"?>
<p:tagLst xmlns:a="http://schemas.openxmlformats.org/drawingml/2006/main" xmlns:r="http://schemas.openxmlformats.org/officeDocument/2006/relationships" xmlns:p="http://schemas.openxmlformats.org/presentationml/2006/main">
  <p:tag name="AS_UNIQUEID" val="5414"/>
</p:tagLst>
</file>

<file path=ppt/tags/tag282.xml><?xml version="1.0" encoding="utf-8"?>
<p:tagLst xmlns:a="http://schemas.openxmlformats.org/drawingml/2006/main" xmlns:r="http://schemas.openxmlformats.org/officeDocument/2006/relationships" xmlns:p="http://schemas.openxmlformats.org/presentationml/2006/main">
  <p:tag name="AS_UNIQUEID" val="5402"/>
</p:tagLst>
</file>

<file path=ppt/tags/tag283.xml><?xml version="1.0" encoding="utf-8"?>
<p:tagLst xmlns:a="http://schemas.openxmlformats.org/drawingml/2006/main" xmlns:r="http://schemas.openxmlformats.org/officeDocument/2006/relationships" xmlns:p="http://schemas.openxmlformats.org/presentationml/2006/main">
  <p:tag name="AS_UNIQUEID" val="2523"/>
</p:tagLst>
</file>

<file path=ppt/tags/tag284.xml><?xml version="1.0" encoding="utf-8"?>
<p:tagLst xmlns:a="http://schemas.openxmlformats.org/drawingml/2006/main" xmlns:r="http://schemas.openxmlformats.org/officeDocument/2006/relationships" xmlns:p="http://schemas.openxmlformats.org/presentationml/2006/main">
  <p:tag name="AS_UNIQUEID" val="2523"/>
</p:tagLst>
</file>

<file path=ppt/tags/tag285.xml><?xml version="1.0" encoding="utf-8"?>
<p:tagLst xmlns:a="http://schemas.openxmlformats.org/drawingml/2006/main" xmlns:r="http://schemas.openxmlformats.org/officeDocument/2006/relationships" xmlns:p="http://schemas.openxmlformats.org/presentationml/2006/main">
  <p:tag name="AS_UNIQUEID" val="5398"/>
</p:tagLst>
</file>

<file path=ppt/tags/tag286.xml><?xml version="1.0" encoding="utf-8"?>
<p:tagLst xmlns:a="http://schemas.openxmlformats.org/drawingml/2006/main" xmlns:r="http://schemas.openxmlformats.org/officeDocument/2006/relationships" xmlns:p="http://schemas.openxmlformats.org/presentationml/2006/main">
  <p:tag name="AS_UNIQUEID" val="5399"/>
</p:tagLst>
</file>

<file path=ppt/tags/tag287.xml><?xml version="1.0" encoding="utf-8"?>
<p:tagLst xmlns:a="http://schemas.openxmlformats.org/drawingml/2006/main" xmlns:r="http://schemas.openxmlformats.org/officeDocument/2006/relationships" xmlns:p="http://schemas.openxmlformats.org/presentationml/2006/main">
  <p:tag name="AS_UNIQUEID" val="2523"/>
</p:tagLst>
</file>

<file path=ppt/tags/tag288.xml><?xml version="1.0" encoding="utf-8"?>
<p:tagLst xmlns:a="http://schemas.openxmlformats.org/drawingml/2006/main" xmlns:r="http://schemas.openxmlformats.org/officeDocument/2006/relationships" xmlns:p="http://schemas.openxmlformats.org/presentationml/2006/main">
  <p:tag name="AS_UNIQUEID" val="5400"/>
</p:tagLst>
</file>

<file path=ppt/tags/tag289.xml><?xml version="1.0" encoding="utf-8"?>
<p:tagLst xmlns:a="http://schemas.openxmlformats.org/drawingml/2006/main" xmlns:r="http://schemas.openxmlformats.org/officeDocument/2006/relationships" xmlns:p="http://schemas.openxmlformats.org/presentationml/2006/main">
  <p:tag name="AS_UNIQUEID" val="5401"/>
</p:tagLst>
</file>

<file path=ppt/tags/tag2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90.xml><?xml version="1.0" encoding="utf-8"?>
<p:tagLst xmlns:a="http://schemas.openxmlformats.org/drawingml/2006/main" xmlns:r="http://schemas.openxmlformats.org/officeDocument/2006/relationships" xmlns:p="http://schemas.openxmlformats.org/presentationml/2006/main">
  <p:tag name="AS_UNIQUEID" val="5403"/>
</p:tagLst>
</file>

<file path=ppt/tags/tag291.xml><?xml version="1.0" encoding="utf-8"?>
<p:tagLst xmlns:a="http://schemas.openxmlformats.org/drawingml/2006/main" xmlns:r="http://schemas.openxmlformats.org/officeDocument/2006/relationships" xmlns:p="http://schemas.openxmlformats.org/presentationml/2006/main">
  <p:tag name="AS_UNIQUEID" val="5404"/>
</p:tagLst>
</file>

<file path=ppt/tags/tag292.xml><?xml version="1.0" encoding="utf-8"?>
<p:tagLst xmlns:a="http://schemas.openxmlformats.org/drawingml/2006/main" xmlns:r="http://schemas.openxmlformats.org/officeDocument/2006/relationships" xmlns:p="http://schemas.openxmlformats.org/presentationml/2006/main">
  <p:tag name="AS_UNIQUEID" val="5405"/>
</p:tagLst>
</file>

<file path=ppt/tags/tag293.xml><?xml version="1.0" encoding="utf-8"?>
<p:tagLst xmlns:a="http://schemas.openxmlformats.org/drawingml/2006/main" xmlns:r="http://schemas.openxmlformats.org/officeDocument/2006/relationships" xmlns:p="http://schemas.openxmlformats.org/presentationml/2006/main">
  <p:tag name="AS_UNIQUEID" val="5406"/>
</p:tagLst>
</file>

<file path=ppt/tags/tag294.xml><?xml version="1.0" encoding="utf-8"?>
<p:tagLst xmlns:a="http://schemas.openxmlformats.org/drawingml/2006/main" xmlns:r="http://schemas.openxmlformats.org/officeDocument/2006/relationships" xmlns:p="http://schemas.openxmlformats.org/presentationml/2006/main">
  <p:tag name="AS_UNIQUEID" val="5407"/>
</p:tagLst>
</file>

<file path=ppt/tags/tag295.xml><?xml version="1.0" encoding="utf-8"?>
<p:tagLst xmlns:a="http://schemas.openxmlformats.org/drawingml/2006/main" xmlns:r="http://schemas.openxmlformats.org/officeDocument/2006/relationships" xmlns:p="http://schemas.openxmlformats.org/presentationml/2006/main">
  <p:tag name="AS_UNIQUEID" val="5408"/>
</p:tagLst>
</file>

<file path=ppt/tags/tag296.xml><?xml version="1.0" encoding="utf-8"?>
<p:tagLst xmlns:a="http://schemas.openxmlformats.org/drawingml/2006/main" xmlns:r="http://schemas.openxmlformats.org/officeDocument/2006/relationships" xmlns:p="http://schemas.openxmlformats.org/presentationml/2006/main">
  <p:tag name="AS_UNIQUEID" val="5411"/>
</p:tagLst>
</file>

<file path=ppt/tags/tag297.xml><?xml version="1.0" encoding="utf-8"?>
<p:tagLst xmlns:a="http://schemas.openxmlformats.org/drawingml/2006/main" xmlns:r="http://schemas.openxmlformats.org/officeDocument/2006/relationships" xmlns:p="http://schemas.openxmlformats.org/presentationml/2006/main">
  <p:tag name="AS_UNIQUEID" val="5413"/>
</p:tagLst>
</file>

<file path=ppt/tags/tag298.xml><?xml version="1.0" encoding="utf-8"?>
<p:tagLst xmlns:a="http://schemas.openxmlformats.org/drawingml/2006/main" xmlns:r="http://schemas.openxmlformats.org/officeDocument/2006/relationships" xmlns:p="http://schemas.openxmlformats.org/presentationml/2006/main">
  <p:tag name="AS_UNIQUEID" val="5415"/>
</p:tagLst>
</file>

<file path=ppt/tags/tag299.xml><?xml version="1.0" encoding="utf-8"?>
<p:tagLst xmlns:a="http://schemas.openxmlformats.org/drawingml/2006/main" xmlns:r="http://schemas.openxmlformats.org/officeDocument/2006/relationships" xmlns:p="http://schemas.openxmlformats.org/presentationml/2006/main">
  <p:tag name="AS_UNIQUEID" val="5416"/>
</p:tagLst>
</file>

<file path=ppt/tags/tag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3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00.xml><?xml version="1.0" encoding="utf-8"?>
<p:tagLst xmlns:a="http://schemas.openxmlformats.org/drawingml/2006/main" xmlns:r="http://schemas.openxmlformats.org/officeDocument/2006/relationships" xmlns:p="http://schemas.openxmlformats.org/presentationml/2006/main">
  <p:tag name="AS_UNIQUEID" val="5417"/>
</p:tagLst>
</file>

<file path=ppt/tags/tag301.xml><?xml version="1.0" encoding="utf-8"?>
<p:tagLst xmlns:a="http://schemas.openxmlformats.org/drawingml/2006/main" xmlns:r="http://schemas.openxmlformats.org/officeDocument/2006/relationships" xmlns:p="http://schemas.openxmlformats.org/presentationml/2006/main">
  <p:tag name="AS_UNIQUEID" val="855"/>
</p:tagLst>
</file>

<file path=ppt/tags/tag302.xml><?xml version="1.0" encoding="utf-8"?>
<p:tagLst xmlns:a="http://schemas.openxmlformats.org/drawingml/2006/main" xmlns:r="http://schemas.openxmlformats.org/officeDocument/2006/relationships" xmlns:p="http://schemas.openxmlformats.org/presentationml/2006/main">
  <p:tag name="AS_UNIQUEID" val="855"/>
</p:tagLst>
</file>

<file path=ppt/tags/tag303.xml><?xml version="1.0" encoding="utf-8"?>
<p:tagLst xmlns:a="http://schemas.openxmlformats.org/drawingml/2006/main" xmlns:r="http://schemas.openxmlformats.org/officeDocument/2006/relationships" xmlns:p="http://schemas.openxmlformats.org/presentationml/2006/main">
  <p:tag name="AS_UNIQUEID" val="5418"/>
</p:tagLst>
</file>

<file path=ppt/tags/tag304.xml><?xml version="1.0" encoding="utf-8"?>
<p:tagLst xmlns:a="http://schemas.openxmlformats.org/drawingml/2006/main" xmlns:r="http://schemas.openxmlformats.org/officeDocument/2006/relationships" xmlns:p="http://schemas.openxmlformats.org/presentationml/2006/main">
  <p:tag name="AS_UNIQUEID" val="2861"/>
</p:tagLst>
</file>

<file path=ppt/tags/tag305.xml><?xml version="1.0" encoding="utf-8"?>
<p:tagLst xmlns:a="http://schemas.openxmlformats.org/drawingml/2006/main" xmlns:r="http://schemas.openxmlformats.org/officeDocument/2006/relationships" xmlns:p="http://schemas.openxmlformats.org/presentationml/2006/main">
  <p:tag name="AS_UNIQUEID" val="5422"/>
</p:tagLst>
</file>

<file path=ppt/tags/tag306.xml><?xml version="1.0" encoding="utf-8"?>
<p:tagLst xmlns:a="http://schemas.openxmlformats.org/drawingml/2006/main" xmlns:r="http://schemas.openxmlformats.org/officeDocument/2006/relationships" xmlns:p="http://schemas.openxmlformats.org/presentationml/2006/main">
  <p:tag name="AS_UNIQUEID" val="5423"/>
</p:tagLst>
</file>

<file path=ppt/tags/tag307.xml><?xml version="1.0" encoding="utf-8"?>
<p:tagLst xmlns:a="http://schemas.openxmlformats.org/drawingml/2006/main" xmlns:r="http://schemas.openxmlformats.org/officeDocument/2006/relationships" xmlns:p="http://schemas.openxmlformats.org/presentationml/2006/main">
  <p:tag name="AS_UNIQUEID" val="5424"/>
</p:tagLst>
</file>

<file path=ppt/tags/tag308.xml><?xml version="1.0" encoding="utf-8"?>
<p:tagLst xmlns:a="http://schemas.openxmlformats.org/drawingml/2006/main" xmlns:r="http://schemas.openxmlformats.org/officeDocument/2006/relationships" xmlns:p="http://schemas.openxmlformats.org/presentationml/2006/main">
  <p:tag name="AS_UNIQUEID" val="5425"/>
</p:tagLst>
</file>

<file path=ppt/tags/tag309.xml><?xml version="1.0" encoding="utf-8"?>
<p:tagLst xmlns:a="http://schemas.openxmlformats.org/drawingml/2006/main" xmlns:r="http://schemas.openxmlformats.org/officeDocument/2006/relationships" xmlns:p="http://schemas.openxmlformats.org/presentationml/2006/main">
  <p:tag name="AS_UNIQUEID" val="5426"/>
</p:tagLst>
</file>

<file path=ppt/tags/tag3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10.xml><?xml version="1.0" encoding="utf-8"?>
<p:tagLst xmlns:a="http://schemas.openxmlformats.org/drawingml/2006/main" xmlns:r="http://schemas.openxmlformats.org/officeDocument/2006/relationships" xmlns:p="http://schemas.openxmlformats.org/presentationml/2006/main">
  <p:tag name="AS_UNIQUEID" val="855"/>
</p:tagLst>
</file>

<file path=ppt/tags/tag311.xml><?xml version="1.0" encoding="utf-8"?>
<p:tagLst xmlns:a="http://schemas.openxmlformats.org/drawingml/2006/main" xmlns:r="http://schemas.openxmlformats.org/officeDocument/2006/relationships" xmlns:p="http://schemas.openxmlformats.org/presentationml/2006/main">
  <p:tag name="AS_UNIQUEID" val="2523"/>
</p:tagLst>
</file>

<file path=ppt/tags/tag312.xml><?xml version="1.0" encoding="utf-8"?>
<p:tagLst xmlns:a="http://schemas.openxmlformats.org/drawingml/2006/main" xmlns:r="http://schemas.openxmlformats.org/officeDocument/2006/relationships" xmlns:p="http://schemas.openxmlformats.org/presentationml/2006/main">
  <p:tag name="AS_UNIQUEID" val="5427"/>
</p:tagLst>
</file>

<file path=ppt/tags/tag313.xml><?xml version="1.0" encoding="utf-8"?>
<p:tagLst xmlns:a="http://schemas.openxmlformats.org/drawingml/2006/main" xmlns:r="http://schemas.openxmlformats.org/officeDocument/2006/relationships" xmlns:p="http://schemas.openxmlformats.org/presentationml/2006/main">
  <p:tag name="AS_UNIQUEID" val="5428"/>
</p:tagLst>
</file>

<file path=ppt/tags/tag314.xml><?xml version="1.0" encoding="utf-8"?>
<p:tagLst xmlns:a="http://schemas.openxmlformats.org/drawingml/2006/main" xmlns:r="http://schemas.openxmlformats.org/officeDocument/2006/relationships" xmlns:p="http://schemas.openxmlformats.org/presentationml/2006/main">
  <p:tag name="AS_UNIQUEID" val="5430"/>
</p:tagLst>
</file>

<file path=ppt/tags/tag315.xml><?xml version="1.0" encoding="utf-8"?>
<p:tagLst xmlns:a="http://schemas.openxmlformats.org/drawingml/2006/main" xmlns:r="http://schemas.openxmlformats.org/officeDocument/2006/relationships" xmlns:p="http://schemas.openxmlformats.org/presentationml/2006/main">
  <p:tag name="AS_UNIQUEID" val="2861"/>
</p:tagLst>
</file>

<file path=ppt/tags/tag316.xml><?xml version="1.0" encoding="utf-8"?>
<p:tagLst xmlns:a="http://schemas.openxmlformats.org/drawingml/2006/main" xmlns:r="http://schemas.openxmlformats.org/officeDocument/2006/relationships" xmlns:p="http://schemas.openxmlformats.org/presentationml/2006/main">
  <p:tag name="AS_UNIQUEID" val="5434"/>
</p:tagLst>
</file>

<file path=ppt/tags/tag317.xml><?xml version="1.0" encoding="utf-8"?>
<p:tagLst xmlns:a="http://schemas.openxmlformats.org/drawingml/2006/main" xmlns:r="http://schemas.openxmlformats.org/officeDocument/2006/relationships" xmlns:p="http://schemas.openxmlformats.org/presentationml/2006/main">
  <p:tag name="AS_UNIQUEID" val="5435"/>
</p:tagLst>
</file>

<file path=ppt/tags/tag318.xml><?xml version="1.0" encoding="utf-8"?>
<p:tagLst xmlns:a="http://schemas.openxmlformats.org/drawingml/2006/main" xmlns:r="http://schemas.openxmlformats.org/officeDocument/2006/relationships" xmlns:p="http://schemas.openxmlformats.org/presentationml/2006/main">
  <p:tag name="AS_UNIQUEID" val="855"/>
</p:tagLst>
</file>

<file path=ppt/tags/tag319.xml><?xml version="1.0" encoding="utf-8"?>
<p:tagLst xmlns:a="http://schemas.openxmlformats.org/drawingml/2006/main" xmlns:r="http://schemas.openxmlformats.org/officeDocument/2006/relationships" xmlns:p="http://schemas.openxmlformats.org/presentationml/2006/main">
  <p:tag name="AS_UNIQUEID" val="855"/>
</p:tagLst>
</file>

<file path=ppt/tags/tag3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20.xml><?xml version="1.0" encoding="utf-8"?>
<p:tagLst xmlns:a="http://schemas.openxmlformats.org/drawingml/2006/main" xmlns:r="http://schemas.openxmlformats.org/officeDocument/2006/relationships" xmlns:p="http://schemas.openxmlformats.org/presentationml/2006/main">
  <p:tag name="AS_UNIQUEID" val="5436"/>
</p:tagLst>
</file>

<file path=ppt/tags/tag321.xml><?xml version="1.0" encoding="utf-8"?>
<p:tagLst xmlns:a="http://schemas.openxmlformats.org/drawingml/2006/main" xmlns:r="http://schemas.openxmlformats.org/officeDocument/2006/relationships" xmlns:p="http://schemas.openxmlformats.org/presentationml/2006/main">
  <p:tag name="AS_UNIQUEID" val="1934"/>
  <p:tag name="KSO_WM_BEAUTIFY_FLAG" val=""/>
</p:tagLst>
</file>

<file path=ppt/tags/tag322.xml><?xml version="1.0" encoding="utf-8"?>
<p:tagLst xmlns:a="http://schemas.openxmlformats.org/drawingml/2006/main" xmlns:r="http://schemas.openxmlformats.org/officeDocument/2006/relationships" xmlns:p="http://schemas.openxmlformats.org/presentationml/2006/main">
  <p:tag name="AS_UNIQUEID" val="5437"/>
</p:tagLst>
</file>

<file path=ppt/tags/tag323.xml><?xml version="1.0" encoding="utf-8"?>
<p:tagLst xmlns:a="http://schemas.openxmlformats.org/drawingml/2006/main" xmlns:r="http://schemas.openxmlformats.org/officeDocument/2006/relationships" xmlns:p="http://schemas.openxmlformats.org/presentationml/2006/main">
  <p:tag name="AS_UNIQUEID" val="5438"/>
</p:tagLst>
</file>

<file path=ppt/tags/tag324.xml><?xml version="1.0" encoding="utf-8"?>
<p:tagLst xmlns:a="http://schemas.openxmlformats.org/drawingml/2006/main" xmlns:r="http://schemas.openxmlformats.org/officeDocument/2006/relationships" xmlns:p="http://schemas.openxmlformats.org/presentationml/2006/main">
  <p:tag name="AS_UNIQUEID" val="5431"/>
</p:tagLst>
</file>

<file path=ppt/tags/tag325.xml><?xml version="1.0" encoding="utf-8"?>
<p:tagLst xmlns:a="http://schemas.openxmlformats.org/drawingml/2006/main" xmlns:r="http://schemas.openxmlformats.org/officeDocument/2006/relationships" xmlns:p="http://schemas.openxmlformats.org/presentationml/2006/main">
  <p:tag name="AS_UNIQUEID" val="5432"/>
</p:tagLst>
</file>

<file path=ppt/tags/tag326.xml><?xml version="1.0" encoding="utf-8"?>
<p:tagLst xmlns:a="http://schemas.openxmlformats.org/drawingml/2006/main" xmlns:r="http://schemas.openxmlformats.org/officeDocument/2006/relationships" xmlns:p="http://schemas.openxmlformats.org/presentationml/2006/main">
  <p:tag name="AS_UNIQUEID" val="5433"/>
</p:tagLst>
</file>

<file path=ppt/tags/tag327.xml><?xml version="1.0" encoding="utf-8"?>
<p:tagLst xmlns:a="http://schemas.openxmlformats.org/drawingml/2006/main" xmlns:r="http://schemas.openxmlformats.org/officeDocument/2006/relationships" xmlns:p="http://schemas.openxmlformats.org/presentationml/2006/main">
  <p:tag name="AS_UNIQUEID" val="5429"/>
</p:tagLst>
</file>

<file path=ppt/tags/tag328.xml><?xml version="1.0" encoding="utf-8"?>
<p:tagLst xmlns:a="http://schemas.openxmlformats.org/drawingml/2006/main" xmlns:r="http://schemas.openxmlformats.org/officeDocument/2006/relationships" xmlns:p="http://schemas.openxmlformats.org/presentationml/2006/main">
  <p:tag name="AS_UNIQUEID" val="855"/>
</p:tagLst>
</file>

<file path=ppt/tags/tag329.xml><?xml version="1.0" encoding="utf-8"?>
<p:tagLst xmlns:a="http://schemas.openxmlformats.org/drawingml/2006/main" xmlns:r="http://schemas.openxmlformats.org/officeDocument/2006/relationships" xmlns:p="http://schemas.openxmlformats.org/presentationml/2006/main">
  <p:tag name="AS_UNIQUEID" val="5419"/>
</p:tagLst>
</file>

<file path=ppt/tags/tag3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30.xml><?xml version="1.0" encoding="utf-8"?>
<p:tagLst xmlns:a="http://schemas.openxmlformats.org/drawingml/2006/main" xmlns:r="http://schemas.openxmlformats.org/officeDocument/2006/relationships" xmlns:p="http://schemas.openxmlformats.org/presentationml/2006/main">
  <p:tag name="AS_UNIQUEID" val="5420"/>
</p:tagLst>
</file>

<file path=ppt/tags/tag331.xml><?xml version="1.0" encoding="utf-8"?>
<p:tagLst xmlns:a="http://schemas.openxmlformats.org/drawingml/2006/main" xmlns:r="http://schemas.openxmlformats.org/officeDocument/2006/relationships" xmlns:p="http://schemas.openxmlformats.org/presentationml/2006/main">
  <p:tag name="AS_UNIQUEID" val="5421"/>
</p:tagLst>
</file>

<file path=ppt/tags/tag332.xml><?xml version="1.0" encoding="utf-8"?>
<p:tagLst xmlns:a="http://schemas.openxmlformats.org/drawingml/2006/main" xmlns:r="http://schemas.openxmlformats.org/officeDocument/2006/relationships" xmlns:p="http://schemas.openxmlformats.org/presentationml/2006/main">
  <p:tag name="AS_UNIQUEID" val="5412"/>
</p:tagLst>
</file>

<file path=ppt/tags/tag333.xml><?xml version="1.0" encoding="utf-8"?>
<p:tagLst xmlns:a="http://schemas.openxmlformats.org/drawingml/2006/main" xmlns:r="http://schemas.openxmlformats.org/officeDocument/2006/relationships" xmlns:p="http://schemas.openxmlformats.org/presentationml/2006/main">
  <p:tag name="AS_UNIQUEID" val="855"/>
</p:tagLst>
</file>

<file path=ppt/tags/tag334.xml><?xml version="1.0" encoding="utf-8"?>
<p:tagLst xmlns:a="http://schemas.openxmlformats.org/drawingml/2006/main" xmlns:r="http://schemas.openxmlformats.org/officeDocument/2006/relationships" xmlns:p="http://schemas.openxmlformats.org/presentationml/2006/main">
  <p:tag name="AS_UNIQUEID" val="5409"/>
</p:tagLst>
</file>

<file path=ppt/tags/tag335.xml><?xml version="1.0" encoding="utf-8"?>
<p:tagLst xmlns:a="http://schemas.openxmlformats.org/drawingml/2006/main" xmlns:r="http://schemas.openxmlformats.org/officeDocument/2006/relationships" xmlns:p="http://schemas.openxmlformats.org/presentationml/2006/main">
  <p:tag name="AS_UNIQUEID" val="5410"/>
</p:tagLst>
</file>

<file path=ppt/tags/tag336.xml><?xml version="1.0" encoding="utf-8"?>
<p:tagLst xmlns:a="http://schemas.openxmlformats.org/drawingml/2006/main" xmlns:r="http://schemas.openxmlformats.org/officeDocument/2006/relationships" xmlns:p="http://schemas.openxmlformats.org/presentationml/2006/main">
  <p:tag name="AS_UNIQUEID" val="2639"/>
</p:tagLst>
</file>

<file path=ppt/tags/tag337.xml><?xml version="1.0" encoding="utf-8"?>
<p:tagLst xmlns:a="http://schemas.openxmlformats.org/drawingml/2006/main" xmlns:r="http://schemas.openxmlformats.org/officeDocument/2006/relationships" xmlns:p="http://schemas.openxmlformats.org/presentationml/2006/main">
  <p:tag name="AS_UNIQUEID" val="2640"/>
</p:tagLst>
</file>

<file path=ppt/tags/tag338.xml><?xml version="1.0" encoding="utf-8"?>
<p:tagLst xmlns:a="http://schemas.openxmlformats.org/drawingml/2006/main" xmlns:r="http://schemas.openxmlformats.org/officeDocument/2006/relationships" xmlns:p="http://schemas.openxmlformats.org/presentationml/2006/main">
  <p:tag name="AS_UNIQUEID" val="2641"/>
</p:tagLst>
</file>

<file path=ppt/tags/tag339.xml><?xml version="1.0" encoding="utf-8"?>
<p:tagLst xmlns:a="http://schemas.openxmlformats.org/drawingml/2006/main" xmlns:r="http://schemas.openxmlformats.org/officeDocument/2006/relationships" xmlns:p="http://schemas.openxmlformats.org/presentationml/2006/main">
  <p:tag name="AS_UNIQUEID" val="2054"/>
  <p:tag name="KSO_WM_BEAUTIFY_FLAG" val=""/>
</p:tagLst>
</file>

<file path=ppt/tags/tag3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1.xml><?xml version="1.0" encoding="utf-8"?>
<p:tagLst xmlns:a="http://schemas.openxmlformats.org/drawingml/2006/main" xmlns:r="http://schemas.openxmlformats.org/officeDocument/2006/relationships" xmlns:p="http://schemas.openxmlformats.org/presentationml/2006/main">
  <p:tag name="AS_UNIQUEID" val="423"/>
  <p:tag name="KSO_WM_BEAUTIFY_FLAG" val=""/>
</p:tagLst>
</file>

<file path=ppt/tags/tag342.xml><?xml version="1.0" encoding="utf-8"?>
<p:tagLst xmlns:a="http://schemas.openxmlformats.org/drawingml/2006/main" xmlns:r="http://schemas.openxmlformats.org/officeDocument/2006/relationships" xmlns:p="http://schemas.openxmlformats.org/presentationml/2006/main">
  <p:tag name="AS_UNIQUEID" val="6221"/>
</p:tagLst>
</file>

<file path=ppt/tags/tag343.xml><?xml version="1.0" encoding="utf-8"?>
<p:tagLst xmlns:a="http://schemas.openxmlformats.org/drawingml/2006/main" xmlns:r="http://schemas.openxmlformats.org/officeDocument/2006/relationships" xmlns:p="http://schemas.openxmlformats.org/presentationml/2006/main">
  <p:tag name="AS_UNIQUEID" val="2205"/>
</p:tagLst>
</file>

<file path=ppt/tags/tag344.xml><?xml version="1.0" encoding="utf-8"?>
<p:tagLst xmlns:a="http://schemas.openxmlformats.org/drawingml/2006/main" xmlns:r="http://schemas.openxmlformats.org/officeDocument/2006/relationships" xmlns:p="http://schemas.openxmlformats.org/presentationml/2006/main">
  <p:tag name="AS_UNIQUEID" val="2206"/>
</p:tagLst>
</file>

<file path=ppt/tags/tag345.xml><?xml version="1.0" encoding="utf-8"?>
<p:tagLst xmlns:a="http://schemas.openxmlformats.org/drawingml/2006/main" xmlns:r="http://schemas.openxmlformats.org/officeDocument/2006/relationships" xmlns:p="http://schemas.openxmlformats.org/presentationml/2006/main">
  <p:tag name="AS_UNIQUEID" val="2207"/>
</p:tagLst>
</file>

<file path=ppt/tags/tag346.xml><?xml version="1.0" encoding="utf-8"?>
<p:tagLst xmlns:a="http://schemas.openxmlformats.org/drawingml/2006/main" xmlns:r="http://schemas.openxmlformats.org/officeDocument/2006/relationships" xmlns:p="http://schemas.openxmlformats.org/presentationml/2006/main">
  <p:tag name="AS_UNIQUEID" val="2208"/>
</p:tagLst>
</file>

<file path=ppt/tags/tag347.xml><?xml version="1.0" encoding="utf-8"?>
<p:tagLst xmlns:a="http://schemas.openxmlformats.org/drawingml/2006/main" xmlns:r="http://schemas.openxmlformats.org/officeDocument/2006/relationships" xmlns:p="http://schemas.openxmlformats.org/presentationml/2006/main">
  <p:tag name="AS_UNIQUEID" val="2209"/>
</p:tagLst>
</file>

<file path=ppt/tags/tag348.xml><?xml version="1.0" encoding="utf-8"?>
<p:tagLst xmlns:a="http://schemas.openxmlformats.org/drawingml/2006/main" xmlns:r="http://schemas.openxmlformats.org/officeDocument/2006/relationships" xmlns:p="http://schemas.openxmlformats.org/presentationml/2006/main">
  <p:tag name="AS_UNIQUEID" val="2210"/>
</p:tagLst>
</file>

<file path=ppt/tags/tag349.xml><?xml version="1.0" encoding="utf-8"?>
<p:tagLst xmlns:a="http://schemas.openxmlformats.org/drawingml/2006/main" xmlns:r="http://schemas.openxmlformats.org/officeDocument/2006/relationships" xmlns:p="http://schemas.openxmlformats.org/presentationml/2006/main">
  <p:tag name="AS_UNIQUEID" val="2213"/>
</p:tagLst>
</file>

<file path=ppt/tags/tag3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50.xml><?xml version="1.0" encoding="utf-8"?>
<p:tagLst xmlns:a="http://schemas.openxmlformats.org/drawingml/2006/main" xmlns:r="http://schemas.openxmlformats.org/officeDocument/2006/relationships" xmlns:p="http://schemas.openxmlformats.org/presentationml/2006/main">
  <p:tag name="AS_UNIQUEID" val="2216"/>
</p:tagLst>
</file>

<file path=ppt/tags/tag351.xml><?xml version="1.0" encoding="utf-8"?>
<p:tagLst xmlns:a="http://schemas.openxmlformats.org/drawingml/2006/main" xmlns:r="http://schemas.openxmlformats.org/officeDocument/2006/relationships" xmlns:p="http://schemas.openxmlformats.org/presentationml/2006/main">
  <p:tag name="AS_UNIQUEID" val="428"/>
  <p:tag name="KSO_WM_BEAUTIFY_FLAG" val=""/>
</p:tagLst>
</file>

<file path=ppt/tags/tag352.xml><?xml version="1.0" encoding="utf-8"?>
<p:tagLst xmlns:a="http://schemas.openxmlformats.org/drawingml/2006/main" xmlns:r="http://schemas.openxmlformats.org/officeDocument/2006/relationships" xmlns:p="http://schemas.openxmlformats.org/presentationml/2006/main">
  <p:tag name="AS_UNIQUEID" val="2211"/>
</p:tagLst>
</file>

<file path=ppt/tags/tag353.xml><?xml version="1.0" encoding="utf-8"?>
<p:tagLst xmlns:a="http://schemas.openxmlformats.org/drawingml/2006/main" xmlns:r="http://schemas.openxmlformats.org/officeDocument/2006/relationships" xmlns:p="http://schemas.openxmlformats.org/presentationml/2006/main">
  <p:tag name="AS_UNIQUEID" val="2212"/>
</p:tagLst>
</file>

<file path=ppt/tags/tag354.xml><?xml version="1.0" encoding="utf-8"?>
<p:tagLst xmlns:a="http://schemas.openxmlformats.org/drawingml/2006/main" xmlns:r="http://schemas.openxmlformats.org/officeDocument/2006/relationships" xmlns:p="http://schemas.openxmlformats.org/presentationml/2006/main">
  <p:tag name="AS_UNIQUEID" val="2205"/>
  <p:tag name="KSO_WM_BEAUTIFY_FLAG" val=""/>
</p:tagLst>
</file>

<file path=ppt/tags/tag355.xml><?xml version="1.0" encoding="utf-8"?>
<p:tagLst xmlns:a="http://schemas.openxmlformats.org/drawingml/2006/main" xmlns:r="http://schemas.openxmlformats.org/officeDocument/2006/relationships" xmlns:p="http://schemas.openxmlformats.org/presentationml/2006/main">
  <p:tag name="AS_UNIQUEID" val="2241"/>
</p:tagLst>
</file>

<file path=ppt/tags/tag356.xml><?xml version="1.0" encoding="utf-8"?>
<p:tagLst xmlns:a="http://schemas.openxmlformats.org/drawingml/2006/main" xmlns:r="http://schemas.openxmlformats.org/officeDocument/2006/relationships" xmlns:p="http://schemas.openxmlformats.org/presentationml/2006/main">
  <p:tag name="AS_UNIQUEID" val="2242"/>
</p:tagLst>
</file>

<file path=ppt/tags/tag357.xml><?xml version="1.0" encoding="utf-8"?>
<p:tagLst xmlns:a="http://schemas.openxmlformats.org/drawingml/2006/main" xmlns:r="http://schemas.openxmlformats.org/officeDocument/2006/relationships" xmlns:p="http://schemas.openxmlformats.org/presentationml/2006/main">
  <p:tag name="AS_UNIQUEID" val="2219"/>
</p:tagLst>
</file>

<file path=ppt/tags/tag358.xml><?xml version="1.0" encoding="utf-8"?>
<p:tagLst xmlns:a="http://schemas.openxmlformats.org/drawingml/2006/main" xmlns:r="http://schemas.openxmlformats.org/officeDocument/2006/relationships" xmlns:p="http://schemas.openxmlformats.org/presentationml/2006/main">
  <p:tag name="AS_UNIQUEID" val="2220"/>
</p:tagLst>
</file>

<file path=ppt/tags/tag359.xml><?xml version="1.0" encoding="utf-8"?>
<p:tagLst xmlns:a="http://schemas.openxmlformats.org/drawingml/2006/main" xmlns:r="http://schemas.openxmlformats.org/officeDocument/2006/relationships" xmlns:p="http://schemas.openxmlformats.org/presentationml/2006/main">
  <p:tag name="AS_UNIQUEID" val="2215"/>
</p:tagLst>
</file>

<file path=ppt/tags/tag3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60.xml><?xml version="1.0" encoding="utf-8"?>
<p:tagLst xmlns:a="http://schemas.openxmlformats.org/drawingml/2006/main" xmlns:r="http://schemas.openxmlformats.org/officeDocument/2006/relationships" xmlns:p="http://schemas.openxmlformats.org/presentationml/2006/main">
  <p:tag name="AS_UNIQUEID" val="2221"/>
  <p:tag name="KSO_WM_BEAUTIFY_FLAG" val=""/>
</p:tagLst>
</file>

<file path=ppt/tags/tag361.xml><?xml version="1.0" encoding="utf-8"?>
<p:tagLst xmlns:a="http://schemas.openxmlformats.org/drawingml/2006/main" xmlns:r="http://schemas.openxmlformats.org/officeDocument/2006/relationships" xmlns:p="http://schemas.openxmlformats.org/presentationml/2006/main">
  <p:tag name="AS_UNIQUEID" val="2222"/>
  <p:tag name="KSO_WM_BEAUTIFY_FLAG" val=""/>
</p:tagLst>
</file>

<file path=ppt/tags/tag362.xml><?xml version="1.0" encoding="utf-8"?>
<p:tagLst xmlns:a="http://schemas.openxmlformats.org/drawingml/2006/main" xmlns:r="http://schemas.openxmlformats.org/officeDocument/2006/relationships" xmlns:p="http://schemas.openxmlformats.org/presentationml/2006/main">
  <p:tag name="AS_UNIQUEID" val="6451"/>
  <p:tag name="KSO_WM_BEAUTIFY_FLAG" val=""/>
</p:tagLst>
</file>

<file path=ppt/tags/tag363.xml><?xml version="1.0" encoding="utf-8"?>
<p:tagLst xmlns:a="http://schemas.openxmlformats.org/drawingml/2006/main" xmlns:r="http://schemas.openxmlformats.org/officeDocument/2006/relationships" xmlns:p="http://schemas.openxmlformats.org/presentationml/2006/main">
  <p:tag name="AS_UNIQUEID" val="6452"/>
  <p:tag name="KSO_WM_BEAUTIFY_FLAG" val=""/>
</p:tagLst>
</file>

<file path=ppt/tags/tag364.xml><?xml version="1.0" encoding="utf-8"?>
<p:tagLst xmlns:a="http://schemas.openxmlformats.org/drawingml/2006/main" xmlns:r="http://schemas.openxmlformats.org/officeDocument/2006/relationships" xmlns:p="http://schemas.openxmlformats.org/presentationml/2006/main">
  <p:tag name="AS_UNIQUEID" val="2205"/>
  <p:tag name="KSO_WM_BEAUTIFY_FLAG" val=""/>
</p:tagLst>
</file>

<file path=ppt/tags/tag365.xml><?xml version="1.0" encoding="utf-8"?>
<p:tagLst xmlns:a="http://schemas.openxmlformats.org/drawingml/2006/main" xmlns:r="http://schemas.openxmlformats.org/officeDocument/2006/relationships" xmlns:p="http://schemas.openxmlformats.org/presentationml/2006/main">
  <p:tag name="KSO_WM_SPECIAL_SOURCE" val="bdnull"/>
</p:tagLst>
</file>

<file path=ppt/tags/tag366.xml><?xml version="1.0" encoding="utf-8"?>
<p:tagLst xmlns:a="http://schemas.openxmlformats.org/drawingml/2006/main" xmlns:r="http://schemas.openxmlformats.org/officeDocument/2006/relationships" xmlns:p="http://schemas.openxmlformats.org/presentationml/2006/main">
  <p:tag name="AS_UNIQUEID" val="1302"/>
</p:tagLst>
</file>

<file path=ppt/tags/tag367.xml><?xml version="1.0" encoding="utf-8"?>
<p:tagLst xmlns:a="http://schemas.openxmlformats.org/drawingml/2006/main" xmlns:r="http://schemas.openxmlformats.org/officeDocument/2006/relationships" xmlns:p="http://schemas.openxmlformats.org/presentationml/2006/main">
  <p:tag name="AS_UNIQUEID" val="1303"/>
</p:tagLst>
</file>

<file path=ppt/tags/tag368.xml><?xml version="1.0" encoding="utf-8"?>
<p:tagLst xmlns:a="http://schemas.openxmlformats.org/drawingml/2006/main" xmlns:r="http://schemas.openxmlformats.org/officeDocument/2006/relationships" xmlns:p="http://schemas.openxmlformats.org/presentationml/2006/main">
  <p:tag name="AS_UNIQUEID" val="1304"/>
</p:tagLst>
</file>

<file path=ppt/tags/tag369.xml><?xml version="1.0" encoding="utf-8"?>
<p:tagLst xmlns:a="http://schemas.openxmlformats.org/drawingml/2006/main" xmlns:r="http://schemas.openxmlformats.org/officeDocument/2006/relationships" xmlns:p="http://schemas.openxmlformats.org/presentationml/2006/main">
  <p:tag name="AS_UNIQUEID" val="1305"/>
</p:tagLst>
</file>

<file path=ppt/tags/tag3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70.xml><?xml version="1.0" encoding="utf-8"?>
<p:tagLst xmlns:a="http://schemas.openxmlformats.org/drawingml/2006/main" xmlns:r="http://schemas.openxmlformats.org/officeDocument/2006/relationships" xmlns:p="http://schemas.openxmlformats.org/presentationml/2006/main">
  <p:tag name="AS_UNIQUEID" val="1306"/>
</p:tagLst>
</file>

<file path=ppt/tags/tag371.xml><?xml version="1.0" encoding="utf-8"?>
<p:tagLst xmlns:a="http://schemas.openxmlformats.org/drawingml/2006/main" xmlns:r="http://schemas.openxmlformats.org/officeDocument/2006/relationships" xmlns:p="http://schemas.openxmlformats.org/presentationml/2006/main">
  <p:tag name="AS_UNIQUEID" val="1307"/>
</p:tagLst>
</file>

<file path=ppt/tags/tag372.xml><?xml version="1.0" encoding="utf-8"?>
<p:tagLst xmlns:a="http://schemas.openxmlformats.org/drawingml/2006/main" xmlns:r="http://schemas.openxmlformats.org/officeDocument/2006/relationships" xmlns:p="http://schemas.openxmlformats.org/presentationml/2006/main">
  <p:tag name="AS_UNIQUEID" val="1308"/>
</p:tagLst>
</file>

<file path=ppt/tags/tag373.xml><?xml version="1.0" encoding="utf-8"?>
<p:tagLst xmlns:a="http://schemas.openxmlformats.org/drawingml/2006/main" xmlns:r="http://schemas.openxmlformats.org/officeDocument/2006/relationships" xmlns:p="http://schemas.openxmlformats.org/presentationml/2006/main">
  <p:tag name="AS_UNIQUEID" val="1309"/>
</p:tagLst>
</file>

<file path=ppt/tags/tag374.xml><?xml version="1.0" encoding="utf-8"?>
<p:tagLst xmlns:a="http://schemas.openxmlformats.org/drawingml/2006/main" xmlns:r="http://schemas.openxmlformats.org/officeDocument/2006/relationships" xmlns:p="http://schemas.openxmlformats.org/presentationml/2006/main">
  <p:tag name="AS_UNIQUEID" val="1312"/>
</p:tagLst>
</file>

<file path=ppt/tags/tag375.xml><?xml version="1.0" encoding="utf-8"?>
<p:tagLst xmlns:a="http://schemas.openxmlformats.org/drawingml/2006/main" xmlns:r="http://schemas.openxmlformats.org/officeDocument/2006/relationships" xmlns:p="http://schemas.openxmlformats.org/presentationml/2006/main">
  <p:tag name="AS_UNIQUEID" val="1315"/>
</p:tagLst>
</file>

<file path=ppt/tags/tag376.xml><?xml version="1.0" encoding="utf-8"?>
<p:tagLst xmlns:a="http://schemas.openxmlformats.org/drawingml/2006/main" xmlns:r="http://schemas.openxmlformats.org/officeDocument/2006/relationships" xmlns:p="http://schemas.openxmlformats.org/presentationml/2006/main">
  <p:tag name="AS_UNIQUEID" val="1316"/>
</p:tagLst>
</file>

<file path=ppt/tags/tag377.xml><?xml version="1.0" encoding="utf-8"?>
<p:tagLst xmlns:a="http://schemas.openxmlformats.org/drawingml/2006/main" xmlns:r="http://schemas.openxmlformats.org/officeDocument/2006/relationships" xmlns:p="http://schemas.openxmlformats.org/presentationml/2006/main">
  <p:tag name="AS_UNIQUEID" val="1319"/>
</p:tagLst>
</file>

<file path=ppt/tags/tag378.xml><?xml version="1.0" encoding="utf-8"?>
<p:tagLst xmlns:a="http://schemas.openxmlformats.org/drawingml/2006/main" xmlns:r="http://schemas.openxmlformats.org/officeDocument/2006/relationships" xmlns:p="http://schemas.openxmlformats.org/presentationml/2006/main">
  <p:tag name="AS_UNIQUEID" val="1322"/>
</p:tagLst>
</file>

<file path=ppt/tags/tag379.xml><?xml version="1.0" encoding="utf-8"?>
<p:tagLst xmlns:a="http://schemas.openxmlformats.org/drawingml/2006/main" xmlns:r="http://schemas.openxmlformats.org/officeDocument/2006/relationships" xmlns:p="http://schemas.openxmlformats.org/presentationml/2006/main">
  <p:tag name="AS_UNIQUEID" val="1325"/>
</p:tagLst>
</file>

<file path=ppt/tags/tag3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80.xml><?xml version="1.0" encoding="utf-8"?>
<p:tagLst xmlns:a="http://schemas.openxmlformats.org/drawingml/2006/main" xmlns:r="http://schemas.openxmlformats.org/officeDocument/2006/relationships" xmlns:p="http://schemas.openxmlformats.org/presentationml/2006/main">
  <p:tag name="AS_UNIQUEID" val="1328"/>
</p:tagLst>
</file>

<file path=ppt/tags/tag381.xml><?xml version="1.0" encoding="utf-8"?>
<p:tagLst xmlns:a="http://schemas.openxmlformats.org/drawingml/2006/main" xmlns:r="http://schemas.openxmlformats.org/officeDocument/2006/relationships" xmlns:p="http://schemas.openxmlformats.org/presentationml/2006/main">
  <p:tag name="AS_UNIQUEID" val="1329"/>
</p:tagLst>
</file>

<file path=ppt/tags/tag382.xml><?xml version="1.0" encoding="utf-8"?>
<p:tagLst xmlns:a="http://schemas.openxmlformats.org/drawingml/2006/main" xmlns:r="http://schemas.openxmlformats.org/officeDocument/2006/relationships" xmlns:p="http://schemas.openxmlformats.org/presentationml/2006/main">
  <p:tag name="AS_UNIQUEID" val="3611"/>
</p:tagLst>
</file>

<file path=ppt/tags/tag383.xml><?xml version="1.0" encoding="utf-8"?>
<p:tagLst xmlns:a="http://schemas.openxmlformats.org/drawingml/2006/main" xmlns:r="http://schemas.openxmlformats.org/officeDocument/2006/relationships" xmlns:p="http://schemas.openxmlformats.org/presentationml/2006/main">
  <p:tag name="AS_UNIQUEID" val="423"/>
</p:tagLst>
</file>

<file path=ppt/tags/tag384.xml><?xml version="1.0" encoding="utf-8"?>
<p:tagLst xmlns:a="http://schemas.openxmlformats.org/drawingml/2006/main" xmlns:r="http://schemas.openxmlformats.org/officeDocument/2006/relationships" xmlns:p="http://schemas.openxmlformats.org/presentationml/2006/main">
  <p:tag name="AS_UNIQUEID" val="423"/>
</p:tagLst>
</file>

<file path=ppt/tags/tag385.xml><?xml version="1.0" encoding="utf-8"?>
<p:tagLst xmlns:a="http://schemas.openxmlformats.org/drawingml/2006/main" xmlns:r="http://schemas.openxmlformats.org/officeDocument/2006/relationships" xmlns:p="http://schemas.openxmlformats.org/presentationml/2006/main">
  <p:tag name="AS_UNIQUEID" val="428"/>
</p:tagLst>
</file>

<file path=ppt/tags/tag386.xml><?xml version="1.0" encoding="utf-8"?>
<p:tagLst xmlns:a="http://schemas.openxmlformats.org/drawingml/2006/main" xmlns:r="http://schemas.openxmlformats.org/officeDocument/2006/relationships" xmlns:p="http://schemas.openxmlformats.org/presentationml/2006/main">
  <p:tag name="AS_UNIQUEID" val="428"/>
</p:tagLst>
</file>

<file path=ppt/tags/tag387.xml><?xml version="1.0" encoding="utf-8"?>
<p:tagLst xmlns:a="http://schemas.openxmlformats.org/drawingml/2006/main" xmlns:r="http://schemas.openxmlformats.org/officeDocument/2006/relationships" xmlns:p="http://schemas.openxmlformats.org/presentationml/2006/main">
  <p:tag name="AS_UNIQUEID" val="1326"/>
</p:tagLst>
</file>

<file path=ppt/tags/tag388.xml><?xml version="1.0" encoding="utf-8"?>
<p:tagLst xmlns:a="http://schemas.openxmlformats.org/drawingml/2006/main" xmlns:r="http://schemas.openxmlformats.org/officeDocument/2006/relationships" xmlns:p="http://schemas.openxmlformats.org/presentationml/2006/main">
  <p:tag name="AS_UNIQUEID" val="1327"/>
</p:tagLst>
</file>

<file path=ppt/tags/tag389.xml><?xml version="1.0" encoding="utf-8"?>
<p:tagLst xmlns:a="http://schemas.openxmlformats.org/drawingml/2006/main" xmlns:r="http://schemas.openxmlformats.org/officeDocument/2006/relationships" xmlns:p="http://schemas.openxmlformats.org/presentationml/2006/main">
  <p:tag name="AS_UNIQUEID" val="1323"/>
</p:tagLst>
</file>

<file path=ppt/tags/tag3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90.xml><?xml version="1.0" encoding="utf-8"?>
<p:tagLst xmlns:a="http://schemas.openxmlformats.org/drawingml/2006/main" xmlns:r="http://schemas.openxmlformats.org/officeDocument/2006/relationships" xmlns:p="http://schemas.openxmlformats.org/presentationml/2006/main">
  <p:tag name="AS_UNIQUEID" val="1324"/>
</p:tagLst>
</file>

<file path=ppt/tags/tag391.xml><?xml version="1.0" encoding="utf-8"?>
<p:tagLst xmlns:a="http://schemas.openxmlformats.org/drawingml/2006/main" xmlns:r="http://schemas.openxmlformats.org/officeDocument/2006/relationships" xmlns:p="http://schemas.openxmlformats.org/presentationml/2006/main">
  <p:tag name="AS_UNIQUEID" val="1320"/>
</p:tagLst>
</file>

<file path=ppt/tags/tag392.xml><?xml version="1.0" encoding="utf-8"?>
<p:tagLst xmlns:a="http://schemas.openxmlformats.org/drawingml/2006/main" xmlns:r="http://schemas.openxmlformats.org/officeDocument/2006/relationships" xmlns:p="http://schemas.openxmlformats.org/presentationml/2006/main">
  <p:tag name="AS_UNIQUEID" val="1321"/>
</p:tagLst>
</file>

<file path=ppt/tags/tag393.xml><?xml version="1.0" encoding="utf-8"?>
<p:tagLst xmlns:a="http://schemas.openxmlformats.org/drawingml/2006/main" xmlns:r="http://schemas.openxmlformats.org/officeDocument/2006/relationships" xmlns:p="http://schemas.openxmlformats.org/presentationml/2006/main">
  <p:tag name="AS_UNIQUEID" val="1317"/>
</p:tagLst>
</file>

<file path=ppt/tags/tag394.xml><?xml version="1.0" encoding="utf-8"?>
<p:tagLst xmlns:a="http://schemas.openxmlformats.org/drawingml/2006/main" xmlns:r="http://schemas.openxmlformats.org/officeDocument/2006/relationships" xmlns:p="http://schemas.openxmlformats.org/presentationml/2006/main">
  <p:tag name="AS_UNIQUEID" val="1318"/>
</p:tagLst>
</file>

<file path=ppt/tags/tag395.xml><?xml version="1.0" encoding="utf-8"?>
<p:tagLst xmlns:a="http://schemas.openxmlformats.org/drawingml/2006/main" xmlns:r="http://schemas.openxmlformats.org/officeDocument/2006/relationships" xmlns:p="http://schemas.openxmlformats.org/presentationml/2006/main">
  <p:tag name="AS_UNIQUEID" val="1313"/>
</p:tagLst>
</file>

<file path=ppt/tags/tag396.xml><?xml version="1.0" encoding="utf-8"?>
<p:tagLst xmlns:a="http://schemas.openxmlformats.org/drawingml/2006/main" xmlns:r="http://schemas.openxmlformats.org/officeDocument/2006/relationships" xmlns:p="http://schemas.openxmlformats.org/presentationml/2006/main">
  <p:tag name="AS_UNIQUEID" val="1314"/>
</p:tagLst>
</file>

<file path=ppt/tags/tag397.xml><?xml version="1.0" encoding="utf-8"?>
<p:tagLst xmlns:a="http://schemas.openxmlformats.org/drawingml/2006/main" xmlns:r="http://schemas.openxmlformats.org/officeDocument/2006/relationships" xmlns:p="http://schemas.openxmlformats.org/presentationml/2006/main">
  <p:tag name="AS_UNIQUEID" val="1310"/>
</p:tagLst>
</file>

<file path=ppt/tags/tag398.xml><?xml version="1.0" encoding="utf-8"?>
<p:tagLst xmlns:a="http://schemas.openxmlformats.org/drawingml/2006/main" xmlns:r="http://schemas.openxmlformats.org/officeDocument/2006/relationships" xmlns:p="http://schemas.openxmlformats.org/presentationml/2006/main">
  <p:tag name="AS_UNIQUEID" val="1311"/>
</p:tagLst>
</file>

<file path=ppt/tags/tag399.xml><?xml version="1.0" encoding="utf-8"?>
<p:tagLst xmlns:a="http://schemas.openxmlformats.org/drawingml/2006/main" xmlns:r="http://schemas.openxmlformats.org/officeDocument/2006/relationships" xmlns:p="http://schemas.openxmlformats.org/presentationml/2006/main">
  <p:tag name="AS_UNIQUEID" val="423"/>
</p:tagLst>
</file>

<file path=ppt/tags/tag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4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00.xml><?xml version="1.0" encoding="utf-8"?>
<p:tagLst xmlns:a="http://schemas.openxmlformats.org/drawingml/2006/main" xmlns:r="http://schemas.openxmlformats.org/officeDocument/2006/relationships" xmlns:p="http://schemas.openxmlformats.org/presentationml/2006/main">
  <p:tag name="AS_UNIQUEID" val="423"/>
</p:tagLst>
</file>

<file path=ppt/tags/tag401.xml><?xml version="1.0" encoding="utf-8"?>
<p:tagLst xmlns:a="http://schemas.openxmlformats.org/drawingml/2006/main" xmlns:r="http://schemas.openxmlformats.org/officeDocument/2006/relationships" xmlns:p="http://schemas.openxmlformats.org/presentationml/2006/main">
  <p:tag name="AS_UNIQUEID" val="423"/>
</p:tagLst>
</file>

<file path=ppt/tags/tag402.xml><?xml version="1.0" encoding="utf-8"?>
<p:tagLst xmlns:a="http://schemas.openxmlformats.org/drawingml/2006/main" xmlns:r="http://schemas.openxmlformats.org/officeDocument/2006/relationships" xmlns:p="http://schemas.openxmlformats.org/presentationml/2006/main">
  <p:tag name="AS_UNIQUEID" val="423"/>
</p:tagLst>
</file>

<file path=ppt/tags/tag403.xml><?xml version="1.0" encoding="utf-8"?>
<p:tagLst xmlns:a="http://schemas.openxmlformats.org/drawingml/2006/main" xmlns:r="http://schemas.openxmlformats.org/officeDocument/2006/relationships" xmlns:p="http://schemas.openxmlformats.org/presentationml/2006/main">
  <p:tag name="AS_UNIQUEID" val="428"/>
</p:tagLst>
</file>

<file path=ppt/tags/tag404.xml><?xml version="1.0" encoding="utf-8"?>
<p:tagLst xmlns:a="http://schemas.openxmlformats.org/drawingml/2006/main" xmlns:r="http://schemas.openxmlformats.org/officeDocument/2006/relationships" xmlns:p="http://schemas.openxmlformats.org/presentationml/2006/main">
  <p:tag name="AS_UNIQUEID" val="428"/>
</p:tagLst>
</file>

<file path=ppt/tags/tag405.xml><?xml version="1.0" encoding="utf-8"?>
<p:tagLst xmlns:a="http://schemas.openxmlformats.org/drawingml/2006/main" xmlns:r="http://schemas.openxmlformats.org/officeDocument/2006/relationships" xmlns:p="http://schemas.openxmlformats.org/presentationml/2006/main">
  <p:tag name="AS_UNIQUEID" val="428"/>
</p:tagLst>
</file>

<file path=ppt/tags/tag406.xml><?xml version="1.0" encoding="utf-8"?>
<p:tagLst xmlns:a="http://schemas.openxmlformats.org/drawingml/2006/main" xmlns:r="http://schemas.openxmlformats.org/officeDocument/2006/relationships" xmlns:p="http://schemas.openxmlformats.org/presentationml/2006/main">
  <p:tag name="AS_UNIQUEID" val="1945"/>
</p:tagLst>
</file>

<file path=ppt/tags/tag407.xml><?xml version="1.0" encoding="utf-8"?>
<p:tagLst xmlns:a="http://schemas.openxmlformats.org/drawingml/2006/main" xmlns:r="http://schemas.openxmlformats.org/officeDocument/2006/relationships" xmlns:p="http://schemas.openxmlformats.org/presentationml/2006/main">
  <p:tag name="AS_UNIQUEID" val="1946"/>
</p:tagLst>
</file>

<file path=ppt/tags/tag408.xml><?xml version="1.0" encoding="utf-8"?>
<p:tagLst xmlns:a="http://schemas.openxmlformats.org/drawingml/2006/main" xmlns:r="http://schemas.openxmlformats.org/officeDocument/2006/relationships" xmlns:p="http://schemas.openxmlformats.org/presentationml/2006/main">
  <p:tag name="AS_UNIQUEID" val="1947"/>
</p:tagLst>
</file>

<file path=ppt/tags/tag409.xml><?xml version="1.0" encoding="utf-8"?>
<p:tagLst xmlns:a="http://schemas.openxmlformats.org/drawingml/2006/main" xmlns:r="http://schemas.openxmlformats.org/officeDocument/2006/relationships" xmlns:p="http://schemas.openxmlformats.org/presentationml/2006/main">
  <p:tag name="AS_UNIQUEID" val="1948"/>
</p:tagLst>
</file>

<file path=ppt/tags/tag4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10.xml><?xml version="1.0" encoding="utf-8"?>
<p:tagLst xmlns:a="http://schemas.openxmlformats.org/drawingml/2006/main" xmlns:r="http://schemas.openxmlformats.org/officeDocument/2006/relationships" xmlns:p="http://schemas.openxmlformats.org/presentationml/2006/main">
  <p:tag name="AS_UNIQUEID" val="1949"/>
</p:tagLst>
</file>

<file path=ppt/tags/tag411.xml><?xml version="1.0" encoding="utf-8"?>
<p:tagLst xmlns:a="http://schemas.openxmlformats.org/drawingml/2006/main" xmlns:r="http://schemas.openxmlformats.org/officeDocument/2006/relationships" xmlns:p="http://schemas.openxmlformats.org/presentationml/2006/main">
  <p:tag name="AS_UNIQUEID" val="1950"/>
</p:tagLst>
</file>

<file path=ppt/tags/tag412.xml><?xml version="1.0" encoding="utf-8"?>
<p:tagLst xmlns:a="http://schemas.openxmlformats.org/drawingml/2006/main" xmlns:r="http://schemas.openxmlformats.org/officeDocument/2006/relationships" xmlns:p="http://schemas.openxmlformats.org/presentationml/2006/main">
  <p:tag name="AS_UNIQUEID" val="1951"/>
</p:tagLst>
</file>

<file path=ppt/tags/tag413.xml><?xml version="1.0" encoding="utf-8"?>
<p:tagLst xmlns:a="http://schemas.openxmlformats.org/drawingml/2006/main" xmlns:r="http://schemas.openxmlformats.org/officeDocument/2006/relationships" xmlns:p="http://schemas.openxmlformats.org/presentationml/2006/main">
  <p:tag name="AS_UNIQUEID" val="1952"/>
</p:tagLst>
</file>

<file path=ppt/tags/tag414.xml><?xml version="1.0" encoding="utf-8"?>
<p:tagLst xmlns:a="http://schemas.openxmlformats.org/drawingml/2006/main" xmlns:r="http://schemas.openxmlformats.org/officeDocument/2006/relationships" xmlns:p="http://schemas.openxmlformats.org/presentationml/2006/main">
  <p:tag name="AS_UNIQUEID" val="1953"/>
</p:tagLst>
</file>

<file path=ppt/tags/tag415.xml><?xml version="1.0" encoding="utf-8"?>
<p:tagLst xmlns:a="http://schemas.openxmlformats.org/drawingml/2006/main" xmlns:r="http://schemas.openxmlformats.org/officeDocument/2006/relationships" xmlns:p="http://schemas.openxmlformats.org/presentationml/2006/main">
  <p:tag name="AS_UNIQUEID" val="1954"/>
</p:tagLst>
</file>

<file path=ppt/tags/tag416.xml><?xml version="1.0" encoding="utf-8"?>
<p:tagLst xmlns:a="http://schemas.openxmlformats.org/drawingml/2006/main" xmlns:r="http://schemas.openxmlformats.org/officeDocument/2006/relationships" xmlns:p="http://schemas.openxmlformats.org/presentationml/2006/main">
  <p:tag name="AS_UNIQUEID" val="1955"/>
</p:tagLst>
</file>

<file path=ppt/tags/tag417.xml><?xml version="1.0" encoding="utf-8"?>
<p:tagLst xmlns:a="http://schemas.openxmlformats.org/drawingml/2006/main" xmlns:r="http://schemas.openxmlformats.org/officeDocument/2006/relationships" xmlns:p="http://schemas.openxmlformats.org/presentationml/2006/main">
  <p:tag name="AS_UNIQUEID" val="1956"/>
</p:tagLst>
</file>

<file path=ppt/tags/tag418.xml><?xml version="1.0" encoding="utf-8"?>
<p:tagLst xmlns:a="http://schemas.openxmlformats.org/drawingml/2006/main" xmlns:r="http://schemas.openxmlformats.org/officeDocument/2006/relationships" xmlns:p="http://schemas.openxmlformats.org/presentationml/2006/main">
  <p:tag name="AS_UNIQUEID" val="1957"/>
</p:tagLst>
</file>

<file path=ppt/tags/tag419.xml><?xml version="1.0" encoding="utf-8"?>
<p:tagLst xmlns:a="http://schemas.openxmlformats.org/drawingml/2006/main" xmlns:r="http://schemas.openxmlformats.org/officeDocument/2006/relationships" xmlns:p="http://schemas.openxmlformats.org/presentationml/2006/main">
  <p:tag name="AS_UNIQUEID" val="1958"/>
</p:tagLst>
</file>

<file path=ppt/tags/tag4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20.xml><?xml version="1.0" encoding="utf-8"?>
<p:tagLst xmlns:a="http://schemas.openxmlformats.org/drawingml/2006/main" xmlns:r="http://schemas.openxmlformats.org/officeDocument/2006/relationships" xmlns:p="http://schemas.openxmlformats.org/presentationml/2006/main">
  <p:tag name="AS_UNIQUEID" val="1959"/>
</p:tagLst>
</file>

<file path=ppt/tags/tag421.xml><?xml version="1.0" encoding="utf-8"?>
<p:tagLst xmlns:a="http://schemas.openxmlformats.org/drawingml/2006/main" xmlns:r="http://schemas.openxmlformats.org/officeDocument/2006/relationships" xmlns:p="http://schemas.openxmlformats.org/presentationml/2006/main">
  <p:tag name="AS_UNIQUEID" val="1960"/>
</p:tagLst>
</file>

<file path=ppt/tags/tag422.xml><?xml version="1.0" encoding="utf-8"?>
<p:tagLst xmlns:a="http://schemas.openxmlformats.org/drawingml/2006/main" xmlns:r="http://schemas.openxmlformats.org/officeDocument/2006/relationships" xmlns:p="http://schemas.openxmlformats.org/presentationml/2006/main">
  <p:tag name="AS_UNIQUEID" val="1961"/>
</p:tagLst>
</file>

<file path=ppt/tags/tag423.xml><?xml version="1.0" encoding="utf-8"?>
<p:tagLst xmlns:a="http://schemas.openxmlformats.org/drawingml/2006/main" xmlns:r="http://schemas.openxmlformats.org/officeDocument/2006/relationships" xmlns:p="http://schemas.openxmlformats.org/presentationml/2006/main">
  <p:tag name="AS_UNIQUEID" val="1962"/>
</p:tagLst>
</file>

<file path=ppt/tags/tag424.xml><?xml version="1.0" encoding="utf-8"?>
<p:tagLst xmlns:a="http://schemas.openxmlformats.org/drawingml/2006/main" xmlns:r="http://schemas.openxmlformats.org/officeDocument/2006/relationships" xmlns:p="http://schemas.openxmlformats.org/presentationml/2006/main">
  <p:tag name="AS_UNIQUEID" val="1963"/>
</p:tagLst>
</file>

<file path=ppt/tags/tag425.xml><?xml version="1.0" encoding="utf-8"?>
<p:tagLst xmlns:a="http://schemas.openxmlformats.org/drawingml/2006/main" xmlns:r="http://schemas.openxmlformats.org/officeDocument/2006/relationships" xmlns:p="http://schemas.openxmlformats.org/presentationml/2006/main">
  <p:tag name="AS_UNIQUEID" val="1964"/>
</p:tagLst>
</file>

<file path=ppt/tags/tag426.xml><?xml version="1.0" encoding="utf-8"?>
<p:tagLst xmlns:a="http://schemas.openxmlformats.org/drawingml/2006/main" xmlns:r="http://schemas.openxmlformats.org/officeDocument/2006/relationships" xmlns:p="http://schemas.openxmlformats.org/presentationml/2006/main">
  <p:tag name="AS_UNIQUEID" val="1965"/>
</p:tagLst>
</file>

<file path=ppt/tags/tag427.xml><?xml version="1.0" encoding="utf-8"?>
<p:tagLst xmlns:a="http://schemas.openxmlformats.org/drawingml/2006/main" xmlns:r="http://schemas.openxmlformats.org/officeDocument/2006/relationships" xmlns:p="http://schemas.openxmlformats.org/presentationml/2006/main">
  <p:tag name="AS_UNIQUEID" val="1966"/>
</p:tagLst>
</file>

<file path=ppt/tags/tag428.xml><?xml version="1.0" encoding="utf-8"?>
<p:tagLst xmlns:a="http://schemas.openxmlformats.org/drawingml/2006/main" xmlns:r="http://schemas.openxmlformats.org/officeDocument/2006/relationships" xmlns:p="http://schemas.openxmlformats.org/presentationml/2006/main">
  <p:tag name="AS_UNIQUEID" val="1969"/>
</p:tagLst>
</file>

<file path=ppt/tags/tag429.xml><?xml version="1.0" encoding="utf-8"?>
<p:tagLst xmlns:a="http://schemas.openxmlformats.org/drawingml/2006/main" xmlns:r="http://schemas.openxmlformats.org/officeDocument/2006/relationships" xmlns:p="http://schemas.openxmlformats.org/presentationml/2006/main">
  <p:tag name="AS_UNIQUEID" val="1970"/>
</p:tagLst>
</file>

<file path=ppt/tags/tag4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30.xml><?xml version="1.0" encoding="utf-8"?>
<p:tagLst xmlns:a="http://schemas.openxmlformats.org/drawingml/2006/main" xmlns:r="http://schemas.openxmlformats.org/officeDocument/2006/relationships" xmlns:p="http://schemas.openxmlformats.org/presentationml/2006/main">
  <p:tag name="AS_UNIQUEID" val="423"/>
</p:tagLst>
</file>

<file path=ppt/tags/tag431.xml><?xml version="1.0" encoding="utf-8"?>
<p:tagLst xmlns:a="http://schemas.openxmlformats.org/drawingml/2006/main" xmlns:r="http://schemas.openxmlformats.org/officeDocument/2006/relationships" xmlns:p="http://schemas.openxmlformats.org/presentationml/2006/main">
  <p:tag name="AS_UNIQUEID" val="428"/>
</p:tagLst>
</file>

<file path=ppt/tags/tag432.xml><?xml version="1.0" encoding="utf-8"?>
<p:tagLst xmlns:a="http://schemas.openxmlformats.org/drawingml/2006/main" xmlns:r="http://schemas.openxmlformats.org/officeDocument/2006/relationships" xmlns:p="http://schemas.openxmlformats.org/presentationml/2006/main">
  <p:tag name="AS_UNIQUEID" val="1971"/>
</p:tagLst>
</file>

<file path=ppt/tags/tag433.xml><?xml version="1.0" encoding="utf-8"?>
<p:tagLst xmlns:a="http://schemas.openxmlformats.org/drawingml/2006/main" xmlns:r="http://schemas.openxmlformats.org/officeDocument/2006/relationships" xmlns:p="http://schemas.openxmlformats.org/presentationml/2006/main">
  <p:tag name="AS_UNIQUEID" val="1966"/>
</p:tagLst>
</file>

<file path=ppt/tags/tag434.xml><?xml version="1.0" encoding="utf-8"?>
<p:tagLst xmlns:a="http://schemas.openxmlformats.org/drawingml/2006/main" xmlns:r="http://schemas.openxmlformats.org/officeDocument/2006/relationships" xmlns:p="http://schemas.openxmlformats.org/presentationml/2006/main">
  <p:tag name="AS_UNIQUEID" val="1975"/>
</p:tagLst>
</file>

<file path=ppt/tags/tag435.xml><?xml version="1.0" encoding="utf-8"?>
<p:tagLst xmlns:a="http://schemas.openxmlformats.org/drawingml/2006/main" xmlns:r="http://schemas.openxmlformats.org/officeDocument/2006/relationships" xmlns:p="http://schemas.openxmlformats.org/presentationml/2006/main">
  <p:tag name="AS_UNIQUEID" val="1967"/>
</p:tagLst>
</file>

<file path=ppt/tags/tag436.xml><?xml version="1.0" encoding="utf-8"?>
<p:tagLst xmlns:a="http://schemas.openxmlformats.org/drawingml/2006/main" xmlns:r="http://schemas.openxmlformats.org/officeDocument/2006/relationships" xmlns:p="http://schemas.openxmlformats.org/presentationml/2006/main">
  <p:tag name="AS_UNIQUEID" val="1969"/>
</p:tagLst>
</file>

<file path=ppt/tags/tag437.xml><?xml version="1.0" encoding="utf-8"?>
<p:tagLst xmlns:a="http://schemas.openxmlformats.org/drawingml/2006/main" xmlns:r="http://schemas.openxmlformats.org/officeDocument/2006/relationships" xmlns:p="http://schemas.openxmlformats.org/presentationml/2006/main">
  <p:tag name="AS_UNIQUEID" val="1978"/>
</p:tagLst>
</file>

<file path=ppt/tags/tag438.xml><?xml version="1.0" encoding="utf-8"?>
<p:tagLst xmlns:a="http://schemas.openxmlformats.org/drawingml/2006/main" xmlns:r="http://schemas.openxmlformats.org/officeDocument/2006/relationships" xmlns:p="http://schemas.openxmlformats.org/presentationml/2006/main">
  <p:tag name="AS_UNIQUEID" val="1968"/>
</p:tagLst>
</file>

<file path=ppt/tags/tag439.xml><?xml version="1.0" encoding="utf-8"?>
<p:tagLst xmlns:a="http://schemas.openxmlformats.org/drawingml/2006/main" xmlns:r="http://schemas.openxmlformats.org/officeDocument/2006/relationships" xmlns:p="http://schemas.openxmlformats.org/presentationml/2006/main">
  <p:tag name="AS_UNIQUEID" val="1972"/>
</p:tagLst>
</file>

<file path=ppt/tags/tag4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40.xml><?xml version="1.0" encoding="utf-8"?>
<p:tagLst xmlns:a="http://schemas.openxmlformats.org/drawingml/2006/main" xmlns:r="http://schemas.openxmlformats.org/officeDocument/2006/relationships" xmlns:p="http://schemas.openxmlformats.org/presentationml/2006/main">
  <p:tag name="AS_UNIQUEID" val="1970"/>
</p:tagLst>
</file>

<file path=ppt/tags/tag441.xml><?xml version="1.0" encoding="utf-8"?>
<p:tagLst xmlns:a="http://schemas.openxmlformats.org/drawingml/2006/main" xmlns:r="http://schemas.openxmlformats.org/officeDocument/2006/relationships" xmlns:p="http://schemas.openxmlformats.org/presentationml/2006/main">
  <p:tag name="AS_UNIQUEID" val="1973"/>
</p:tagLst>
</file>

<file path=ppt/tags/tag442.xml><?xml version="1.0" encoding="utf-8"?>
<p:tagLst xmlns:a="http://schemas.openxmlformats.org/drawingml/2006/main" xmlns:r="http://schemas.openxmlformats.org/officeDocument/2006/relationships" xmlns:p="http://schemas.openxmlformats.org/presentationml/2006/main">
  <p:tag name="AS_UNIQUEID" val="1974"/>
</p:tagLst>
</file>

<file path=ppt/tags/tag443.xml><?xml version="1.0" encoding="utf-8"?>
<p:tagLst xmlns:a="http://schemas.openxmlformats.org/drawingml/2006/main" xmlns:r="http://schemas.openxmlformats.org/officeDocument/2006/relationships" xmlns:p="http://schemas.openxmlformats.org/presentationml/2006/main">
  <p:tag name="AS_UNIQUEID" val="1979"/>
</p:tagLst>
</file>

<file path=ppt/tags/tag444.xml><?xml version="1.0" encoding="utf-8"?>
<p:tagLst xmlns:a="http://schemas.openxmlformats.org/drawingml/2006/main" xmlns:r="http://schemas.openxmlformats.org/officeDocument/2006/relationships" xmlns:p="http://schemas.openxmlformats.org/presentationml/2006/main">
  <p:tag name="AS_UNIQUEID" val="1980"/>
</p:tagLst>
</file>

<file path=ppt/tags/tag445.xml><?xml version="1.0" encoding="utf-8"?>
<p:tagLst xmlns:a="http://schemas.openxmlformats.org/drawingml/2006/main" xmlns:r="http://schemas.openxmlformats.org/officeDocument/2006/relationships" xmlns:p="http://schemas.openxmlformats.org/presentationml/2006/main">
  <p:tag name="AS_UNIQUEID" val="1976"/>
</p:tagLst>
</file>

<file path=ppt/tags/tag446.xml><?xml version="1.0" encoding="utf-8"?>
<p:tagLst xmlns:a="http://schemas.openxmlformats.org/drawingml/2006/main" xmlns:r="http://schemas.openxmlformats.org/officeDocument/2006/relationships" xmlns:p="http://schemas.openxmlformats.org/presentationml/2006/main">
  <p:tag name="AS_UNIQUEID" val="1977"/>
</p:tagLst>
</file>

<file path=ppt/tags/tag447.xml><?xml version="1.0" encoding="utf-8"?>
<p:tagLst xmlns:a="http://schemas.openxmlformats.org/drawingml/2006/main" xmlns:r="http://schemas.openxmlformats.org/officeDocument/2006/relationships" xmlns:p="http://schemas.openxmlformats.org/presentationml/2006/main">
  <p:tag name="AS_UNIQUEID" val="1967"/>
</p:tagLst>
</file>

<file path=ppt/tags/tag448.xml><?xml version="1.0" encoding="utf-8"?>
<p:tagLst xmlns:a="http://schemas.openxmlformats.org/drawingml/2006/main" xmlns:r="http://schemas.openxmlformats.org/officeDocument/2006/relationships" xmlns:p="http://schemas.openxmlformats.org/presentationml/2006/main">
  <p:tag name="AS_UNIQUEID" val="1968"/>
</p:tagLst>
</file>

<file path=ppt/tags/tag449.xml><?xml version="1.0" encoding="utf-8"?>
<p:tagLst xmlns:a="http://schemas.openxmlformats.org/drawingml/2006/main" xmlns:r="http://schemas.openxmlformats.org/officeDocument/2006/relationships" xmlns:p="http://schemas.openxmlformats.org/presentationml/2006/main">
  <p:tag name="KSO_WM_SPECIAL_SOURCE" val="bdnull"/>
</p:tagLst>
</file>

<file path=ppt/tags/tag4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50.xml><?xml version="1.0" encoding="utf-8"?>
<p:tagLst xmlns:a="http://schemas.openxmlformats.org/drawingml/2006/main" xmlns:r="http://schemas.openxmlformats.org/officeDocument/2006/relationships" xmlns:p="http://schemas.openxmlformats.org/presentationml/2006/main">
  <p:tag name="AS_UNIQUEID" val="423"/>
</p:tagLst>
</file>

<file path=ppt/tags/tag451.xml><?xml version="1.0" encoding="utf-8"?>
<p:tagLst xmlns:a="http://schemas.openxmlformats.org/drawingml/2006/main" xmlns:r="http://schemas.openxmlformats.org/officeDocument/2006/relationships" xmlns:p="http://schemas.openxmlformats.org/presentationml/2006/main">
  <p:tag name="AS_UNIQUEID" val="423"/>
</p:tagLst>
</file>

<file path=ppt/tags/tag452.xml><?xml version="1.0" encoding="utf-8"?>
<p:tagLst xmlns:a="http://schemas.openxmlformats.org/drawingml/2006/main" xmlns:r="http://schemas.openxmlformats.org/officeDocument/2006/relationships" xmlns:p="http://schemas.openxmlformats.org/presentationml/2006/main">
  <p:tag name="AS_UNIQUEID" val="513"/>
</p:tagLst>
</file>

<file path=ppt/tags/tag453.xml><?xml version="1.0" encoding="utf-8"?>
<p:tagLst xmlns:a="http://schemas.openxmlformats.org/drawingml/2006/main" xmlns:r="http://schemas.openxmlformats.org/officeDocument/2006/relationships" xmlns:p="http://schemas.openxmlformats.org/presentationml/2006/main">
  <p:tag name="AS_UNIQUEID" val="514"/>
</p:tagLst>
</file>

<file path=ppt/tags/tag454.xml><?xml version="1.0" encoding="utf-8"?>
<p:tagLst xmlns:a="http://schemas.openxmlformats.org/drawingml/2006/main" xmlns:r="http://schemas.openxmlformats.org/officeDocument/2006/relationships" xmlns:p="http://schemas.openxmlformats.org/presentationml/2006/main">
  <p:tag name="AS_UNIQUEID" val="537"/>
</p:tagLst>
</file>

<file path=ppt/tags/tag455.xml><?xml version="1.0" encoding="utf-8"?>
<p:tagLst xmlns:a="http://schemas.openxmlformats.org/drawingml/2006/main" xmlns:r="http://schemas.openxmlformats.org/officeDocument/2006/relationships" xmlns:p="http://schemas.openxmlformats.org/presentationml/2006/main">
  <p:tag name="AS_UNIQUEID" val="527"/>
</p:tagLst>
</file>

<file path=ppt/tags/tag456.xml><?xml version="1.0" encoding="utf-8"?>
<p:tagLst xmlns:a="http://schemas.openxmlformats.org/drawingml/2006/main" xmlns:r="http://schemas.openxmlformats.org/officeDocument/2006/relationships" xmlns:p="http://schemas.openxmlformats.org/presentationml/2006/main">
  <p:tag name="AS_UNIQUEID" val="530"/>
</p:tagLst>
</file>

<file path=ppt/tags/tag457.xml><?xml version="1.0" encoding="utf-8"?>
<p:tagLst xmlns:a="http://schemas.openxmlformats.org/drawingml/2006/main" xmlns:r="http://schemas.openxmlformats.org/officeDocument/2006/relationships" xmlns:p="http://schemas.openxmlformats.org/presentationml/2006/main">
  <p:tag name="AS_UNIQUEID" val="512"/>
</p:tagLst>
</file>

<file path=ppt/tags/tag458.xml><?xml version="1.0" encoding="utf-8"?>
<p:tagLst xmlns:a="http://schemas.openxmlformats.org/drawingml/2006/main" xmlns:r="http://schemas.openxmlformats.org/officeDocument/2006/relationships" xmlns:p="http://schemas.openxmlformats.org/presentationml/2006/main">
  <p:tag name="AS_UNIQUEID" val="518"/>
</p:tagLst>
</file>

<file path=ppt/tags/tag459.xml><?xml version="1.0" encoding="utf-8"?>
<p:tagLst xmlns:a="http://schemas.openxmlformats.org/drawingml/2006/main" xmlns:r="http://schemas.openxmlformats.org/officeDocument/2006/relationships" xmlns:p="http://schemas.openxmlformats.org/presentationml/2006/main">
  <p:tag name="AS_UNIQUEID" val="521"/>
</p:tagLst>
</file>

<file path=ppt/tags/tag4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60.xml><?xml version="1.0" encoding="utf-8"?>
<p:tagLst xmlns:a="http://schemas.openxmlformats.org/drawingml/2006/main" xmlns:r="http://schemas.openxmlformats.org/officeDocument/2006/relationships" xmlns:p="http://schemas.openxmlformats.org/presentationml/2006/main">
  <p:tag name="AS_UNIQUEID" val="540"/>
</p:tagLst>
</file>

<file path=ppt/tags/tag461.xml><?xml version="1.0" encoding="utf-8"?>
<p:tagLst xmlns:a="http://schemas.openxmlformats.org/drawingml/2006/main" xmlns:r="http://schemas.openxmlformats.org/officeDocument/2006/relationships" xmlns:p="http://schemas.openxmlformats.org/presentationml/2006/main">
  <p:tag name="AS_UNIQUEID" val="538"/>
</p:tagLst>
</file>

<file path=ppt/tags/tag462.xml><?xml version="1.0" encoding="utf-8"?>
<p:tagLst xmlns:a="http://schemas.openxmlformats.org/drawingml/2006/main" xmlns:r="http://schemas.openxmlformats.org/officeDocument/2006/relationships" xmlns:p="http://schemas.openxmlformats.org/presentationml/2006/main">
  <p:tag name="AS_UNIQUEID" val="533"/>
</p:tagLst>
</file>

<file path=ppt/tags/tag463.xml><?xml version="1.0" encoding="utf-8"?>
<p:tagLst xmlns:a="http://schemas.openxmlformats.org/drawingml/2006/main" xmlns:r="http://schemas.openxmlformats.org/officeDocument/2006/relationships" xmlns:p="http://schemas.openxmlformats.org/presentationml/2006/main">
  <p:tag name="AS_UNIQUEID" val="517"/>
</p:tagLst>
</file>

<file path=ppt/tags/tag464.xml><?xml version="1.0" encoding="utf-8"?>
<p:tagLst xmlns:a="http://schemas.openxmlformats.org/drawingml/2006/main" xmlns:r="http://schemas.openxmlformats.org/officeDocument/2006/relationships" xmlns:p="http://schemas.openxmlformats.org/presentationml/2006/main">
  <p:tag name="AS_UNIQUEID" val="536"/>
</p:tagLst>
</file>

<file path=ppt/tags/tag465.xml><?xml version="1.0" encoding="utf-8"?>
<p:tagLst xmlns:a="http://schemas.openxmlformats.org/drawingml/2006/main" xmlns:r="http://schemas.openxmlformats.org/officeDocument/2006/relationships" xmlns:p="http://schemas.openxmlformats.org/presentationml/2006/main">
  <p:tag name="AS_UNIQUEID" val="539"/>
</p:tagLst>
</file>

<file path=ppt/tags/tag466.xml><?xml version="1.0" encoding="utf-8"?>
<p:tagLst xmlns:a="http://schemas.openxmlformats.org/drawingml/2006/main" xmlns:r="http://schemas.openxmlformats.org/officeDocument/2006/relationships" xmlns:p="http://schemas.openxmlformats.org/presentationml/2006/main">
  <p:tag name="AS_UNIQUEID" val="524"/>
</p:tagLst>
</file>

<file path=ppt/tags/tag467.xml><?xml version="1.0" encoding="utf-8"?>
<p:tagLst xmlns:a="http://schemas.openxmlformats.org/drawingml/2006/main" xmlns:r="http://schemas.openxmlformats.org/officeDocument/2006/relationships" xmlns:p="http://schemas.openxmlformats.org/presentationml/2006/main">
  <p:tag name="AS_UNIQUEID" val="428"/>
  <p:tag name="KSO_WM_BEAUTIFY_FLAG" val=""/>
</p:tagLst>
</file>

<file path=ppt/tags/tag468.xml><?xml version="1.0" encoding="utf-8"?>
<p:tagLst xmlns:a="http://schemas.openxmlformats.org/drawingml/2006/main" xmlns:r="http://schemas.openxmlformats.org/officeDocument/2006/relationships" xmlns:p="http://schemas.openxmlformats.org/presentationml/2006/main">
  <p:tag name="AS_UNIQUEID" val="525"/>
</p:tagLst>
</file>

<file path=ppt/tags/tag469.xml><?xml version="1.0" encoding="utf-8"?>
<p:tagLst xmlns:a="http://schemas.openxmlformats.org/drawingml/2006/main" xmlns:r="http://schemas.openxmlformats.org/officeDocument/2006/relationships" xmlns:p="http://schemas.openxmlformats.org/presentationml/2006/main">
  <p:tag name="AS_UNIQUEID" val="526"/>
</p:tagLst>
</file>

<file path=ppt/tags/tag4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70.xml><?xml version="1.0" encoding="utf-8"?>
<p:tagLst xmlns:a="http://schemas.openxmlformats.org/drawingml/2006/main" xmlns:r="http://schemas.openxmlformats.org/officeDocument/2006/relationships" xmlns:p="http://schemas.openxmlformats.org/presentationml/2006/main">
  <p:tag name="AS_UNIQUEID" val="534"/>
</p:tagLst>
</file>

<file path=ppt/tags/tag471.xml><?xml version="1.0" encoding="utf-8"?>
<p:tagLst xmlns:a="http://schemas.openxmlformats.org/drawingml/2006/main" xmlns:r="http://schemas.openxmlformats.org/officeDocument/2006/relationships" xmlns:p="http://schemas.openxmlformats.org/presentationml/2006/main">
  <p:tag name="AS_UNIQUEID" val="535"/>
</p:tagLst>
</file>

<file path=ppt/tags/tag472.xml><?xml version="1.0" encoding="utf-8"?>
<p:tagLst xmlns:a="http://schemas.openxmlformats.org/drawingml/2006/main" xmlns:r="http://schemas.openxmlformats.org/officeDocument/2006/relationships" xmlns:p="http://schemas.openxmlformats.org/presentationml/2006/main">
  <p:tag name="AS_UNIQUEID" val="522"/>
</p:tagLst>
</file>

<file path=ppt/tags/tag473.xml><?xml version="1.0" encoding="utf-8"?>
<p:tagLst xmlns:a="http://schemas.openxmlformats.org/drawingml/2006/main" xmlns:r="http://schemas.openxmlformats.org/officeDocument/2006/relationships" xmlns:p="http://schemas.openxmlformats.org/presentationml/2006/main">
  <p:tag name="AS_UNIQUEID" val="523"/>
</p:tagLst>
</file>

<file path=ppt/tags/tag474.xml><?xml version="1.0" encoding="utf-8"?>
<p:tagLst xmlns:a="http://schemas.openxmlformats.org/drawingml/2006/main" xmlns:r="http://schemas.openxmlformats.org/officeDocument/2006/relationships" xmlns:p="http://schemas.openxmlformats.org/presentationml/2006/main">
  <p:tag name="AS_UNIQUEID" val="519"/>
</p:tagLst>
</file>

<file path=ppt/tags/tag475.xml><?xml version="1.0" encoding="utf-8"?>
<p:tagLst xmlns:a="http://schemas.openxmlformats.org/drawingml/2006/main" xmlns:r="http://schemas.openxmlformats.org/officeDocument/2006/relationships" xmlns:p="http://schemas.openxmlformats.org/presentationml/2006/main">
  <p:tag name="AS_UNIQUEID" val="520"/>
</p:tagLst>
</file>

<file path=ppt/tags/tag476.xml><?xml version="1.0" encoding="utf-8"?>
<p:tagLst xmlns:a="http://schemas.openxmlformats.org/drawingml/2006/main" xmlns:r="http://schemas.openxmlformats.org/officeDocument/2006/relationships" xmlns:p="http://schemas.openxmlformats.org/presentationml/2006/main">
  <p:tag name="AS_UNIQUEID" val="531"/>
</p:tagLst>
</file>

<file path=ppt/tags/tag477.xml><?xml version="1.0" encoding="utf-8"?>
<p:tagLst xmlns:a="http://schemas.openxmlformats.org/drawingml/2006/main" xmlns:r="http://schemas.openxmlformats.org/officeDocument/2006/relationships" xmlns:p="http://schemas.openxmlformats.org/presentationml/2006/main">
  <p:tag name="AS_UNIQUEID" val="532"/>
</p:tagLst>
</file>

<file path=ppt/tags/tag478.xml><?xml version="1.0" encoding="utf-8"?>
<p:tagLst xmlns:a="http://schemas.openxmlformats.org/drawingml/2006/main" xmlns:r="http://schemas.openxmlformats.org/officeDocument/2006/relationships" xmlns:p="http://schemas.openxmlformats.org/presentationml/2006/main">
  <p:tag name="AS_UNIQUEID" val="528"/>
</p:tagLst>
</file>

<file path=ppt/tags/tag479.xml><?xml version="1.0" encoding="utf-8"?>
<p:tagLst xmlns:a="http://schemas.openxmlformats.org/drawingml/2006/main" xmlns:r="http://schemas.openxmlformats.org/officeDocument/2006/relationships" xmlns:p="http://schemas.openxmlformats.org/presentationml/2006/main">
  <p:tag name="AS_UNIQUEID" val="529"/>
</p:tagLst>
</file>

<file path=ppt/tags/tag4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80.xml><?xml version="1.0" encoding="utf-8"?>
<p:tagLst xmlns:a="http://schemas.openxmlformats.org/drawingml/2006/main" xmlns:r="http://schemas.openxmlformats.org/officeDocument/2006/relationships" xmlns:p="http://schemas.openxmlformats.org/presentationml/2006/main">
  <p:tag name="AS_UNIQUEID" val="515"/>
</p:tagLst>
</file>

<file path=ppt/tags/tag481.xml><?xml version="1.0" encoding="utf-8"?>
<p:tagLst xmlns:a="http://schemas.openxmlformats.org/drawingml/2006/main" xmlns:r="http://schemas.openxmlformats.org/officeDocument/2006/relationships" xmlns:p="http://schemas.openxmlformats.org/presentationml/2006/main">
  <p:tag name="AS_UNIQUEID" val="516"/>
</p:tagLst>
</file>

<file path=ppt/tags/tag4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5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3.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64.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NOCLEAR" val="0"/>
  <p:tag name="KSO_WM_UNIT_SHOW_EDIT_AREA_INDICATION" val="1"/>
  <p:tag name="KSO_WM_UNIT_VALUE" val="28"/>
  <p:tag name="KSO_WM_UNIT_HIGHLIGHT" val="0"/>
  <p:tag name="KSO_WM_UNIT_COMPATIBLE" val="0"/>
  <p:tag name="KSO_WM_UNIT_DIAGRAM_ISNUMVISUAL" val="0"/>
  <p:tag name="KSO_WM_UNIT_DIAGRAM_ISREFERUNIT" val="0"/>
  <p:tag name="KSO_WM_UNIT_TYPE" val="a"/>
  <p:tag name="KSO_WM_UNIT_INDEX" val="1"/>
  <p:tag name="KSO_WM_UNIT_ID" val="custom20205081_1*a*1"/>
  <p:tag name="KSO_WM_TEMPLATE_CATEGORY" val="custom"/>
  <p:tag name="KSO_WM_TEMPLATE_INDEX" val="20205081"/>
  <p:tag name="KSO_WM_UNIT_LAYERLEVEL" val="1"/>
  <p:tag name="KSO_WM_TAG_VERSION" val="1.0"/>
  <p:tag name="KSO_WM_BEAUTIFY_FLAG" val="#wm#"/>
</p:tagLst>
</file>

<file path=ppt/tags/tag65.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NOCLEAR" val="0"/>
  <p:tag name="KSO_WM_UNIT_SHOW_EDIT_AREA_INDICATION" val="1"/>
  <p:tag name="KSO_WM_UNIT_VALUE" val="111"/>
  <p:tag name="KSO_WM_UNIT_HIGHLIGHT" val="0"/>
  <p:tag name="KSO_WM_UNIT_COMPATIBLE" val="0"/>
  <p:tag name="KSO_WM_UNIT_DIAGRAM_ISNUMVISUAL" val="0"/>
  <p:tag name="KSO_WM_UNIT_DIAGRAM_ISREFERUNIT" val="0"/>
  <p:tag name="KSO_WM_UNIT_TYPE" val="b"/>
  <p:tag name="KSO_WM_UNIT_INDEX" val="1"/>
  <p:tag name="KSO_WM_UNIT_ID" val="custom20205081_1*b*1"/>
  <p:tag name="KSO_WM_TEMPLATE_CATEGORY" val="custom"/>
  <p:tag name="KSO_WM_TEMPLATE_INDEX" val="20205081"/>
  <p:tag name="KSO_WM_UNIT_LAYERLEVEL" val="1"/>
  <p:tag name="KSO_WM_TAG_VERSION" val="1.0"/>
  <p:tag name="KSO_WM_BEAUTIFY_FLAG" val="#wm#"/>
</p:tagLst>
</file>

<file path=ppt/tags/tag66.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67.xml><?xml version="1.0" encoding="utf-8"?>
<p:tagLst xmlns:a="http://schemas.openxmlformats.org/drawingml/2006/main" xmlns:r="http://schemas.openxmlformats.org/officeDocument/2006/relationships" xmlns:p="http://schemas.openxmlformats.org/presentationml/2006/main">
  <p:tag name="AS_UNIQUEID" val="423"/>
</p:tagLst>
</file>

<file path=ppt/tags/tag68.xml><?xml version="1.0" encoding="utf-8"?>
<p:tagLst xmlns:a="http://schemas.openxmlformats.org/drawingml/2006/main" xmlns:r="http://schemas.openxmlformats.org/officeDocument/2006/relationships" xmlns:p="http://schemas.openxmlformats.org/presentationml/2006/main">
  <p:tag name="AS_UNIQUEID" val="423"/>
</p:tagLst>
</file>

<file path=ppt/tags/tag69.xml><?xml version="1.0" encoding="utf-8"?>
<p:tagLst xmlns:a="http://schemas.openxmlformats.org/drawingml/2006/main" xmlns:r="http://schemas.openxmlformats.org/officeDocument/2006/relationships" xmlns:p="http://schemas.openxmlformats.org/presentationml/2006/main">
  <p:tag name="AS_UNIQUEID" val="423"/>
</p:tagLst>
</file>

<file path=ppt/tags/tag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70.xml><?xml version="1.0" encoding="utf-8"?>
<p:tagLst xmlns:a="http://schemas.openxmlformats.org/drawingml/2006/main" xmlns:r="http://schemas.openxmlformats.org/officeDocument/2006/relationships" xmlns:p="http://schemas.openxmlformats.org/presentationml/2006/main">
  <p:tag name="AS_UNIQUEID" val="428"/>
</p:tagLst>
</file>

<file path=ppt/tags/tag71.xml><?xml version="1.0" encoding="utf-8"?>
<p:tagLst xmlns:a="http://schemas.openxmlformats.org/drawingml/2006/main" xmlns:r="http://schemas.openxmlformats.org/officeDocument/2006/relationships" xmlns:p="http://schemas.openxmlformats.org/presentationml/2006/main">
  <p:tag name="AS_UNIQUEID" val="428"/>
</p:tagLst>
</file>

<file path=ppt/tags/tag72.xml><?xml version="1.0" encoding="utf-8"?>
<p:tagLst xmlns:a="http://schemas.openxmlformats.org/drawingml/2006/main" xmlns:r="http://schemas.openxmlformats.org/officeDocument/2006/relationships" xmlns:p="http://schemas.openxmlformats.org/presentationml/2006/main">
  <p:tag name="AS_UNIQUEID" val="423"/>
</p:tagLst>
</file>

<file path=ppt/tags/tag73.xml><?xml version="1.0" encoding="utf-8"?>
<p:tagLst xmlns:a="http://schemas.openxmlformats.org/drawingml/2006/main" xmlns:r="http://schemas.openxmlformats.org/officeDocument/2006/relationships" xmlns:p="http://schemas.openxmlformats.org/presentationml/2006/main">
  <p:tag name="AS_UNIQUEID" val="428"/>
</p:tagLst>
</file>

<file path=ppt/tags/tag74.xml><?xml version="1.0" encoding="utf-8"?>
<p:tagLst xmlns:a="http://schemas.openxmlformats.org/drawingml/2006/main" xmlns:r="http://schemas.openxmlformats.org/officeDocument/2006/relationships" xmlns:p="http://schemas.openxmlformats.org/presentationml/2006/main">
  <p:tag name="AS_UNIQUEID" val="428"/>
</p:tagLst>
</file>

<file path=ppt/tags/tag75.xml><?xml version="1.0" encoding="utf-8"?>
<p:tagLst xmlns:a="http://schemas.openxmlformats.org/drawingml/2006/main" xmlns:r="http://schemas.openxmlformats.org/officeDocument/2006/relationships" xmlns:p="http://schemas.openxmlformats.org/presentationml/2006/main">
  <p:tag name="AS_UNIQUEID" val="2545"/>
</p:tagLst>
</file>

<file path=ppt/tags/tag76.xml><?xml version="1.0" encoding="utf-8"?>
<p:tagLst xmlns:a="http://schemas.openxmlformats.org/drawingml/2006/main" xmlns:r="http://schemas.openxmlformats.org/officeDocument/2006/relationships" xmlns:p="http://schemas.openxmlformats.org/presentationml/2006/main">
  <p:tag name="AS_UNIQUEID" val="1677"/>
</p:tagLst>
</file>

<file path=ppt/tags/tag77.xml><?xml version="1.0" encoding="utf-8"?>
<p:tagLst xmlns:a="http://schemas.openxmlformats.org/drawingml/2006/main" xmlns:r="http://schemas.openxmlformats.org/officeDocument/2006/relationships" xmlns:p="http://schemas.openxmlformats.org/presentationml/2006/main">
  <p:tag name="AS_UNIQUEID" val="1678"/>
</p:tagLst>
</file>

<file path=ppt/tags/tag78.xml><?xml version="1.0" encoding="utf-8"?>
<p:tagLst xmlns:a="http://schemas.openxmlformats.org/drawingml/2006/main" xmlns:r="http://schemas.openxmlformats.org/officeDocument/2006/relationships" xmlns:p="http://schemas.openxmlformats.org/presentationml/2006/main">
  <p:tag name="AS_UNIQUEID" val="1682"/>
</p:tagLst>
</file>

<file path=ppt/tags/tag79.xml><?xml version="1.0" encoding="utf-8"?>
<p:tagLst xmlns:a="http://schemas.openxmlformats.org/drawingml/2006/main" xmlns:r="http://schemas.openxmlformats.org/officeDocument/2006/relationships" xmlns:p="http://schemas.openxmlformats.org/presentationml/2006/main">
  <p:tag name="AS_UNIQUEID" val="1685"/>
</p:tagLst>
</file>

<file path=ppt/tags/tag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80.xml><?xml version="1.0" encoding="utf-8"?>
<p:tagLst xmlns:a="http://schemas.openxmlformats.org/drawingml/2006/main" xmlns:r="http://schemas.openxmlformats.org/officeDocument/2006/relationships" xmlns:p="http://schemas.openxmlformats.org/presentationml/2006/main">
  <p:tag name="AS_UNIQUEID" val="1688"/>
</p:tagLst>
</file>

<file path=ppt/tags/tag81.xml><?xml version="1.0" encoding="utf-8"?>
<p:tagLst xmlns:a="http://schemas.openxmlformats.org/drawingml/2006/main" xmlns:r="http://schemas.openxmlformats.org/officeDocument/2006/relationships" xmlns:p="http://schemas.openxmlformats.org/presentationml/2006/main">
  <p:tag name="AS_UNIQUEID" val="1691"/>
</p:tagLst>
</file>

<file path=ppt/tags/tag82.xml><?xml version="1.0" encoding="utf-8"?>
<p:tagLst xmlns:a="http://schemas.openxmlformats.org/drawingml/2006/main" xmlns:r="http://schemas.openxmlformats.org/officeDocument/2006/relationships" xmlns:p="http://schemas.openxmlformats.org/presentationml/2006/main">
  <p:tag name="AS_UNIQUEID" val="1692"/>
</p:tagLst>
</file>

<file path=ppt/tags/tag83.xml><?xml version="1.0" encoding="utf-8"?>
<p:tagLst xmlns:a="http://schemas.openxmlformats.org/drawingml/2006/main" xmlns:r="http://schemas.openxmlformats.org/officeDocument/2006/relationships" xmlns:p="http://schemas.openxmlformats.org/presentationml/2006/main">
  <p:tag name="AS_UNIQUEID" val="1693"/>
</p:tagLst>
</file>

<file path=ppt/tags/tag84.xml><?xml version="1.0" encoding="utf-8"?>
<p:tagLst xmlns:a="http://schemas.openxmlformats.org/drawingml/2006/main" xmlns:r="http://schemas.openxmlformats.org/officeDocument/2006/relationships" xmlns:p="http://schemas.openxmlformats.org/presentationml/2006/main">
  <p:tag name="AS_UNIQUEID" val="1694"/>
</p:tagLst>
</file>

<file path=ppt/tags/tag85.xml><?xml version="1.0" encoding="utf-8"?>
<p:tagLst xmlns:a="http://schemas.openxmlformats.org/drawingml/2006/main" xmlns:r="http://schemas.openxmlformats.org/officeDocument/2006/relationships" xmlns:p="http://schemas.openxmlformats.org/presentationml/2006/main">
  <p:tag name="AS_UNIQUEID" val="1697"/>
</p:tagLst>
</file>

<file path=ppt/tags/tag86.xml><?xml version="1.0" encoding="utf-8"?>
<p:tagLst xmlns:a="http://schemas.openxmlformats.org/drawingml/2006/main" xmlns:r="http://schemas.openxmlformats.org/officeDocument/2006/relationships" xmlns:p="http://schemas.openxmlformats.org/presentationml/2006/main">
  <p:tag name="AS_UNIQUEID" val="1698"/>
</p:tagLst>
</file>

<file path=ppt/tags/tag87.xml><?xml version="1.0" encoding="utf-8"?>
<p:tagLst xmlns:a="http://schemas.openxmlformats.org/drawingml/2006/main" xmlns:r="http://schemas.openxmlformats.org/officeDocument/2006/relationships" xmlns:p="http://schemas.openxmlformats.org/presentationml/2006/main">
  <p:tag name="AS_UNIQUEID" val="1699"/>
</p:tagLst>
</file>

<file path=ppt/tags/tag88.xml><?xml version="1.0" encoding="utf-8"?>
<p:tagLst xmlns:a="http://schemas.openxmlformats.org/drawingml/2006/main" xmlns:r="http://schemas.openxmlformats.org/officeDocument/2006/relationships" xmlns:p="http://schemas.openxmlformats.org/presentationml/2006/main">
  <p:tag name="AS_UNIQUEID" val="1702"/>
</p:tagLst>
</file>

<file path=ppt/tags/tag89.xml><?xml version="1.0" encoding="utf-8"?>
<p:tagLst xmlns:a="http://schemas.openxmlformats.org/drawingml/2006/main" xmlns:r="http://schemas.openxmlformats.org/officeDocument/2006/relationships" xmlns:p="http://schemas.openxmlformats.org/presentationml/2006/main">
  <p:tag name="AS_UNIQUEID" val="1705"/>
</p:tagLst>
</file>

<file path=ppt/tags/tag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90.xml><?xml version="1.0" encoding="utf-8"?>
<p:tagLst xmlns:a="http://schemas.openxmlformats.org/drawingml/2006/main" xmlns:r="http://schemas.openxmlformats.org/officeDocument/2006/relationships" xmlns:p="http://schemas.openxmlformats.org/presentationml/2006/main">
  <p:tag name="AS_UNIQUEID" val="1703"/>
</p:tagLst>
</file>

<file path=ppt/tags/tag91.xml><?xml version="1.0" encoding="utf-8"?>
<p:tagLst xmlns:a="http://schemas.openxmlformats.org/drawingml/2006/main" xmlns:r="http://schemas.openxmlformats.org/officeDocument/2006/relationships" xmlns:p="http://schemas.openxmlformats.org/presentationml/2006/main">
  <p:tag name="AS_UNIQUEID" val="1704"/>
</p:tagLst>
</file>

<file path=ppt/tags/tag92.xml><?xml version="1.0" encoding="utf-8"?>
<p:tagLst xmlns:a="http://schemas.openxmlformats.org/drawingml/2006/main" xmlns:r="http://schemas.openxmlformats.org/officeDocument/2006/relationships" xmlns:p="http://schemas.openxmlformats.org/presentationml/2006/main">
  <p:tag name="AS_UNIQUEID" val="1700"/>
</p:tagLst>
</file>

<file path=ppt/tags/tag93.xml><?xml version="1.0" encoding="utf-8"?>
<p:tagLst xmlns:a="http://schemas.openxmlformats.org/drawingml/2006/main" xmlns:r="http://schemas.openxmlformats.org/officeDocument/2006/relationships" xmlns:p="http://schemas.openxmlformats.org/presentationml/2006/main">
  <p:tag name="AS_UNIQUEID" val="1701"/>
</p:tagLst>
</file>

<file path=ppt/tags/tag94.xml><?xml version="1.0" encoding="utf-8"?>
<p:tagLst xmlns:a="http://schemas.openxmlformats.org/drawingml/2006/main" xmlns:r="http://schemas.openxmlformats.org/officeDocument/2006/relationships" xmlns:p="http://schemas.openxmlformats.org/presentationml/2006/main">
  <p:tag name="AS_UNIQUEID" val="1695"/>
</p:tagLst>
</file>

<file path=ppt/tags/tag95.xml><?xml version="1.0" encoding="utf-8"?>
<p:tagLst xmlns:a="http://schemas.openxmlformats.org/drawingml/2006/main" xmlns:r="http://schemas.openxmlformats.org/officeDocument/2006/relationships" xmlns:p="http://schemas.openxmlformats.org/presentationml/2006/main">
  <p:tag name="AS_UNIQUEID" val="1696"/>
</p:tagLst>
</file>

<file path=ppt/tags/tag96.xml><?xml version="1.0" encoding="utf-8"?>
<p:tagLst xmlns:a="http://schemas.openxmlformats.org/drawingml/2006/main" xmlns:r="http://schemas.openxmlformats.org/officeDocument/2006/relationships" xmlns:p="http://schemas.openxmlformats.org/presentationml/2006/main">
  <p:tag name="AS_UNIQUEID" val="1689"/>
</p:tagLst>
</file>

<file path=ppt/tags/tag97.xml><?xml version="1.0" encoding="utf-8"?>
<p:tagLst xmlns:a="http://schemas.openxmlformats.org/drawingml/2006/main" xmlns:r="http://schemas.openxmlformats.org/officeDocument/2006/relationships" xmlns:p="http://schemas.openxmlformats.org/presentationml/2006/main">
  <p:tag name="AS_UNIQUEID" val="1690"/>
</p:tagLst>
</file>

<file path=ppt/tags/tag98.xml><?xml version="1.0" encoding="utf-8"?>
<p:tagLst xmlns:a="http://schemas.openxmlformats.org/drawingml/2006/main" xmlns:r="http://schemas.openxmlformats.org/officeDocument/2006/relationships" xmlns:p="http://schemas.openxmlformats.org/presentationml/2006/main">
  <p:tag name="AS_UNIQUEID" val="1686"/>
</p:tagLst>
</file>

<file path=ppt/tags/tag99.xml><?xml version="1.0" encoding="utf-8"?>
<p:tagLst xmlns:a="http://schemas.openxmlformats.org/drawingml/2006/main" xmlns:r="http://schemas.openxmlformats.org/officeDocument/2006/relationships" xmlns:p="http://schemas.openxmlformats.org/presentationml/2006/main">
  <p:tag name="AS_UNIQUEID" val="1687"/>
</p:tagLst>
</file>

<file path=ppt/theme/theme1.xml><?xml version="1.0" encoding="utf-8"?>
<a:theme xmlns:a="http://schemas.openxmlformats.org/drawingml/2006/main" name="WPS">
  <a:themeElements>
    <a:clrScheme name="WPS">
      <a:dk1>
        <a:sysClr val="windowText" lastClr="000000"/>
      </a:dk1>
      <a:lt1>
        <a:sysClr val="window" lastClr="FFFFFF"/>
      </a:lt1>
      <a:dk2>
        <a:srgbClr val="44546A"/>
      </a:dk2>
      <a:lt2>
        <a:srgbClr val="E7E6E6"/>
      </a:lt2>
      <a:accent1>
        <a:srgbClr val="4874CB"/>
      </a:accent1>
      <a:accent2>
        <a:srgbClr val="EE822F"/>
      </a:accent2>
      <a:accent3>
        <a:srgbClr val="F2BA02"/>
      </a:accent3>
      <a:accent4>
        <a:srgbClr val="75BD42"/>
      </a:accent4>
      <a:accent5>
        <a:srgbClr val="30C0B4"/>
      </a:accent5>
      <a:accent6>
        <a:srgbClr val="E54C5E"/>
      </a:accent6>
      <a:hlink>
        <a:srgbClr val="0026E5"/>
      </a:hlink>
      <a:folHlink>
        <a:srgbClr val="7E1FAD"/>
      </a:folHlink>
    </a:clrScheme>
    <a:fontScheme name="WPS">
      <a:majorFont>
        <a:latin typeface="Arial"/>
        <a:ea typeface="微软雅黑"/>
        <a:cs typeface=""/>
      </a:majorFont>
      <a:minorFont>
        <a:latin typeface="Arial"/>
        <a:ea typeface="微软雅黑"/>
        <a:cs typeface=""/>
      </a:minorFont>
    </a:fontScheme>
    <a:fmtScheme name="WPS">
      <a:fillStyleLst>
        <a:solidFill>
          <a:schemeClr val="phClr"/>
        </a:solidFill>
        <a:gradFill>
          <a:gsLst>
            <a:gs pos="0">
              <a:schemeClr val="phClr">
                <a:lumOff val="17500"/>
              </a:schemeClr>
            </a:gs>
            <a:gs pos="100000">
              <a:schemeClr val="phClr"/>
            </a:gs>
          </a:gsLst>
          <a:lin ang="2700000" scaled="0"/>
        </a:gradFill>
        <a:gradFill>
          <a:gsLst>
            <a:gs pos="0">
              <a:schemeClr val="phClr">
                <a:hueOff val="-2520000"/>
              </a:schemeClr>
            </a:gs>
            <a:gs pos="100000">
              <a:schemeClr val="phClr"/>
            </a:gs>
          </a:gsLst>
          <a:lin ang="2700000" scaled="0"/>
        </a:gradFill>
      </a:fillStyleLst>
      <a:lnStyleLst>
        <a:ln w="12700" cap="flat" cmpd="sng" algn="ctr">
          <a:solidFill>
            <a:schemeClr val="phClr"/>
          </a:solidFill>
          <a:prstDash val="solid"/>
          <a:miter lim="800000"/>
        </a:ln>
        <a:ln w="12700" cap="flat" cmpd="sng" algn="ctr">
          <a:solidFill>
            <a:schemeClr val="phClr"/>
          </a:solidFill>
          <a:prstDash val="solid"/>
          <a:miter lim="800000"/>
        </a:ln>
        <a:ln w="12700" cap="flat" cmpd="sng" algn="ctr">
          <a:gradFill>
            <a:gsLst>
              <a:gs pos="0">
                <a:schemeClr val="phClr">
                  <a:hueOff val="-4200000"/>
                </a:schemeClr>
              </a:gs>
              <a:gs pos="100000">
                <a:schemeClr val="phClr"/>
              </a:gs>
            </a:gsLst>
            <a:lin ang="2700000" scaled="1"/>
          </a:gradFill>
          <a:prstDash val="solid"/>
          <a:miter lim="800000"/>
        </a:ln>
      </a:lnStyleLst>
      <a:effectStyleLst>
        <a:effectStyle>
          <a:effectLst>
            <a:outerShdw blurRad="101600" dist="50800" dir="5400000" algn="ctr" rotWithShape="0">
              <a:schemeClr val="phClr">
                <a:alpha val="60000"/>
              </a:schemeClr>
            </a:outerShdw>
          </a:effectLst>
        </a:effectStyle>
        <a:effectStyle>
          <a:effectLst>
            <a:reflection stA="50000" endA="300" endPos="40000" dist="25400" dir="5400000" sy="-100000" algn="bl" rotWithShape="0"/>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45</TotalTime>
  <Words>2314</Words>
  <Application>Microsoft Office PowerPoint</Application>
  <PresentationFormat>宽屏</PresentationFormat>
  <Paragraphs>340</Paragraphs>
  <Slides>36</Slides>
  <Notes>2</Notes>
  <HiddenSlides>0</HiddenSlides>
  <MMClips>0</MMClips>
  <ScaleCrop>false</ScaleCrop>
  <HeadingPairs>
    <vt:vector size="6" baseType="variant">
      <vt:variant>
        <vt:lpstr>已用的字体</vt:lpstr>
      </vt:variant>
      <vt:variant>
        <vt:i4>11</vt:i4>
      </vt:variant>
      <vt:variant>
        <vt:lpstr>主题</vt:lpstr>
      </vt:variant>
      <vt:variant>
        <vt:i4>1</vt:i4>
      </vt:variant>
      <vt:variant>
        <vt:lpstr>幻灯片标题</vt:lpstr>
      </vt:variant>
      <vt:variant>
        <vt:i4>36</vt:i4>
      </vt:variant>
    </vt:vector>
  </HeadingPairs>
  <TitlesOfParts>
    <vt:vector size="48" baseType="lpstr">
      <vt:lpstr>等线</vt:lpstr>
      <vt:lpstr>黑体</vt:lpstr>
      <vt:lpstr>楷体</vt:lpstr>
      <vt:lpstr>宋体</vt:lpstr>
      <vt:lpstr>微软雅黑</vt:lpstr>
      <vt:lpstr>Arial</vt:lpstr>
      <vt:lpstr>Arial Black</vt:lpstr>
      <vt:lpstr>Calibri</vt:lpstr>
      <vt:lpstr>Courier New</vt:lpstr>
      <vt:lpstr>Times New Roman</vt:lpstr>
      <vt:lpstr>Wingdings</vt:lpstr>
      <vt:lpstr>WPS</vt:lpstr>
      <vt:lpstr>第36讲   体液调节</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空白演示</dc:title>
  <dc:creator>seewo</dc:creator>
  <cp:lastModifiedBy>³He</cp:lastModifiedBy>
  <cp:revision>218</cp:revision>
  <dcterms:created xsi:type="dcterms:W3CDTF">2019-06-19T02:08:00Z</dcterms:created>
  <dcterms:modified xsi:type="dcterms:W3CDTF">2025-11-26T01:14:03Z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2052-12.1.0.23542</vt:lpwstr>
  </property>
  <property fmtid="{D5CDD505-2E9C-101B-9397-08002B2CF9AE}" pid="3" name="ICV">
    <vt:lpwstr>FE4D855A15744A30A85E98291A631553_13</vt:lpwstr>
  </property>
</Properties>
</file>